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5"/>
  </p:notesMasterIdLst>
  <p:sldIdLst>
    <p:sldId id="257" r:id="rId3"/>
    <p:sldId id="345" r:id="rId4"/>
    <p:sldId id="348" r:id="rId5"/>
    <p:sldId id="320" r:id="rId6"/>
    <p:sldId id="347"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258" r:id="rId31"/>
    <p:sldId id="349"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 id="277" r:id="rId51"/>
    <p:sldId id="278" r:id="rId52"/>
    <p:sldId id="279" r:id="rId53"/>
    <p:sldId id="280" r:id="rId54"/>
    <p:sldId id="281" r:id="rId55"/>
    <p:sldId id="282" r:id="rId56"/>
    <p:sldId id="351" r:id="rId57"/>
    <p:sldId id="350" r:id="rId58"/>
    <p:sldId id="284" r:id="rId59"/>
    <p:sldId id="285" r:id="rId60"/>
    <p:sldId id="286" r:id="rId61"/>
    <p:sldId id="287" r:id="rId62"/>
    <p:sldId id="288" r:id="rId63"/>
    <p:sldId id="289" r:id="rId64"/>
    <p:sldId id="290" r:id="rId65"/>
    <p:sldId id="291" r:id="rId66"/>
    <p:sldId id="292" r:id="rId67"/>
    <p:sldId id="293" r:id="rId68"/>
    <p:sldId id="294" r:id="rId69"/>
    <p:sldId id="295" r:id="rId70"/>
    <p:sldId id="296" r:id="rId71"/>
    <p:sldId id="297" r:id="rId72"/>
    <p:sldId id="298" r:id="rId73"/>
    <p:sldId id="299" r:id="rId74"/>
    <p:sldId id="300" r:id="rId75"/>
    <p:sldId id="301" r:id="rId76"/>
    <p:sldId id="302" r:id="rId77"/>
    <p:sldId id="303" r:id="rId78"/>
    <p:sldId id="304" r:id="rId79"/>
    <p:sldId id="305" r:id="rId80"/>
    <p:sldId id="306" r:id="rId81"/>
    <p:sldId id="307" r:id="rId82"/>
    <p:sldId id="308" r:id="rId83"/>
    <p:sldId id="309" r:id="rId84"/>
    <p:sldId id="310" r:id="rId85"/>
    <p:sldId id="311" r:id="rId86"/>
    <p:sldId id="312" r:id="rId87"/>
    <p:sldId id="313" r:id="rId88"/>
    <p:sldId id="314" r:id="rId89"/>
    <p:sldId id="315" r:id="rId90"/>
    <p:sldId id="316" r:id="rId91"/>
    <p:sldId id="317" r:id="rId92"/>
    <p:sldId id="318" r:id="rId93"/>
    <p:sldId id="319"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B7E47-F545-425F-BD6A-E35F2C289B5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900B3081-F622-4A64-8ED8-CB88C028C137}">
      <dgm:prSet phldrT="[Text]"/>
      <dgm:spPr>
        <a:solidFill>
          <a:srgbClr val="00C5B0"/>
        </a:solidFill>
        <a:ln>
          <a:solidFill>
            <a:schemeClr val="lt1">
              <a:hueOff val="0"/>
              <a:satOff val="0"/>
              <a:lumOff val="0"/>
            </a:schemeClr>
          </a:solidFill>
        </a:ln>
      </dgm:spPr>
      <dgm:t>
        <a:bodyPr/>
        <a:lstStyle/>
        <a:p>
          <a:pPr algn="ctr"/>
          <a:r>
            <a:rPr lang="en-US" dirty="0"/>
            <a:t>Content</a:t>
          </a:r>
        </a:p>
      </dgm:t>
    </dgm:pt>
    <dgm:pt modelId="{D6F2A0DF-046E-4FB4-A16D-247FAF8101C1}" type="parTrans" cxnId="{DA73B20F-23D8-4AD2-949F-C00AAD4163AB}">
      <dgm:prSet/>
      <dgm:spPr/>
      <dgm:t>
        <a:bodyPr/>
        <a:lstStyle/>
        <a:p>
          <a:pPr algn="ctr"/>
          <a:endParaRPr lang="en-US"/>
        </a:p>
      </dgm:t>
    </dgm:pt>
    <dgm:pt modelId="{7E959F9E-15C9-433F-8B0D-F1D2F8C03814}" type="sibTrans" cxnId="{DA73B20F-23D8-4AD2-949F-C00AAD4163AB}">
      <dgm:prSet/>
      <dgm:spPr/>
      <dgm:t>
        <a:bodyPr/>
        <a:lstStyle/>
        <a:p>
          <a:pPr algn="ctr"/>
          <a:endParaRPr lang="en-US"/>
        </a:p>
      </dgm:t>
    </dgm:pt>
    <dgm:pt modelId="{6B291254-CFDA-4F80-A4CF-E77D6D62E977}">
      <dgm:prSet phldrT="[Text]"/>
      <dgm:spPr>
        <a:solidFill>
          <a:srgbClr val="00C5B0"/>
        </a:solidFill>
        <a:ln>
          <a:solidFill>
            <a:schemeClr val="lt1">
              <a:hueOff val="0"/>
              <a:satOff val="0"/>
              <a:lumOff val="0"/>
            </a:schemeClr>
          </a:solidFill>
        </a:ln>
      </dgm:spPr>
      <dgm:t>
        <a:bodyPr/>
        <a:lstStyle/>
        <a:p>
          <a:pPr algn="ctr"/>
          <a:r>
            <a:rPr lang="en-US" dirty="0"/>
            <a:t>Social Media Post</a:t>
          </a:r>
        </a:p>
      </dgm:t>
    </dgm:pt>
    <dgm:pt modelId="{7B9D3102-71FD-4352-BD83-0A625CA00481}" type="parTrans" cxnId="{562ED2F5-B7E7-4AD6-AF4D-3FDB4EB4A9D1}">
      <dgm:prSet/>
      <dgm:spPr/>
      <dgm:t>
        <a:bodyPr/>
        <a:lstStyle/>
        <a:p>
          <a:pPr algn="ctr"/>
          <a:endParaRPr lang="en-US"/>
        </a:p>
      </dgm:t>
    </dgm:pt>
    <dgm:pt modelId="{FC1CD142-B6F1-4DC0-BD0D-6BA0CC5ED0D0}" type="sibTrans" cxnId="{562ED2F5-B7E7-4AD6-AF4D-3FDB4EB4A9D1}">
      <dgm:prSet/>
      <dgm:spPr/>
      <dgm:t>
        <a:bodyPr/>
        <a:lstStyle/>
        <a:p>
          <a:pPr algn="ctr"/>
          <a:endParaRPr lang="en-US"/>
        </a:p>
      </dgm:t>
    </dgm:pt>
    <dgm:pt modelId="{0EA5745D-81C8-44F5-B8BF-750F24E2067B}">
      <dgm:prSet phldrT="[Text]"/>
      <dgm:spPr>
        <a:solidFill>
          <a:srgbClr val="00C5B0"/>
        </a:solidFill>
        <a:ln>
          <a:solidFill>
            <a:schemeClr val="lt1">
              <a:hueOff val="0"/>
              <a:satOff val="0"/>
              <a:lumOff val="0"/>
            </a:schemeClr>
          </a:solidFill>
        </a:ln>
      </dgm:spPr>
      <dgm:t>
        <a:bodyPr/>
        <a:lstStyle/>
        <a:p>
          <a:pPr algn="ctr"/>
          <a:r>
            <a:rPr lang="en-US" dirty="0"/>
            <a:t>Newsletter </a:t>
          </a:r>
        </a:p>
        <a:p>
          <a:pPr algn="ctr"/>
          <a:r>
            <a:rPr lang="en-US" dirty="0"/>
            <a:t>Article</a:t>
          </a:r>
        </a:p>
      </dgm:t>
    </dgm:pt>
    <dgm:pt modelId="{E5FAF634-96E2-40E6-A292-A5ACF65DA1FB}" type="parTrans" cxnId="{641C2B61-92F3-471E-AA4D-EEBA0A1E29B0}">
      <dgm:prSet/>
      <dgm:spPr/>
      <dgm:t>
        <a:bodyPr/>
        <a:lstStyle/>
        <a:p>
          <a:pPr algn="ctr"/>
          <a:endParaRPr lang="en-US"/>
        </a:p>
      </dgm:t>
    </dgm:pt>
    <dgm:pt modelId="{A49AAEBE-900B-415F-8672-1C948F7189FA}" type="sibTrans" cxnId="{641C2B61-92F3-471E-AA4D-EEBA0A1E29B0}">
      <dgm:prSet/>
      <dgm:spPr/>
      <dgm:t>
        <a:bodyPr/>
        <a:lstStyle/>
        <a:p>
          <a:pPr algn="ctr"/>
          <a:endParaRPr lang="en-US"/>
        </a:p>
      </dgm:t>
    </dgm:pt>
    <dgm:pt modelId="{19755CA2-1D8D-4B0A-B709-E17527E66AC3}">
      <dgm:prSet phldrT="[Text]" custT="1"/>
      <dgm:spPr>
        <a:solidFill>
          <a:srgbClr val="00C5B0"/>
        </a:solidFill>
        <a:ln>
          <a:solidFill>
            <a:schemeClr val="lt1">
              <a:hueOff val="0"/>
              <a:satOff val="0"/>
              <a:lumOff val="0"/>
            </a:schemeClr>
          </a:solidFill>
        </a:ln>
      </dgm:spPr>
      <dgm:t>
        <a:bodyPr/>
        <a:lstStyle/>
        <a:p>
          <a:pPr algn="ctr"/>
          <a:r>
            <a:rPr lang="en-US" sz="1800" dirty="0"/>
            <a:t>Blog Post</a:t>
          </a:r>
        </a:p>
      </dgm:t>
    </dgm:pt>
    <dgm:pt modelId="{26993284-0D57-4E0C-887D-948ADCA1343F}" type="parTrans" cxnId="{837A1B44-47C9-4D9A-A0F4-0E58D9EC41BF}">
      <dgm:prSet/>
      <dgm:spPr/>
      <dgm:t>
        <a:bodyPr/>
        <a:lstStyle/>
        <a:p>
          <a:pPr algn="ctr"/>
          <a:endParaRPr lang="en-US"/>
        </a:p>
      </dgm:t>
    </dgm:pt>
    <dgm:pt modelId="{6D2282F4-F4CB-4197-9115-4E440CB4A6CE}" type="sibTrans" cxnId="{837A1B44-47C9-4D9A-A0F4-0E58D9EC41BF}">
      <dgm:prSet/>
      <dgm:spPr/>
      <dgm:t>
        <a:bodyPr/>
        <a:lstStyle/>
        <a:p>
          <a:pPr algn="ctr"/>
          <a:endParaRPr lang="en-US"/>
        </a:p>
      </dgm:t>
    </dgm:pt>
    <dgm:pt modelId="{E74AA1C0-EEC8-4BD9-B85D-5FA6813B5047}">
      <dgm:prSet/>
      <dgm:spPr>
        <a:solidFill>
          <a:srgbClr val="00C5B0"/>
        </a:solidFill>
        <a:ln>
          <a:solidFill>
            <a:schemeClr val="lt1">
              <a:hueOff val="0"/>
              <a:satOff val="0"/>
              <a:lumOff val="0"/>
            </a:schemeClr>
          </a:solidFill>
        </a:ln>
      </dgm:spPr>
      <dgm:t>
        <a:bodyPr/>
        <a:lstStyle/>
        <a:p>
          <a:pPr algn="ctr"/>
          <a:r>
            <a:rPr lang="en-US" dirty="0"/>
            <a:t>Website</a:t>
          </a:r>
        </a:p>
      </dgm:t>
    </dgm:pt>
    <dgm:pt modelId="{AED38705-F2C5-4CFD-8672-137439D69ABD}" type="parTrans" cxnId="{66073D5C-1792-4F1E-9D05-7128A113A585}">
      <dgm:prSet/>
      <dgm:spPr/>
      <dgm:t>
        <a:bodyPr/>
        <a:lstStyle/>
        <a:p>
          <a:pPr algn="ctr"/>
          <a:endParaRPr lang="en-US"/>
        </a:p>
      </dgm:t>
    </dgm:pt>
    <dgm:pt modelId="{E230E40A-A626-4B92-9717-C658459430DB}" type="sibTrans" cxnId="{66073D5C-1792-4F1E-9D05-7128A113A585}">
      <dgm:prSet/>
      <dgm:spPr/>
      <dgm:t>
        <a:bodyPr/>
        <a:lstStyle/>
        <a:p>
          <a:pPr algn="ctr"/>
          <a:endParaRPr lang="en-US"/>
        </a:p>
      </dgm:t>
    </dgm:pt>
    <dgm:pt modelId="{99DD3171-53FE-4322-A47D-20C9E615325E}">
      <dgm:prSet/>
      <dgm:spPr>
        <a:solidFill>
          <a:srgbClr val="00C5B0"/>
        </a:solidFill>
        <a:ln>
          <a:solidFill>
            <a:schemeClr val="lt1">
              <a:hueOff val="0"/>
              <a:satOff val="0"/>
              <a:lumOff val="0"/>
            </a:schemeClr>
          </a:solidFill>
        </a:ln>
      </dgm:spPr>
      <dgm:t>
        <a:bodyPr/>
        <a:lstStyle/>
        <a:p>
          <a:pPr algn="ctr"/>
          <a:r>
            <a:rPr lang="en-US" dirty="0"/>
            <a:t>Annual Report</a:t>
          </a:r>
        </a:p>
      </dgm:t>
    </dgm:pt>
    <dgm:pt modelId="{EB27F737-229D-458A-AC13-459C6524C365}" type="parTrans" cxnId="{9406C323-9092-48F1-871B-ECEAEEEBCB01}">
      <dgm:prSet/>
      <dgm:spPr/>
      <dgm:t>
        <a:bodyPr/>
        <a:lstStyle/>
        <a:p>
          <a:pPr algn="ctr"/>
          <a:endParaRPr lang="en-US"/>
        </a:p>
      </dgm:t>
    </dgm:pt>
    <dgm:pt modelId="{09299025-3F73-4F8C-9DC3-84CAE202A66D}" type="sibTrans" cxnId="{9406C323-9092-48F1-871B-ECEAEEEBCB01}">
      <dgm:prSet/>
      <dgm:spPr/>
      <dgm:t>
        <a:bodyPr/>
        <a:lstStyle/>
        <a:p>
          <a:pPr algn="ctr"/>
          <a:endParaRPr lang="en-US"/>
        </a:p>
      </dgm:t>
    </dgm:pt>
    <dgm:pt modelId="{712D9F92-4DF3-48BB-9287-7B71C241A623}">
      <dgm:prSet/>
      <dgm:spPr>
        <a:solidFill>
          <a:srgbClr val="00C5B0"/>
        </a:solidFill>
        <a:ln>
          <a:solidFill>
            <a:schemeClr val="lt1">
              <a:hueOff val="0"/>
              <a:satOff val="0"/>
              <a:lumOff val="0"/>
            </a:schemeClr>
          </a:solidFill>
        </a:ln>
      </dgm:spPr>
      <dgm:t>
        <a:bodyPr/>
        <a:lstStyle/>
        <a:p>
          <a:pPr algn="ctr"/>
          <a:r>
            <a:rPr lang="en-US" dirty="0" err="1"/>
            <a:t>eblast</a:t>
          </a:r>
          <a:endParaRPr lang="en-US" dirty="0"/>
        </a:p>
      </dgm:t>
    </dgm:pt>
    <dgm:pt modelId="{4D5BDE07-59CF-4C67-AA54-599B063EF650}" type="parTrans" cxnId="{8A5560DA-011E-4110-A85D-4D7257B5F690}">
      <dgm:prSet/>
      <dgm:spPr/>
      <dgm:t>
        <a:bodyPr/>
        <a:lstStyle/>
        <a:p>
          <a:pPr algn="ctr"/>
          <a:endParaRPr lang="en-US"/>
        </a:p>
      </dgm:t>
    </dgm:pt>
    <dgm:pt modelId="{0DBC733F-6309-46C5-BAD2-064F420E2FF2}" type="sibTrans" cxnId="{8A5560DA-011E-4110-A85D-4D7257B5F690}">
      <dgm:prSet/>
      <dgm:spPr/>
      <dgm:t>
        <a:bodyPr/>
        <a:lstStyle/>
        <a:p>
          <a:pPr algn="ctr"/>
          <a:endParaRPr lang="en-US"/>
        </a:p>
      </dgm:t>
    </dgm:pt>
    <dgm:pt modelId="{CEE19692-A0AA-4076-8644-F091375A921C}" type="pres">
      <dgm:prSet presAssocID="{881B7E47-F545-425F-BD6A-E35F2C289B51}" presName="Name0" presStyleCnt="0">
        <dgm:presLayoutVars>
          <dgm:chMax val="1"/>
          <dgm:chPref val="1"/>
          <dgm:dir/>
          <dgm:animOne val="branch"/>
          <dgm:animLvl val="lvl"/>
        </dgm:presLayoutVars>
      </dgm:prSet>
      <dgm:spPr/>
    </dgm:pt>
    <dgm:pt modelId="{8433B142-EB66-4E9C-B043-865E0A1FD119}" type="pres">
      <dgm:prSet presAssocID="{900B3081-F622-4A64-8ED8-CB88C028C137}" presName="singleCycle" presStyleCnt="0"/>
      <dgm:spPr/>
    </dgm:pt>
    <dgm:pt modelId="{B74A8886-C202-4245-ADA7-31DA30CFE38C}" type="pres">
      <dgm:prSet presAssocID="{900B3081-F622-4A64-8ED8-CB88C028C137}" presName="singleCenter" presStyleLbl="node1" presStyleIdx="0" presStyleCnt="7">
        <dgm:presLayoutVars>
          <dgm:chMax val="7"/>
          <dgm:chPref val="7"/>
        </dgm:presLayoutVars>
      </dgm:prSet>
      <dgm:spPr/>
    </dgm:pt>
    <dgm:pt modelId="{3ECFDFCA-EACE-49D5-AFCF-3499AB0D3162}" type="pres">
      <dgm:prSet presAssocID="{7B9D3102-71FD-4352-BD83-0A625CA00481}" presName="Name56" presStyleLbl="parChTrans1D2" presStyleIdx="0" presStyleCnt="6"/>
      <dgm:spPr/>
    </dgm:pt>
    <dgm:pt modelId="{4778A318-FD85-4263-A036-0A6CC3A9DC40}" type="pres">
      <dgm:prSet presAssocID="{6B291254-CFDA-4F80-A4CF-E77D6D62E977}" presName="text0" presStyleLbl="node1" presStyleIdx="1" presStyleCnt="7">
        <dgm:presLayoutVars>
          <dgm:bulletEnabled val="1"/>
        </dgm:presLayoutVars>
      </dgm:prSet>
      <dgm:spPr/>
    </dgm:pt>
    <dgm:pt modelId="{01C815CC-8248-437B-B273-00161AEB543B}" type="pres">
      <dgm:prSet presAssocID="{E5FAF634-96E2-40E6-A292-A5ACF65DA1FB}" presName="Name56" presStyleLbl="parChTrans1D2" presStyleIdx="1" presStyleCnt="6"/>
      <dgm:spPr/>
    </dgm:pt>
    <dgm:pt modelId="{84B72C71-58D8-46D1-A06D-69FCE0DFCBEA}" type="pres">
      <dgm:prSet presAssocID="{0EA5745D-81C8-44F5-B8BF-750F24E2067B}" presName="text0" presStyleLbl="node1" presStyleIdx="2" presStyleCnt="7">
        <dgm:presLayoutVars>
          <dgm:bulletEnabled val="1"/>
        </dgm:presLayoutVars>
      </dgm:prSet>
      <dgm:spPr/>
    </dgm:pt>
    <dgm:pt modelId="{0BF6378B-25C6-4E96-9F73-C2A4D712ED07}" type="pres">
      <dgm:prSet presAssocID="{26993284-0D57-4E0C-887D-948ADCA1343F}" presName="Name56" presStyleLbl="parChTrans1D2" presStyleIdx="2" presStyleCnt="6"/>
      <dgm:spPr/>
    </dgm:pt>
    <dgm:pt modelId="{12104A7D-96EB-437C-BBED-E32FAF56EC79}" type="pres">
      <dgm:prSet presAssocID="{19755CA2-1D8D-4B0A-B709-E17527E66AC3}" presName="text0" presStyleLbl="node1" presStyleIdx="3" presStyleCnt="7">
        <dgm:presLayoutVars>
          <dgm:bulletEnabled val="1"/>
        </dgm:presLayoutVars>
      </dgm:prSet>
      <dgm:spPr/>
    </dgm:pt>
    <dgm:pt modelId="{B4EB435E-9194-45EC-902A-36AF6C44F04D}" type="pres">
      <dgm:prSet presAssocID="{AED38705-F2C5-4CFD-8672-137439D69ABD}" presName="Name56" presStyleLbl="parChTrans1D2" presStyleIdx="3" presStyleCnt="6"/>
      <dgm:spPr/>
    </dgm:pt>
    <dgm:pt modelId="{9ED5FA03-C3CA-4A5B-82CF-B707B07A159F}" type="pres">
      <dgm:prSet presAssocID="{E74AA1C0-EEC8-4BD9-B85D-5FA6813B5047}" presName="text0" presStyleLbl="node1" presStyleIdx="4" presStyleCnt="7">
        <dgm:presLayoutVars>
          <dgm:bulletEnabled val="1"/>
        </dgm:presLayoutVars>
      </dgm:prSet>
      <dgm:spPr/>
    </dgm:pt>
    <dgm:pt modelId="{D27B18E2-CD12-4311-BC4D-3733FBB0E5B2}" type="pres">
      <dgm:prSet presAssocID="{4D5BDE07-59CF-4C67-AA54-599B063EF650}" presName="Name56" presStyleLbl="parChTrans1D2" presStyleIdx="4" presStyleCnt="6"/>
      <dgm:spPr/>
    </dgm:pt>
    <dgm:pt modelId="{6A7D5E8F-BBE8-4F74-BBCB-BB7054FBAEB1}" type="pres">
      <dgm:prSet presAssocID="{712D9F92-4DF3-48BB-9287-7B71C241A623}" presName="text0" presStyleLbl="node1" presStyleIdx="5" presStyleCnt="7">
        <dgm:presLayoutVars>
          <dgm:bulletEnabled val="1"/>
        </dgm:presLayoutVars>
      </dgm:prSet>
      <dgm:spPr/>
    </dgm:pt>
    <dgm:pt modelId="{DD690AEB-660E-46BC-B243-ABDACD074722}" type="pres">
      <dgm:prSet presAssocID="{EB27F737-229D-458A-AC13-459C6524C365}" presName="Name56" presStyleLbl="parChTrans1D2" presStyleIdx="5" presStyleCnt="6"/>
      <dgm:spPr/>
    </dgm:pt>
    <dgm:pt modelId="{5973B8A4-6649-4137-AE2F-CCE132429552}" type="pres">
      <dgm:prSet presAssocID="{99DD3171-53FE-4322-A47D-20C9E615325E}" presName="text0" presStyleLbl="node1" presStyleIdx="6" presStyleCnt="7">
        <dgm:presLayoutVars>
          <dgm:bulletEnabled val="1"/>
        </dgm:presLayoutVars>
      </dgm:prSet>
      <dgm:spPr/>
    </dgm:pt>
  </dgm:ptLst>
  <dgm:cxnLst>
    <dgm:cxn modelId="{DA73B20F-23D8-4AD2-949F-C00AAD4163AB}" srcId="{881B7E47-F545-425F-BD6A-E35F2C289B51}" destId="{900B3081-F622-4A64-8ED8-CB88C028C137}" srcOrd="0" destOrd="0" parTransId="{D6F2A0DF-046E-4FB4-A16D-247FAF8101C1}" sibTransId="{7E959F9E-15C9-433F-8B0D-F1D2F8C03814}"/>
    <dgm:cxn modelId="{1F87F911-0E23-426C-B06C-30076E280AC6}" type="presOf" srcId="{19755CA2-1D8D-4B0A-B709-E17527E66AC3}" destId="{12104A7D-96EB-437C-BBED-E32FAF56EC79}" srcOrd="0" destOrd="0" presId="urn:microsoft.com/office/officeart/2008/layout/RadialCluster"/>
    <dgm:cxn modelId="{3929B915-0B7E-4E64-B4F4-9348EB2A76AC}" type="presOf" srcId="{E74AA1C0-EEC8-4BD9-B85D-5FA6813B5047}" destId="{9ED5FA03-C3CA-4A5B-82CF-B707B07A159F}" srcOrd="0" destOrd="0" presId="urn:microsoft.com/office/officeart/2008/layout/RadialCluster"/>
    <dgm:cxn modelId="{9406C323-9092-48F1-871B-ECEAEEEBCB01}" srcId="{900B3081-F622-4A64-8ED8-CB88C028C137}" destId="{99DD3171-53FE-4322-A47D-20C9E615325E}" srcOrd="5" destOrd="0" parTransId="{EB27F737-229D-458A-AC13-459C6524C365}" sibTransId="{09299025-3F73-4F8C-9DC3-84CAE202A66D}"/>
    <dgm:cxn modelId="{A969D92C-5DFA-4F9B-B681-4E0E5FDC5896}" type="presOf" srcId="{EB27F737-229D-458A-AC13-459C6524C365}" destId="{DD690AEB-660E-46BC-B243-ABDACD074722}" srcOrd="0" destOrd="0" presId="urn:microsoft.com/office/officeart/2008/layout/RadialCluster"/>
    <dgm:cxn modelId="{66073D5C-1792-4F1E-9D05-7128A113A585}" srcId="{900B3081-F622-4A64-8ED8-CB88C028C137}" destId="{E74AA1C0-EEC8-4BD9-B85D-5FA6813B5047}" srcOrd="3" destOrd="0" parTransId="{AED38705-F2C5-4CFD-8672-137439D69ABD}" sibTransId="{E230E40A-A626-4B92-9717-C658459430DB}"/>
    <dgm:cxn modelId="{641C2B61-92F3-471E-AA4D-EEBA0A1E29B0}" srcId="{900B3081-F622-4A64-8ED8-CB88C028C137}" destId="{0EA5745D-81C8-44F5-B8BF-750F24E2067B}" srcOrd="1" destOrd="0" parTransId="{E5FAF634-96E2-40E6-A292-A5ACF65DA1FB}" sibTransId="{A49AAEBE-900B-415F-8672-1C948F7189FA}"/>
    <dgm:cxn modelId="{837A1B44-47C9-4D9A-A0F4-0E58D9EC41BF}" srcId="{900B3081-F622-4A64-8ED8-CB88C028C137}" destId="{19755CA2-1D8D-4B0A-B709-E17527E66AC3}" srcOrd="2" destOrd="0" parTransId="{26993284-0D57-4E0C-887D-948ADCA1343F}" sibTransId="{6D2282F4-F4CB-4197-9115-4E440CB4A6CE}"/>
    <dgm:cxn modelId="{3B436C78-F477-4C78-B29B-030D59EB8797}" type="presOf" srcId="{881B7E47-F545-425F-BD6A-E35F2C289B51}" destId="{CEE19692-A0AA-4076-8644-F091375A921C}" srcOrd="0" destOrd="0" presId="urn:microsoft.com/office/officeart/2008/layout/RadialCluster"/>
    <dgm:cxn modelId="{C41F1E9B-36D9-4FE5-B1BB-F27378ACB3CA}" type="presOf" srcId="{0EA5745D-81C8-44F5-B8BF-750F24E2067B}" destId="{84B72C71-58D8-46D1-A06D-69FCE0DFCBEA}" srcOrd="0" destOrd="0" presId="urn:microsoft.com/office/officeart/2008/layout/RadialCluster"/>
    <dgm:cxn modelId="{CA39F2A3-07AA-4F71-B23C-24374BD644E6}" type="presOf" srcId="{712D9F92-4DF3-48BB-9287-7B71C241A623}" destId="{6A7D5E8F-BBE8-4F74-BBCB-BB7054FBAEB1}" srcOrd="0" destOrd="0" presId="urn:microsoft.com/office/officeart/2008/layout/RadialCluster"/>
    <dgm:cxn modelId="{2F7411B1-B29D-41E3-AF27-C51B1CAD5E87}" type="presOf" srcId="{4D5BDE07-59CF-4C67-AA54-599B063EF650}" destId="{D27B18E2-CD12-4311-BC4D-3733FBB0E5B2}" srcOrd="0" destOrd="0" presId="urn:microsoft.com/office/officeart/2008/layout/RadialCluster"/>
    <dgm:cxn modelId="{8A5560DA-011E-4110-A85D-4D7257B5F690}" srcId="{900B3081-F622-4A64-8ED8-CB88C028C137}" destId="{712D9F92-4DF3-48BB-9287-7B71C241A623}" srcOrd="4" destOrd="0" parTransId="{4D5BDE07-59CF-4C67-AA54-599B063EF650}" sibTransId="{0DBC733F-6309-46C5-BAD2-064F420E2FF2}"/>
    <dgm:cxn modelId="{DE05CDDA-9901-46AC-9940-BB9DD31072C8}" type="presOf" srcId="{99DD3171-53FE-4322-A47D-20C9E615325E}" destId="{5973B8A4-6649-4137-AE2F-CCE132429552}" srcOrd="0" destOrd="0" presId="urn:microsoft.com/office/officeart/2008/layout/RadialCluster"/>
    <dgm:cxn modelId="{DA72C5DB-47DB-4D48-91A5-086A7B9C88B7}" type="presOf" srcId="{26993284-0D57-4E0C-887D-948ADCA1343F}" destId="{0BF6378B-25C6-4E96-9F73-C2A4D712ED07}" srcOrd="0" destOrd="0" presId="urn:microsoft.com/office/officeart/2008/layout/RadialCluster"/>
    <dgm:cxn modelId="{290EAAE9-7048-4E23-9F07-51529E4A1E42}" type="presOf" srcId="{E5FAF634-96E2-40E6-A292-A5ACF65DA1FB}" destId="{01C815CC-8248-437B-B273-00161AEB543B}" srcOrd="0" destOrd="0" presId="urn:microsoft.com/office/officeart/2008/layout/RadialCluster"/>
    <dgm:cxn modelId="{658A27ED-58D0-4D3C-86DE-629D7D8A619E}" type="presOf" srcId="{AED38705-F2C5-4CFD-8672-137439D69ABD}" destId="{B4EB435E-9194-45EC-902A-36AF6C44F04D}" srcOrd="0" destOrd="0" presId="urn:microsoft.com/office/officeart/2008/layout/RadialCluster"/>
    <dgm:cxn modelId="{562ED2F5-B7E7-4AD6-AF4D-3FDB4EB4A9D1}" srcId="{900B3081-F622-4A64-8ED8-CB88C028C137}" destId="{6B291254-CFDA-4F80-A4CF-E77D6D62E977}" srcOrd="0" destOrd="0" parTransId="{7B9D3102-71FD-4352-BD83-0A625CA00481}" sibTransId="{FC1CD142-B6F1-4DC0-BD0D-6BA0CC5ED0D0}"/>
    <dgm:cxn modelId="{8166F5F5-1926-457A-88AA-7B0A4978691C}" type="presOf" srcId="{7B9D3102-71FD-4352-BD83-0A625CA00481}" destId="{3ECFDFCA-EACE-49D5-AFCF-3499AB0D3162}" srcOrd="0" destOrd="0" presId="urn:microsoft.com/office/officeart/2008/layout/RadialCluster"/>
    <dgm:cxn modelId="{8E133AFA-70DA-48D1-8DFA-5770A021A508}" type="presOf" srcId="{900B3081-F622-4A64-8ED8-CB88C028C137}" destId="{B74A8886-C202-4245-ADA7-31DA30CFE38C}" srcOrd="0" destOrd="0" presId="urn:microsoft.com/office/officeart/2008/layout/RadialCluster"/>
    <dgm:cxn modelId="{2FBD35FF-6AF2-4579-B9C6-49475B720A78}" type="presOf" srcId="{6B291254-CFDA-4F80-A4CF-E77D6D62E977}" destId="{4778A318-FD85-4263-A036-0A6CC3A9DC40}" srcOrd="0" destOrd="0" presId="urn:microsoft.com/office/officeart/2008/layout/RadialCluster"/>
    <dgm:cxn modelId="{96239C1F-E945-4DEA-B325-1292949C5757}" type="presParOf" srcId="{CEE19692-A0AA-4076-8644-F091375A921C}" destId="{8433B142-EB66-4E9C-B043-865E0A1FD119}" srcOrd="0" destOrd="0" presId="urn:microsoft.com/office/officeart/2008/layout/RadialCluster"/>
    <dgm:cxn modelId="{CEDB38B4-D049-4C29-9D1C-566D590BC4E4}" type="presParOf" srcId="{8433B142-EB66-4E9C-B043-865E0A1FD119}" destId="{B74A8886-C202-4245-ADA7-31DA30CFE38C}" srcOrd="0" destOrd="0" presId="urn:microsoft.com/office/officeart/2008/layout/RadialCluster"/>
    <dgm:cxn modelId="{B568FC51-FE4A-42F6-9E72-F94A48BF9E51}" type="presParOf" srcId="{8433B142-EB66-4E9C-B043-865E0A1FD119}" destId="{3ECFDFCA-EACE-49D5-AFCF-3499AB0D3162}" srcOrd="1" destOrd="0" presId="urn:microsoft.com/office/officeart/2008/layout/RadialCluster"/>
    <dgm:cxn modelId="{42593A2D-86F2-416C-92B0-CA2327120071}" type="presParOf" srcId="{8433B142-EB66-4E9C-B043-865E0A1FD119}" destId="{4778A318-FD85-4263-A036-0A6CC3A9DC40}" srcOrd="2" destOrd="0" presId="urn:microsoft.com/office/officeart/2008/layout/RadialCluster"/>
    <dgm:cxn modelId="{3AA5DE51-FD76-4C6D-BED4-B92D21A1F57E}" type="presParOf" srcId="{8433B142-EB66-4E9C-B043-865E0A1FD119}" destId="{01C815CC-8248-437B-B273-00161AEB543B}" srcOrd="3" destOrd="0" presId="urn:microsoft.com/office/officeart/2008/layout/RadialCluster"/>
    <dgm:cxn modelId="{ADC308E6-BB3F-4E65-82D3-871FC37C6B15}" type="presParOf" srcId="{8433B142-EB66-4E9C-B043-865E0A1FD119}" destId="{84B72C71-58D8-46D1-A06D-69FCE0DFCBEA}" srcOrd="4" destOrd="0" presId="urn:microsoft.com/office/officeart/2008/layout/RadialCluster"/>
    <dgm:cxn modelId="{F1118F2E-C541-48FE-8B81-8B90430F4F90}" type="presParOf" srcId="{8433B142-EB66-4E9C-B043-865E0A1FD119}" destId="{0BF6378B-25C6-4E96-9F73-C2A4D712ED07}" srcOrd="5" destOrd="0" presId="urn:microsoft.com/office/officeart/2008/layout/RadialCluster"/>
    <dgm:cxn modelId="{E81F438A-430E-47DF-A2F4-E7478EE4CD68}" type="presParOf" srcId="{8433B142-EB66-4E9C-B043-865E0A1FD119}" destId="{12104A7D-96EB-437C-BBED-E32FAF56EC79}" srcOrd="6" destOrd="0" presId="urn:microsoft.com/office/officeart/2008/layout/RadialCluster"/>
    <dgm:cxn modelId="{9EF086F8-7DEC-4A47-AB7F-6AECB83D617D}" type="presParOf" srcId="{8433B142-EB66-4E9C-B043-865E0A1FD119}" destId="{B4EB435E-9194-45EC-902A-36AF6C44F04D}" srcOrd="7" destOrd="0" presId="urn:microsoft.com/office/officeart/2008/layout/RadialCluster"/>
    <dgm:cxn modelId="{94D94468-022B-4C6E-9785-B7B3124DEE9D}" type="presParOf" srcId="{8433B142-EB66-4E9C-B043-865E0A1FD119}" destId="{9ED5FA03-C3CA-4A5B-82CF-B707B07A159F}" srcOrd="8" destOrd="0" presId="urn:microsoft.com/office/officeart/2008/layout/RadialCluster"/>
    <dgm:cxn modelId="{ED57A96A-52A8-4C9D-9CB7-EEB6436C5539}" type="presParOf" srcId="{8433B142-EB66-4E9C-B043-865E0A1FD119}" destId="{D27B18E2-CD12-4311-BC4D-3733FBB0E5B2}" srcOrd="9" destOrd="0" presId="urn:microsoft.com/office/officeart/2008/layout/RadialCluster"/>
    <dgm:cxn modelId="{3852A706-C630-4A37-B9A2-1CCAA95D2710}" type="presParOf" srcId="{8433B142-EB66-4E9C-B043-865E0A1FD119}" destId="{6A7D5E8F-BBE8-4F74-BBCB-BB7054FBAEB1}" srcOrd="10" destOrd="0" presId="urn:microsoft.com/office/officeart/2008/layout/RadialCluster"/>
    <dgm:cxn modelId="{933B6C39-61F9-4045-8811-3D146A8481A5}" type="presParOf" srcId="{8433B142-EB66-4E9C-B043-865E0A1FD119}" destId="{DD690AEB-660E-46BC-B243-ABDACD074722}" srcOrd="11" destOrd="0" presId="urn:microsoft.com/office/officeart/2008/layout/RadialCluster"/>
    <dgm:cxn modelId="{4C004227-EDA7-4217-A224-D4EF804B6166}" type="presParOf" srcId="{8433B142-EB66-4E9C-B043-865E0A1FD119}" destId="{5973B8A4-6649-4137-AE2F-CCE132429552}"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13C438-0615-4981-B120-9E0AEABDBC8B}" type="doc">
      <dgm:prSet loTypeId="urn:microsoft.com/office/officeart/2005/8/layout/lProcess2" loCatId="relationship" qsTypeId="urn:microsoft.com/office/officeart/2005/8/quickstyle/simple1" qsCatId="simple" csTypeId="urn:microsoft.com/office/officeart/2005/8/colors/accent6_2" csCatId="accent6" phldr="1"/>
      <dgm:spPr/>
      <dgm:t>
        <a:bodyPr/>
        <a:lstStyle/>
        <a:p>
          <a:endParaRPr lang="en-US"/>
        </a:p>
      </dgm:t>
    </dgm:pt>
    <dgm:pt modelId="{7F7B48E2-2E90-4F0D-9357-86300BA9D49F}">
      <dgm:prSet phldrT="[Text]" custT="1"/>
      <dgm:spPr>
        <a:solidFill>
          <a:schemeClr val="bg1">
            <a:lumMod val="95000"/>
          </a:schemeClr>
        </a:solidFill>
      </dgm:spPr>
      <dgm:t>
        <a:bodyPr/>
        <a:lstStyle/>
        <a:p>
          <a:r>
            <a:rPr lang="en-US" sz="3200" dirty="0">
              <a:solidFill>
                <a:srgbClr val="007066"/>
              </a:solidFill>
              <a:latin typeface="Arial" panose="020B0604020202020204" pitchFamily="34" charset="0"/>
              <a:cs typeface="Arial" panose="020B0604020202020204" pitchFamily="34" charset="0"/>
            </a:rPr>
            <a:t>What?</a:t>
          </a:r>
        </a:p>
      </dgm:t>
    </dgm:pt>
    <dgm:pt modelId="{31441EE0-81FA-4940-B6D7-AEA48537CD6D}" type="parTrans" cxnId="{5FE12BED-1F7D-48E8-BBEA-8099E924CD57}">
      <dgm:prSet/>
      <dgm:spPr/>
      <dgm:t>
        <a:bodyPr/>
        <a:lstStyle/>
        <a:p>
          <a:endParaRPr lang="en-US">
            <a:solidFill>
              <a:srgbClr val="0F4796"/>
            </a:solidFill>
          </a:endParaRPr>
        </a:p>
      </dgm:t>
    </dgm:pt>
    <dgm:pt modelId="{511C07E7-D091-4225-9C01-4893AEFE9542}" type="sibTrans" cxnId="{5FE12BED-1F7D-48E8-BBEA-8099E924CD57}">
      <dgm:prSet/>
      <dgm:spPr/>
      <dgm:t>
        <a:bodyPr/>
        <a:lstStyle/>
        <a:p>
          <a:endParaRPr lang="en-US">
            <a:solidFill>
              <a:srgbClr val="0F4796"/>
            </a:solidFill>
          </a:endParaRPr>
        </a:p>
      </dgm:t>
    </dgm:pt>
    <dgm:pt modelId="{EEBC7349-A6AA-40E1-8169-462B5B0654BB}">
      <dgm:prSet phldrT="[Text]"/>
      <dgm:spPr>
        <a:solidFill>
          <a:srgbClr val="00C5B0"/>
        </a:solidFill>
      </dgm:spPr>
      <dgm:t>
        <a:bodyPr/>
        <a:lstStyle/>
        <a:p>
          <a:pPr algn="l"/>
          <a:r>
            <a:rPr lang="en-US" dirty="0">
              <a:latin typeface="Arial" panose="020B0604020202020204" pitchFamily="34" charset="0"/>
              <a:cs typeface="Arial" panose="020B0604020202020204" pitchFamily="34" charset="0"/>
            </a:rPr>
            <a:t>Communication tool between EN and other Park Partners (i.e. Friends Groups)</a:t>
          </a:r>
        </a:p>
      </dgm:t>
    </dgm:pt>
    <dgm:pt modelId="{E8ADA864-AACE-4F5F-9906-7845ACA4B109}" type="parTrans" cxnId="{A71EF27F-81D4-4755-B72C-9BB015A13D10}">
      <dgm:prSet/>
      <dgm:spPr/>
      <dgm:t>
        <a:bodyPr/>
        <a:lstStyle/>
        <a:p>
          <a:endParaRPr lang="en-US">
            <a:solidFill>
              <a:srgbClr val="0F4796"/>
            </a:solidFill>
          </a:endParaRPr>
        </a:p>
      </dgm:t>
    </dgm:pt>
    <dgm:pt modelId="{4E67DB9E-10AF-49E5-9428-7F4AF472F9AE}" type="sibTrans" cxnId="{A71EF27F-81D4-4755-B72C-9BB015A13D10}">
      <dgm:prSet/>
      <dgm:spPr/>
      <dgm:t>
        <a:bodyPr/>
        <a:lstStyle/>
        <a:p>
          <a:endParaRPr lang="en-US">
            <a:solidFill>
              <a:srgbClr val="0F4796"/>
            </a:solidFill>
          </a:endParaRPr>
        </a:p>
      </dgm:t>
    </dgm:pt>
    <dgm:pt modelId="{A97D658E-3034-4403-BD40-851C16C2D902}">
      <dgm:prSet phldrT="[Text]"/>
      <dgm:spPr>
        <a:solidFill>
          <a:srgbClr val="00C5B0"/>
        </a:solidFill>
      </dgm:spPr>
      <dgm:t>
        <a:bodyPr/>
        <a:lstStyle/>
        <a:p>
          <a:pPr algn="l"/>
          <a:r>
            <a:rPr lang="en-US" dirty="0">
              <a:latin typeface="Arial" panose="020B0604020202020204" pitchFamily="34" charset="0"/>
              <a:cs typeface="Arial" panose="020B0604020202020204" pitchFamily="34" charset="0"/>
            </a:rPr>
            <a:t>Establishes roles and commitments</a:t>
          </a:r>
        </a:p>
      </dgm:t>
    </dgm:pt>
    <dgm:pt modelId="{DD50ECD8-8A5B-492E-A042-1685A2C0A407}" type="parTrans" cxnId="{90A642C0-32D2-4AD8-8FCF-30BFD99CB31D}">
      <dgm:prSet/>
      <dgm:spPr/>
      <dgm:t>
        <a:bodyPr/>
        <a:lstStyle/>
        <a:p>
          <a:endParaRPr lang="en-US">
            <a:solidFill>
              <a:srgbClr val="0F4796"/>
            </a:solidFill>
          </a:endParaRPr>
        </a:p>
      </dgm:t>
    </dgm:pt>
    <dgm:pt modelId="{B40122CB-FD72-45BB-A2EB-92F7E5C6F095}" type="sibTrans" cxnId="{90A642C0-32D2-4AD8-8FCF-30BFD99CB31D}">
      <dgm:prSet/>
      <dgm:spPr/>
      <dgm:t>
        <a:bodyPr/>
        <a:lstStyle/>
        <a:p>
          <a:endParaRPr lang="en-US">
            <a:solidFill>
              <a:srgbClr val="0F4796"/>
            </a:solidFill>
          </a:endParaRPr>
        </a:p>
      </dgm:t>
    </dgm:pt>
    <dgm:pt modelId="{EF26631D-BFBB-412D-B2B8-CD2086C688BF}">
      <dgm:prSet phldrT="[Text]" custT="1"/>
      <dgm:spPr>
        <a:solidFill>
          <a:schemeClr val="bg1">
            <a:lumMod val="95000"/>
          </a:schemeClr>
        </a:solidFill>
      </dgm:spPr>
      <dgm:t>
        <a:bodyPr/>
        <a:lstStyle/>
        <a:p>
          <a:r>
            <a:rPr lang="en-US" sz="3200" dirty="0">
              <a:solidFill>
                <a:srgbClr val="007066"/>
              </a:solidFill>
              <a:latin typeface="Arial" panose="020B0604020202020204" pitchFamily="34" charset="0"/>
              <a:cs typeface="Arial" panose="020B0604020202020204" pitchFamily="34" charset="0"/>
            </a:rPr>
            <a:t>Why?</a:t>
          </a:r>
        </a:p>
      </dgm:t>
    </dgm:pt>
    <dgm:pt modelId="{681F8567-87E9-4681-8FE5-576142A28BD1}" type="parTrans" cxnId="{A7035776-881F-4478-96B6-F9A451E415D7}">
      <dgm:prSet/>
      <dgm:spPr/>
      <dgm:t>
        <a:bodyPr/>
        <a:lstStyle/>
        <a:p>
          <a:endParaRPr lang="en-US">
            <a:solidFill>
              <a:srgbClr val="0F4796"/>
            </a:solidFill>
          </a:endParaRPr>
        </a:p>
      </dgm:t>
    </dgm:pt>
    <dgm:pt modelId="{9E085343-5682-4A8D-972B-3261C3C5F575}" type="sibTrans" cxnId="{A7035776-881F-4478-96B6-F9A451E415D7}">
      <dgm:prSet/>
      <dgm:spPr/>
      <dgm:t>
        <a:bodyPr/>
        <a:lstStyle/>
        <a:p>
          <a:endParaRPr lang="en-US">
            <a:solidFill>
              <a:srgbClr val="0F4796"/>
            </a:solidFill>
          </a:endParaRPr>
        </a:p>
      </dgm:t>
    </dgm:pt>
    <dgm:pt modelId="{1BDF906D-7B8C-4762-AD2E-26C6A85C61CD}">
      <dgm:prSet phldrT="[Text]"/>
      <dgm:spPr>
        <a:solidFill>
          <a:srgbClr val="00C5B0"/>
        </a:solidFill>
      </dgm:spPr>
      <dgm:t>
        <a:bodyPr/>
        <a:lstStyle/>
        <a:p>
          <a:pPr lvl="0" algn="l" defTabSz="622300">
            <a:lnSpc>
              <a:spcPct val="90000"/>
            </a:lnSpc>
            <a:spcBef>
              <a:spcPct val="0"/>
            </a:spcBef>
            <a:spcAft>
              <a:spcPct val="35000"/>
            </a:spcAft>
          </a:pPr>
          <a:r>
            <a:rPr lang="en-US" dirty="0">
              <a:latin typeface="Arial" panose="020B0604020202020204" pitchFamily="34" charset="0"/>
              <a:cs typeface="Arial" panose="020B0604020202020204" pitchFamily="34" charset="0"/>
            </a:rPr>
            <a:t>Provide consistency in the way EN partners with Friends Groups</a:t>
          </a:r>
        </a:p>
      </dgm:t>
    </dgm:pt>
    <dgm:pt modelId="{851FD082-C5E0-448F-8AFC-C0DE579AB2E4}" type="parTrans" cxnId="{1B7E5BF9-57B5-4381-AF8D-28C0885D609B}">
      <dgm:prSet/>
      <dgm:spPr/>
      <dgm:t>
        <a:bodyPr/>
        <a:lstStyle/>
        <a:p>
          <a:endParaRPr lang="en-US">
            <a:solidFill>
              <a:srgbClr val="0F4796"/>
            </a:solidFill>
          </a:endParaRPr>
        </a:p>
      </dgm:t>
    </dgm:pt>
    <dgm:pt modelId="{A214C3F8-2567-43A9-9EB8-9297799A4601}" type="sibTrans" cxnId="{1B7E5BF9-57B5-4381-AF8D-28C0885D609B}">
      <dgm:prSet/>
      <dgm:spPr/>
      <dgm:t>
        <a:bodyPr/>
        <a:lstStyle/>
        <a:p>
          <a:endParaRPr lang="en-US">
            <a:solidFill>
              <a:srgbClr val="0F4796"/>
            </a:solidFill>
          </a:endParaRPr>
        </a:p>
      </dgm:t>
    </dgm:pt>
    <dgm:pt modelId="{E5591E3D-4448-4B95-9C91-9EE944C41536}">
      <dgm:prSet phldrT="[Text]"/>
      <dgm:spPr>
        <a:solidFill>
          <a:srgbClr val="00C5B0"/>
        </a:solidFill>
      </dgm:spPr>
      <dgm:t>
        <a:bodyPr/>
        <a:lstStyle/>
        <a:p>
          <a:pPr algn="l"/>
          <a:r>
            <a:rPr lang="en-US" dirty="0">
              <a:latin typeface="Arial" panose="020B0604020202020204" pitchFamily="34" charset="0"/>
              <a:cs typeface="Arial" panose="020B0604020202020204" pitchFamily="34" charset="0"/>
            </a:rPr>
            <a:t>At the request of NPS, more support for Friends Groups is required</a:t>
          </a:r>
        </a:p>
      </dgm:t>
    </dgm:pt>
    <dgm:pt modelId="{9234AA95-8950-4F09-8409-E9BA57ED9DB5}" type="parTrans" cxnId="{D6D9A5BB-A97F-4265-A3DB-682FFF7BAE0E}">
      <dgm:prSet/>
      <dgm:spPr/>
      <dgm:t>
        <a:bodyPr/>
        <a:lstStyle/>
        <a:p>
          <a:endParaRPr lang="en-US">
            <a:solidFill>
              <a:srgbClr val="0F4796"/>
            </a:solidFill>
          </a:endParaRPr>
        </a:p>
      </dgm:t>
    </dgm:pt>
    <dgm:pt modelId="{0B445F9D-3ADC-4023-BDC1-191307966D16}" type="sibTrans" cxnId="{D6D9A5BB-A97F-4265-A3DB-682FFF7BAE0E}">
      <dgm:prSet/>
      <dgm:spPr/>
      <dgm:t>
        <a:bodyPr/>
        <a:lstStyle/>
        <a:p>
          <a:endParaRPr lang="en-US">
            <a:solidFill>
              <a:srgbClr val="0F4796"/>
            </a:solidFill>
          </a:endParaRPr>
        </a:p>
      </dgm:t>
    </dgm:pt>
    <dgm:pt modelId="{71909C3E-7B26-465F-9B1A-361CE2D82AF0}">
      <dgm:prSet phldrT="[Text]" custT="1"/>
      <dgm:spPr>
        <a:solidFill>
          <a:schemeClr val="bg1">
            <a:lumMod val="95000"/>
          </a:schemeClr>
        </a:solidFill>
      </dgm:spPr>
      <dgm:t>
        <a:bodyPr/>
        <a:lstStyle/>
        <a:p>
          <a:r>
            <a:rPr lang="en-US" sz="3200" dirty="0">
              <a:solidFill>
                <a:srgbClr val="007066"/>
              </a:solidFill>
              <a:latin typeface="Arial" panose="020B0604020202020204" pitchFamily="34" charset="0"/>
              <a:cs typeface="Arial" panose="020B0604020202020204" pitchFamily="34" charset="0"/>
            </a:rPr>
            <a:t>How?</a:t>
          </a:r>
        </a:p>
      </dgm:t>
    </dgm:pt>
    <dgm:pt modelId="{76742F9F-6783-45EA-AF57-456C60412997}" type="parTrans" cxnId="{74C344A0-97A3-471A-A3A4-D2D072E8059F}">
      <dgm:prSet/>
      <dgm:spPr/>
      <dgm:t>
        <a:bodyPr/>
        <a:lstStyle/>
        <a:p>
          <a:endParaRPr lang="en-US">
            <a:solidFill>
              <a:srgbClr val="0F4796"/>
            </a:solidFill>
          </a:endParaRPr>
        </a:p>
      </dgm:t>
    </dgm:pt>
    <dgm:pt modelId="{A27FCFF1-EAC2-439D-8248-EB07AC631D0F}" type="sibTrans" cxnId="{74C344A0-97A3-471A-A3A4-D2D072E8059F}">
      <dgm:prSet/>
      <dgm:spPr/>
      <dgm:t>
        <a:bodyPr/>
        <a:lstStyle/>
        <a:p>
          <a:endParaRPr lang="en-US">
            <a:solidFill>
              <a:srgbClr val="0F4796"/>
            </a:solidFill>
          </a:endParaRPr>
        </a:p>
      </dgm:t>
    </dgm:pt>
    <dgm:pt modelId="{EDEEF84C-17C6-414A-95DA-198F474FB685}">
      <dgm:prSet phldrT="[Text]"/>
      <dgm:spPr>
        <a:solidFill>
          <a:srgbClr val="00C5B0"/>
        </a:solidFill>
      </dgm:spPr>
      <dgm:t>
        <a:bodyPr/>
        <a:lstStyle/>
        <a:p>
          <a:pPr algn="l"/>
          <a:r>
            <a:rPr lang="en-US" dirty="0">
              <a:latin typeface="Arial" panose="020B0604020202020204" pitchFamily="34" charset="0"/>
              <a:cs typeface="Arial" panose="020B0604020202020204" pitchFamily="34" charset="0"/>
            </a:rPr>
            <a:t>Formal agreement: Memorandum of Understanding (MOU)</a:t>
          </a:r>
        </a:p>
      </dgm:t>
    </dgm:pt>
    <dgm:pt modelId="{36A3FCCF-2808-49B8-BDA5-389BD6E1CC56}" type="parTrans" cxnId="{A763BCA2-1A5A-4C4E-A17A-B01DACDCD3E3}">
      <dgm:prSet/>
      <dgm:spPr/>
      <dgm:t>
        <a:bodyPr/>
        <a:lstStyle/>
        <a:p>
          <a:endParaRPr lang="en-US">
            <a:solidFill>
              <a:srgbClr val="0F4796"/>
            </a:solidFill>
          </a:endParaRPr>
        </a:p>
      </dgm:t>
    </dgm:pt>
    <dgm:pt modelId="{E6820A45-29B5-4619-AC27-57C2507001CE}" type="sibTrans" cxnId="{A763BCA2-1A5A-4C4E-A17A-B01DACDCD3E3}">
      <dgm:prSet/>
      <dgm:spPr/>
      <dgm:t>
        <a:bodyPr/>
        <a:lstStyle/>
        <a:p>
          <a:endParaRPr lang="en-US">
            <a:solidFill>
              <a:srgbClr val="0F4796"/>
            </a:solidFill>
          </a:endParaRPr>
        </a:p>
      </dgm:t>
    </dgm:pt>
    <dgm:pt modelId="{6E9A1ECC-76A3-45DA-9477-DA1808AE03AA}">
      <dgm:prSet phldrT="[Text]"/>
      <dgm:spPr>
        <a:solidFill>
          <a:srgbClr val="00C5B0"/>
        </a:solidFill>
      </dgm:spPr>
      <dgm:t>
        <a:bodyPr/>
        <a:lstStyle/>
        <a:p>
          <a:pPr algn="l"/>
          <a:r>
            <a:rPr lang="en-US" dirty="0">
              <a:latin typeface="Arial" panose="020B0604020202020204" pitchFamily="34" charset="0"/>
              <a:cs typeface="Arial" panose="020B0604020202020204" pitchFamily="34" charset="0"/>
            </a:rPr>
            <a:t>Superintendent should indicate in the Annual Operating Plan which partner(s) EN should work with.</a:t>
          </a:r>
        </a:p>
      </dgm:t>
    </dgm:pt>
    <dgm:pt modelId="{EC7E2E68-CC37-4393-B303-FE12A48B16FA}" type="parTrans" cxnId="{038041A3-2A7D-4561-A3F8-F094A8704402}">
      <dgm:prSet/>
      <dgm:spPr/>
      <dgm:t>
        <a:bodyPr/>
        <a:lstStyle/>
        <a:p>
          <a:endParaRPr lang="en-US">
            <a:solidFill>
              <a:srgbClr val="0F4796"/>
            </a:solidFill>
          </a:endParaRPr>
        </a:p>
      </dgm:t>
    </dgm:pt>
    <dgm:pt modelId="{A35C0809-3132-44B9-AAFF-CF62F3491890}" type="sibTrans" cxnId="{038041A3-2A7D-4561-A3F8-F094A8704402}">
      <dgm:prSet/>
      <dgm:spPr/>
      <dgm:t>
        <a:bodyPr/>
        <a:lstStyle/>
        <a:p>
          <a:endParaRPr lang="en-US">
            <a:solidFill>
              <a:srgbClr val="0F4796"/>
            </a:solidFill>
          </a:endParaRPr>
        </a:p>
      </dgm:t>
    </dgm:pt>
    <dgm:pt modelId="{F35FBEB2-4026-44B3-9B73-F5EE8F3E569A}">
      <dgm:prSet phldrT="[Text]"/>
      <dgm:spPr>
        <a:solidFill>
          <a:srgbClr val="00C5B0"/>
        </a:solidFill>
      </dgm:spPr>
      <dgm:t>
        <a:bodyPr/>
        <a:lstStyle/>
        <a:p>
          <a:pPr algn="l"/>
          <a:r>
            <a:rPr lang="en-US" dirty="0">
              <a:latin typeface="Arial" panose="020B0604020202020204" pitchFamily="34" charset="0"/>
              <a:cs typeface="Arial" panose="020B0604020202020204" pitchFamily="34" charset="0"/>
            </a:rPr>
            <a:t>Allows for a mutually beneficial partnership </a:t>
          </a:r>
        </a:p>
      </dgm:t>
    </dgm:pt>
    <dgm:pt modelId="{21C46A24-E47E-4624-AE28-93770F5F8D8A}" type="parTrans" cxnId="{9107E31C-0BCF-4305-9032-9F1687C2875E}">
      <dgm:prSet/>
      <dgm:spPr/>
      <dgm:t>
        <a:bodyPr/>
        <a:lstStyle/>
        <a:p>
          <a:endParaRPr lang="en-US"/>
        </a:p>
      </dgm:t>
    </dgm:pt>
    <dgm:pt modelId="{3D278B6F-1E83-4D1C-9507-0AE7D8E47017}" type="sibTrans" cxnId="{9107E31C-0BCF-4305-9032-9F1687C2875E}">
      <dgm:prSet/>
      <dgm:spPr/>
      <dgm:t>
        <a:bodyPr/>
        <a:lstStyle/>
        <a:p>
          <a:endParaRPr lang="en-US"/>
        </a:p>
      </dgm:t>
    </dgm:pt>
    <dgm:pt modelId="{B4311DE9-2EE4-404A-85D0-99EDB1BD3738}">
      <dgm:prSet phldrT="[Text]"/>
      <dgm:spPr>
        <a:solidFill>
          <a:srgbClr val="00C5B0"/>
        </a:solidFill>
      </dgm:spPr>
      <dgm:t>
        <a:bodyPr/>
        <a:lstStyle/>
        <a:p>
          <a:pPr algn="l"/>
          <a:r>
            <a:rPr lang="en-US" dirty="0">
              <a:latin typeface="Arial" panose="020B0604020202020204" pitchFamily="34" charset="0"/>
              <a:cs typeface="Arial" panose="020B0604020202020204" pitchFamily="34" charset="0"/>
            </a:rPr>
            <a:t>Supports a shared vision of success</a:t>
          </a:r>
        </a:p>
      </dgm:t>
    </dgm:pt>
    <dgm:pt modelId="{107CD7DF-BEB0-4F5C-B330-2B17F80EF080}" type="parTrans" cxnId="{7C962C93-85B0-4056-A48D-D0375C269609}">
      <dgm:prSet/>
      <dgm:spPr/>
      <dgm:t>
        <a:bodyPr/>
        <a:lstStyle/>
        <a:p>
          <a:endParaRPr lang="en-US"/>
        </a:p>
      </dgm:t>
    </dgm:pt>
    <dgm:pt modelId="{D19CA55A-357A-4CB8-9DAE-65613C15AB37}" type="sibTrans" cxnId="{7C962C93-85B0-4056-A48D-D0375C269609}">
      <dgm:prSet/>
      <dgm:spPr/>
      <dgm:t>
        <a:bodyPr/>
        <a:lstStyle/>
        <a:p>
          <a:endParaRPr lang="en-US"/>
        </a:p>
      </dgm:t>
    </dgm:pt>
    <dgm:pt modelId="{BA3E57CF-71D0-459A-AFB8-9DD6BD59E96A}">
      <dgm:prSet phldrT="[Text]"/>
      <dgm:spPr>
        <a:solidFill>
          <a:srgbClr val="00C5B0"/>
        </a:solidFill>
      </dgm:spPr>
      <dgm:t>
        <a:bodyPr/>
        <a:lstStyle/>
        <a:p>
          <a:pPr algn="l"/>
          <a:r>
            <a:rPr lang="en-US" dirty="0">
              <a:latin typeface="Arial" panose="020B0604020202020204" pitchFamily="34" charset="0"/>
              <a:cs typeface="Arial" panose="020B0604020202020204" pitchFamily="34" charset="0"/>
            </a:rPr>
            <a:t>MOU is between EN and other Philanthropic Partner at the request of NPS. Only EN and Park Partner sign the MOU.</a:t>
          </a:r>
        </a:p>
      </dgm:t>
    </dgm:pt>
    <dgm:pt modelId="{CCE51DA9-05F7-48B4-B7F9-0B18F6298BF4}" type="parTrans" cxnId="{5F97E731-6A19-4955-A69A-FD487D29E94B}">
      <dgm:prSet/>
      <dgm:spPr/>
      <dgm:t>
        <a:bodyPr/>
        <a:lstStyle/>
        <a:p>
          <a:endParaRPr lang="en-US"/>
        </a:p>
      </dgm:t>
    </dgm:pt>
    <dgm:pt modelId="{0C32C3BE-D731-4339-A69E-75C2FDAE1B82}" type="sibTrans" cxnId="{5F97E731-6A19-4955-A69A-FD487D29E94B}">
      <dgm:prSet/>
      <dgm:spPr/>
      <dgm:t>
        <a:bodyPr/>
        <a:lstStyle/>
        <a:p>
          <a:endParaRPr lang="en-US"/>
        </a:p>
      </dgm:t>
    </dgm:pt>
    <dgm:pt modelId="{99483110-74B4-4F51-B140-325F29D4850A}" type="pres">
      <dgm:prSet presAssocID="{2213C438-0615-4981-B120-9E0AEABDBC8B}" presName="theList" presStyleCnt="0">
        <dgm:presLayoutVars>
          <dgm:dir/>
          <dgm:animLvl val="lvl"/>
          <dgm:resizeHandles val="exact"/>
        </dgm:presLayoutVars>
      </dgm:prSet>
      <dgm:spPr/>
    </dgm:pt>
    <dgm:pt modelId="{04AAB182-D140-4154-AB64-9594EC783C98}" type="pres">
      <dgm:prSet presAssocID="{7F7B48E2-2E90-4F0D-9357-86300BA9D49F}" presName="compNode" presStyleCnt="0"/>
      <dgm:spPr/>
    </dgm:pt>
    <dgm:pt modelId="{8F6F0330-E061-4414-88F6-288CF28E0FD1}" type="pres">
      <dgm:prSet presAssocID="{7F7B48E2-2E90-4F0D-9357-86300BA9D49F}" presName="aNode" presStyleLbl="bgShp" presStyleIdx="0" presStyleCnt="3"/>
      <dgm:spPr/>
    </dgm:pt>
    <dgm:pt modelId="{DB92B9DE-D347-4730-93A1-6A3D201788FB}" type="pres">
      <dgm:prSet presAssocID="{7F7B48E2-2E90-4F0D-9357-86300BA9D49F}" presName="textNode" presStyleLbl="bgShp" presStyleIdx="0" presStyleCnt="3"/>
      <dgm:spPr/>
    </dgm:pt>
    <dgm:pt modelId="{0FF6F570-456F-4D07-8358-613369725BF6}" type="pres">
      <dgm:prSet presAssocID="{7F7B48E2-2E90-4F0D-9357-86300BA9D49F}" presName="compChildNode" presStyleCnt="0"/>
      <dgm:spPr/>
    </dgm:pt>
    <dgm:pt modelId="{C172B1B6-5925-4A97-A0B6-F0FEB7F1FDAF}" type="pres">
      <dgm:prSet presAssocID="{7F7B48E2-2E90-4F0D-9357-86300BA9D49F}" presName="theInnerList" presStyleCnt="0"/>
      <dgm:spPr/>
    </dgm:pt>
    <dgm:pt modelId="{0B92BFE1-9C67-432C-AEB8-7C1CA5C7E66E}" type="pres">
      <dgm:prSet presAssocID="{EEBC7349-A6AA-40E1-8169-462B5B0654BB}" presName="childNode" presStyleLbl="node1" presStyleIdx="0" presStyleCnt="9" custScaleY="559813" custLinFactY="-100000" custLinFactNeighborY="-164488">
        <dgm:presLayoutVars>
          <dgm:bulletEnabled val="1"/>
        </dgm:presLayoutVars>
      </dgm:prSet>
      <dgm:spPr/>
    </dgm:pt>
    <dgm:pt modelId="{EC99A8FA-2DE2-43EB-ABA3-1B2CF3E5836D}" type="pres">
      <dgm:prSet presAssocID="{EEBC7349-A6AA-40E1-8169-462B5B0654BB}" presName="aSpace2" presStyleCnt="0"/>
      <dgm:spPr/>
    </dgm:pt>
    <dgm:pt modelId="{CF4C73FB-8A28-4763-A7DB-9B3C0ADC7B9B}" type="pres">
      <dgm:prSet presAssocID="{A97D658E-3034-4403-BD40-851C16C2D902}" presName="childNode" presStyleLbl="node1" presStyleIdx="1" presStyleCnt="9" custScaleY="559813" custLinFactY="-100000" custLinFactNeighborY="-164488">
        <dgm:presLayoutVars>
          <dgm:bulletEnabled val="1"/>
        </dgm:presLayoutVars>
      </dgm:prSet>
      <dgm:spPr/>
    </dgm:pt>
    <dgm:pt modelId="{C1D68B0E-76FC-4226-9969-4884F3540DB8}" type="pres">
      <dgm:prSet presAssocID="{A97D658E-3034-4403-BD40-851C16C2D902}" presName="aSpace2" presStyleCnt="0"/>
      <dgm:spPr/>
    </dgm:pt>
    <dgm:pt modelId="{DE25D0CA-2D8E-4DDE-82FA-55EF68C1BB6F}" type="pres">
      <dgm:prSet presAssocID="{B4311DE9-2EE4-404A-85D0-99EDB1BD3738}" presName="childNode" presStyleLbl="node1" presStyleIdx="2" presStyleCnt="9" custScaleY="559813" custLinFactY="-100000" custLinFactNeighborY="-164488">
        <dgm:presLayoutVars>
          <dgm:bulletEnabled val="1"/>
        </dgm:presLayoutVars>
      </dgm:prSet>
      <dgm:spPr/>
    </dgm:pt>
    <dgm:pt modelId="{6EECC568-9FFD-4855-B88A-A852BB137695}" type="pres">
      <dgm:prSet presAssocID="{7F7B48E2-2E90-4F0D-9357-86300BA9D49F}" presName="aSpace" presStyleCnt="0"/>
      <dgm:spPr/>
    </dgm:pt>
    <dgm:pt modelId="{F2A20981-59F9-4A0D-B694-5FBFE2353D7B}" type="pres">
      <dgm:prSet presAssocID="{EF26631D-BFBB-412D-B2B8-CD2086C688BF}" presName="compNode" presStyleCnt="0"/>
      <dgm:spPr/>
    </dgm:pt>
    <dgm:pt modelId="{1F7FC811-3E76-4ADD-9AFF-AB511FBD3E18}" type="pres">
      <dgm:prSet presAssocID="{EF26631D-BFBB-412D-B2B8-CD2086C688BF}" presName="aNode" presStyleLbl="bgShp" presStyleIdx="1" presStyleCnt="3"/>
      <dgm:spPr/>
    </dgm:pt>
    <dgm:pt modelId="{F0A31DFC-E959-4A2A-85B7-480E88841322}" type="pres">
      <dgm:prSet presAssocID="{EF26631D-BFBB-412D-B2B8-CD2086C688BF}" presName="textNode" presStyleLbl="bgShp" presStyleIdx="1" presStyleCnt="3"/>
      <dgm:spPr/>
    </dgm:pt>
    <dgm:pt modelId="{B81A2406-8937-461F-BA47-2A87AE88B3C3}" type="pres">
      <dgm:prSet presAssocID="{EF26631D-BFBB-412D-B2B8-CD2086C688BF}" presName="compChildNode" presStyleCnt="0"/>
      <dgm:spPr/>
    </dgm:pt>
    <dgm:pt modelId="{5BB02B73-7EC0-408D-925B-62E21995E2D9}" type="pres">
      <dgm:prSet presAssocID="{EF26631D-BFBB-412D-B2B8-CD2086C688BF}" presName="theInnerList" presStyleCnt="0"/>
      <dgm:spPr/>
    </dgm:pt>
    <dgm:pt modelId="{CDD14FDB-22EE-4CAB-87CE-7FBE7BC98B5C}" type="pres">
      <dgm:prSet presAssocID="{1BDF906D-7B8C-4762-AD2E-26C6A85C61CD}" presName="childNode" presStyleLbl="node1" presStyleIdx="3" presStyleCnt="9" custScaleY="559813" custLinFactY="-100000" custLinFactNeighborY="-164488">
        <dgm:presLayoutVars>
          <dgm:bulletEnabled val="1"/>
        </dgm:presLayoutVars>
      </dgm:prSet>
      <dgm:spPr/>
    </dgm:pt>
    <dgm:pt modelId="{DDE2D927-770E-4498-A753-C064673F9EA4}" type="pres">
      <dgm:prSet presAssocID="{1BDF906D-7B8C-4762-AD2E-26C6A85C61CD}" presName="aSpace2" presStyleCnt="0"/>
      <dgm:spPr/>
    </dgm:pt>
    <dgm:pt modelId="{5B1F4089-DE9C-4934-91E5-1C6BEADD21BC}" type="pres">
      <dgm:prSet presAssocID="{E5591E3D-4448-4B95-9C91-9EE944C41536}" presName="childNode" presStyleLbl="node1" presStyleIdx="4" presStyleCnt="9" custScaleY="559813" custLinFactY="-100000" custLinFactNeighborY="-164488">
        <dgm:presLayoutVars>
          <dgm:bulletEnabled val="1"/>
        </dgm:presLayoutVars>
      </dgm:prSet>
      <dgm:spPr/>
    </dgm:pt>
    <dgm:pt modelId="{89B08CE2-D1A2-41E1-B855-18EEAFA7435C}" type="pres">
      <dgm:prSet presAssocID="{E5591E3D-4448-4B95-9C91-9EE944C41536}" presName="aSpace2" presStyleCnt="0"/>
      <dgm:spPr/>
    </dgm:pt>
    <dgm:pt modelId="{3A1B2269-6EB6-42B2-8BBA-330B29337CA6}" type="pres">
      <dgm:prSet presAssocID="{F35FBEB2-4026-44B3-9B73-F5EE8F3E569A}" presName="childNode" presStyleLbl="node1" presStyleIdx="5" presStyleCnt="9" custScaleY="559813" custLinFactY="-100000" custLinFactNeighborY="-164488">
        <dgm:presLayoutVars>
          <dgm:bulletEnabled val="1"/>
        </dgm:presLayoutVars>
      </dgm:prSet>
      <dgm:spPr/>
    </dgm:pt>
    <dgm:pt modelId="{4043898D-9A2B-492C-A7A9-E960D81E61B4}" type="pres">
      <dgm:prSet presAssocID="{EF26631D-BFBB-412D-B2B8-CD2086C688BF}" presName="aSpace" presStyleCnt="0"/>
      <dgm:spPr/>
    </dgm:pt>
    <dgm:pt modelId="{5DD337B1-D75A-4464-808D-B96C5AE403BC}" type="pres">
      <dgm:prSet presAssocID="{71909C3E-7B26-465F-9B1A-361CE2D82AF0}" presName="compNode" presStyleCnt="0"/>
      <dgm:spPr/>
    </dgm:pt>
    <dgm:pt modelId="{DA9DCEEA-ACA8-4619-BD65-AF14F13038D6}" type="pres">
      <dgm:prSet presAssocID="{71909C3E-7B26-465F-9B1A-361CE2D82AF0}" presName="aNode" presStyleLbl="bgShp" presStyleIdx="2" presStyleCnt="3"/>
      <dgm:spPr/>
    </dgm:pt>
    <dgm:pt modelId="{924B3EF5-2679-41BC-B7E7-1ED04195382A}" type="pres">
      <dgm:prSet presAssocID="{71909C3E-7B26-465F-9B1A-361CE2D82AF0}" presName="textNode" presStyleLbl="bgShp" presStyleIdx="2" presStyleCnt="3"/>
      <dgm:spPr/>
    </dgm:pt>
    <dgm:pt modelId="{CAA95794-5B48-48C0-ADE5-8D05D5AFF751}" type="pres">
      <dgm:prSet presAssocID="{71909C3E-7B26-465F-9B1A-361CE2D82AF0}" presName="compChildNode" presStyleCnt="0"/>
      <dgm:spPr/>
    </dgm:pt>
    <dgm:pt modelId="{72953CF1-5D99-4E0D-A200-5F93C051CC13}" type="pres">
      <dgm:prSet presAssocID="{71909C3E-7B26-465F-9B1A-361CE2D82AF0}" presName="theInnerList" presStyleCnt="0"/>
      <dgm:spPr/>
    </dgm:pt>
    <dgm:pt modelId="{69D04FD1-6305-441C-A29B-CD5AC6F53405}" type="pres">
      <dgm:prSet presAssocID="{EDEEF84C-17C6-414A-95DA-198F474FB685}" presName="childNode" presStyleLbl="node1" presStyleIdx="6" presStyleCnt="9" custScaleY="559813" custLinFactY="-100000" custLinFactNeighborY="-164488">
        <dgm:presLayoutVars>
          <dgm:bulletEnabled val="1"/>
        </dgm:presLayoutVars>
      </dgm:prSet>
      <dgm:spPr/>
    </dgm:pt>
    <dgm:pt modelId="{0C92E649-8CEF-4774-9943-79AF8748476F}" type="pres">
      <dgm:prSet presAssocID="{EDEEF84C-17C6-414A-95DA-198F474FB685}" presName="aSpace2" presStyleCnt="0"/>
      <dgm:spPr/>
    </dgm:pt>
    <dgm:pt modelId="{4772B7E8-1DC6-4FCB-929E-D8CBB1217FBD}" type="pres">
      <dgm:prSet presAssocID="{6E9A1ECC-76A3-45DA-9477-DA1808AE03AA}" presName="childNode" presStyleLbl="node1" presStyleIdx="7" presStyleCnt="9" custScaleY="559813" custLinFactY="-100000" custLinFactNeighborY="-164488">
        <dgm:presLayoutVars>
          <dgm:bulletEnabled val="1"/>
        </dgm:presLayoutVars>
      </dgm:prSet>
      <dgm:spPr/>
    </dgm:pt>
    <dgm:pt modelId="{9245542B-207D-4C96-84E3-5ED0A480914A}" type="pres">
      <dgm:prSet presAssocID="{6E9A1ECC-76A3-45DA-9477-DA1808AE03AA}" presName="aSpace2" presStyleCnt="0"/>
      <dgm:spPr/>
    </dgm:pt>
    <dgm:pt modelId="{4CB5F52B-4821-4F4A-AF1F-C58F8319157A}" type="pres">
      <dgm:prSet presAssocID="{BA3E57CF-71D0-459A-AFB8-9DD6BD59E96A}" presName="childNode" presStyleLbl="node1" presStyleIdx="8" presStyleCnt="9" custScaleY="559813" custLinFactY="-100000" custLinFactNeighborY="-164488">
        <dgm:presLayoutVars>
          <dgm:bulletEnabled val="1"/>
        </dgm:presLayoutVars>
      </dgm:prSet>
      <dgm:spPr/>
    </dgm:pt>
  </dgm:ptLst>
  <dgm:cxnLst>
    <dgm:cxn modelId="{0F691D05-0348-404A-B90D-FF74F05387F9}" type="presOf" srcId="{7F7B48E2-2E90-4F0D-9357-86300BA9D49F}" destId="{DB92B9DE-D347-4730-93A1-6A3D201788FB}" srcOrd="1" destOrd="0" presId="urn:microsoft.com/office/officeart/2005/8/layout/lProcess2"/>
    <dgm:cxn modelId="{5EA9E313-305E-4BBB-BD4E-1447FCF72072}" type="presOf" srcId="{E5591E3D-4448-4B95-9C91-9EE944C41536}" destId="{5B1F4089-DE9C-4934-91E5-1C6BEADD21BC}" srcOrd="0" destOrd="0" presId="urn:microsoft.com/office/officeart/2005/8/layout/lProcess2"/>
    <dgm:cxn modelId="{9107E31C-0BCF-4305-9032-9F1687C2875E}" srcId="{EF26631D-BFBB-412D-B2B8-CD2086C688BF}" destId="{F35FBEB2-4026-44B3-9B73-F5EE8F3E569A}" srcOrd="2" destOrd="0" parTransId="{21C46A24-E47E-4624-AE28-93770F5F8D8A}" sibTransId="{3D278B6F-1E83-4D1C-9507-0AE7D8E47017}"/>
    <dgm:cxn modelId="{5F97E731-6A19-4955-A69A-FD487D29E94B}" srcId="{71909C3E-7B26-465F-9B1A-361CE2D82AF0}" destId="{BA3E57CF-71D0-459A-AFB8-9DD6BD59E96A}" srcOrd="2" destOrd="0" parTransId="{CCE51DA9-05F7-48B4-B7F9-0B18F6298BF4}" sibTransId="{0C32C3BE-D731-4339-A69E-75C2FDAE1B82}"/>
    <dgm:cxn modelId="{9B91F43E-62CC-45F2-8B88-E23B074C55E3}" type="presOf" srcId="{7F7B48E2-2E90-4F0D-9357-86300BA9D49F}" destId="{8F6F0330-E061-4414-88F6-288CF28E0FD1}" srcOrd="0" destOrd="0" presId="urn:microsoft.com/office/officeart/2005/8/layout/lProcess2"/>
    <dgm:cxn modelId="{4CFEE242-BCB8-4856-BC9C-B7D9D8A0BF5E}" type="presOf" srcId="{EEBC7349-A6AA-40E1-8169-462B5B0654BB}" destId="{0B92BFE1-9C67-432C-AEB8-7C1CA5C7E66E}" srcOrd="0" destOrd="0" presId="urn:microsoft.com/office/officeart/2005/8/layout/lProcess2"/>
    <dgm:cxn modelId="{BCA0CD70-DF5F-4C48-8373-BF0E538E7E0D}" type="presOf" srcId="{B4311DE9-2EE4-404A-85D0-99EDB1BD3738}" destId="{DE25D0CA-2D8E-4DDE-82FA-55EF68C1BB6F}" srcOrd="0" destOrd="0" presId="urn:microsoft.com/office/officeart/2005/8/layout/lProcess2"/>
    <dgm:cxn modelId="{27225D54-D2A2-403A-AF91-0D904BE371EA}" type="presOf" srcId="{BA3E57CF-71D0-459A-AFB8-9DD6BD59E96A}" destId="{4CB5F52B-4821-4F4A-AF1F-C58F8319157A}" srcOrd="0" destOrd="0" presId="urn:microsoft.com/office/officeart/2005/8/layout/lProcess2"/>
    <dgm:cxn modelId="{2F834D56-7F4C-4EAB-B5C5-21B50626D4D5}" type="presOf" srcId="{EF26631D-BFBB-412D-B2B8-CD2086C688BF}" destId="{1F7FC811-3E76-4ADD-9AFF-AB511FBD3E18}" srcOrd="0" destOrd="0" presId="urn:microsoft.com/office/officeart/2005/8/layout/lProcess2"/>
    <dgm:cxn modelId="{A7035776-881F-4478-96B6-F9A451E415D7}" srcId="{2213C438-0615-4981-B120-9E0AEABDBC8B}" destId="{EF26631D-BFBB-412D-B2B8-CD2086C688BF}" srcOrd="1" destOrd="0" parTransId="{681F8567-87E9-4681-8FE5-576142A28BD1}" sibTransId="{9E085343-5682-4A8D-972B-3261C3C5F575}"/>
    <dgm:cxn modelId="{54CEF07F-D589-4771-9EFA-CFC3451D3D21}" type="presOf" srcId="{1BDF906D-7B8C-4762-AD2E-26C6A85C61CD}" destId="{CDD14FDB-22EE-4CAB-87CE-7FBE7BC98B5C}" srcOrd="0" destOrd="0" presId="urn:microsoft.com/office/officeart/2005/8/layout/lProcess2"/>
    <dgm:cxn modelId="{A71EF27F-81D4-4755-B72C-9BB015A13D10}" srcId="{7F7B48E2-2E90-4F0D-9357-86300BA9D49F}" destId="{EEBC7349-A6AA-40E1-8169-462B5B0654BB}" srcOrd="0" destOrd="0" parTransId="{E8ADA864-AACE-4F5F-9906-7845ACA4B109}" sibTransId="{4E67DB9E-10AF-49E5-9428-7F4AF472F9AE}"/>
    <dgm:cxn modelId="{7C962C93-85B0-4056-A48D-D0375C269609}" srcId="{7F7B48E2-2E90-4F0D-9357-86300BA9D49F}" destId="{B4311DE9-2EE4-404A-85D0-99EDB1BD3738}" srcOrd="2" destOrd="0" parTransId="{107CD7DF-BEB0-4F5C-B330-2B17F80EF080}" sibTransId="{D19CA55A-357A-4CB8-9DAE-65613C15AB37}"/>
    <dgm:cxn modelId="{74C344A0-97A3-471A-A3A4-D2D072E8059F}" srcId="{2213C438-0615-4981-B120-9E0AEABDBC8B}" destId="{71909C3E-7B26-465F-9B1A-361CE2D82AF0}" srcOrd="2" destOrd="0" parTransId="{76742F9F-6783-45EA-AF57-456C60412997}" sibTransId="{A27FCFF1-EAC2-439D-8248-EB07AC631D0F}"/>
    <dgm:cxn modelId="{B235DEA1-F516-40B8-9524-9D01FB4C63E2}" type="presOf" srcId="{6E9A1ECC-76A3-45DA-9477-DA1808AE03AA}" destId="{4772B7E8-1DC6-4FCB-929E-D8CBB1217FBD}" srcOrd="0" destOrd="0" presId="urn:microsoft.com/office/officeart/2005/8/layout/lProcess2"/>
    <dgm:cxn modelId="{A763BCA2-1A5A-4C4E-A17A-B01DACDCD3E3}" srcId="{71909C3E-7B26-465F-9B1A-361CE2D82AF0}" destId="{EDEEF84C-17C6-414A-95DA-198F474FB685}" srcOrd="0" destOrd="0" parTransId="{36A3FCCF-2808-49B8-BDA5-389BD6E1CC56}" sibTransId="{E6820A45-29B5-4619-AC27-57C2507001CE}"/>
    <dgm:cxn modelId="{038041A3-2A7D-4561-A3F8-F094A8704402}" srcId="{71909C3E-7B26-465F-9B1A-361CE2D82AF0}" destId="{6E9A1ECC-76A3-45DA-9477-DA1808AE03AA}" srcOrd="1" destOrd="0" parTransId="{EC7E2E68-CC37-4393-B303-FE12A48B16FA}" sibTransId="{A35C0809-3132-44B9-AAFF-CF62F3491890}"/>
    <dgm:cxn modelId="{868A21A9-AB87-45B9-ACEE-04B9B227C9EB}" type="presOf" srcId="{71909C3E-7B26-465F-9B1A-361CE2D82AF0}" destId="{DA9DCEEA-ACA8-4619-BD65-AF14F13038D6}" srcOrd="0" destOrd="0" presId="urn:microsoft.com/office/officeart/2005/8/layout/lProcess2"/>
    <dgm:cxn modelId="{23CFCCB4-2DE9-46BF-8CB0-69974E254DF3}" type="presOf" srcId="{EF26631D-BFBB-412D-B2B8-CD2086C688BF}" destId="{F0A31DFC-E959-4A2A-85B7-480E88841322}" srcOrd="1" destOrd="0" presId="urn:microsoft.com/office/officeart/2005/8/layout/lProcess2"/>
    <dgm:cxn modelId="{70B89BB9-3B0F-43C4-89FA-5CB11928A4DC}" type="presOf" srcId="{71909C3E-7B26-465F-9B1A-361CE2D82AF0}" destId="{924B3EF5-2679-41BC-B7E7-1ED04195382A}" srcOrd="1" destOrd="0" presId="urn:microsoft.com/office/officeart/2005/8/layout/lProcess2"/>
    <dgm:cxn modelId="{D6D9A5BB-A97F-4265-A3DB-682FFF7BAE0E}" srcId="{EF26631D-BFBB-412D-B2B8-CD2086C688BF}" destId="{E5591E3D-4448-4B95-9C91-9EE944C41536}" srcOrd="1" destOrd="0" parTransId="{9234AA95-8950-4F09-8409-E9BA57ED9DB5}" sibTransId="{0B445F9D-3ADC-4023-BDC1-191307966D16}"/>
    <dgm:cxn modelId="{90A642C0-32D2-4AD8-8FCF-30BFD99CB31D}" srcId="{7F7B48E2-2E90-4F0D-9357-86300BA9D49F}" destId="{A97D658E-3034-4403-BD40-851C16C2D902}" srcOrd="1" destOrd="0" parTransId="{DD50ECD8-8A5B-492E-A042-1685A2C0A407}" sibTransId="{B40122CB-FD72-45BB-A2EB-92F7E5C6F095}"/>
    <dgm:cxn modelId="{EAD8FBCE-697B-41A1-8495-5CC63B460F0C}" type="presOf" srcId="{A97D658E-3034-4403-BD40-851C16C2D902}" destId="{CF4C73FB-8A28-4763-A7DB-9B3C0ADC7B9B}" srcOrd="0" destOrd="0" presId="urn:microsoft.com/office/officeart/2005/8/layout/lProcess2"/>
    <dgm:cxn modelId="{60FD1BD6-71E0-48AB-ABC0-42DB4DD01A1D}" type="presOf" srcId="{EDEEF84C-17C6-414A-95DA-198F474FB685}" destId="{69D04FD1-6305-441C-A29B-CD5AC6F53405}" srcOrd="0" destOrd="0" presId="urn:microsoft.com/office/officeart/2005/8/layout/lProcess2"/>
    <dgm:cxn modelId="{76DFD1E8-07E8-4CB7-BF7E-AE54C760A054}" type="presOf" srcId="{F35FBEB2-4026-44B3-9B73-F5EE8F3E569A}" destId="{3A1B2269-6EB6-42B2-8BBA-330B29337CA6}" srcOrd="0" destOrd="0" presId="urn:microsoft.com/office/officeart/2005/8/layout/lProcess2"/>
    <dgm:cxn modelId="{5FE12BED-1F7D-48E8-BBEA-8099E924CD57}" srcId="{2213C438-0615-4981-B120-9E0AEABDBC8B}" destId="{7F7B48E2-2E90-4F0D-9357-86300BA9D49F}" srcOrd="0" destOrd="0" parTransId="{31441EE0-81FA-4940-B6D7-AEA48537CD6D}" sibTransId="{511C07E7-D091-4225-9C01-4893AEFE9542}"/>
    <dgm:cxn modelId="{D93C05EE-2E67-4963-B7A0-FAD1A7A6FE0E}" type="presOf" srcId="{2213C438-0615-4981-B120-9E0AEABDBC8B}" destId="{99483110-74B4-4F51-B140-325F29D4850A}" srcOrd="0" destOrd="0" presId="urn:microsoft.com/office/officeart/2005/8/layout/lProcess2"/>
    <dgm:cxn modelId="{1B7E5BF9-57B5-4381-AF8D-28C0885D609B}" srcId="{EF26631D-BFBB-412D-B2B8-CD2086C688BF}" destId="{1BDF906D-7B8C-4762-AD2E-26C6A85C61CD}" srcOrd="0" destOrd="0" parTransId="{851FD082-C5E0-448F-8AFC-C0DE579AB2E4}" sibTransId="{A214C3F8-2567-43A9-9EB8-9297799A4601}"/>
    <dgm:cxn modelId="{D7AEFE24-C218-40A4-ACC3-274900338C6D}" type="presParOf" srcId="{99483110-74B4-4F51-B140-325F29D4850A}" destId="{04AAB182-D140-4154-AB64-9594EC783C98}" srcOrd="0" destOrd="0" presId="urn:microsoft.com/office/officeart/2005/8/layout/lProcess2"/>
    <dgm:cxn modelId="{846F960F-B62B-4FC3-B562-6BB3BFEBB3C0}" type="presParOf" srcId="{04AAB182-D140-4154-AB64-9594EC783C98}" destId="{8F6F0330-E061-4414-88F6-288CF28E0FD1}" srcOrd="0" destOrd="0" presId="urn:microsoft.com/office/officeart/2005/8/layout/lProcess2"/>
    <dgm:cxn modelId="{C9645B2B-5DAD-4805-8BC3-8B8B79457DC7}" type="presParOf" srcId="{04AAB182-D140-4154-AB64-9594EC783C98}" destId="{DB92B9DE-D347-4730-93A1-6A3D201788FB}" srcOrd="1" destOrd="0" presId="urn:microsoft.com/office/officeart/2005/8/layout/lProcess2"/>
    <dgm:cxn modelId="{6296B744-3373-4AE1-A4B1-CCFD92C70995}" type="presParOf" srcId="{04AAB182-D140-4154-AB64-9594EC783C98}" destId="{0FF6F570-456F-4D07-8358-613369725BF6}" srcOrd="2" destOrd="0" presId="urn:microsoft.com/office/officeart/2005/8/layout/lProcess2"/>
    <dgm:cxn modelId="{0DDDFEEB-0EA6-45C8-B6BD-2C624DA834B9}" type="presParOf" srcId="{0FF6F570-456F-4D07-8358-613369725BF6}" destId="{C172B1B6-5925-4A97-A0B6-F0FEB7F1FDAF}" srcOrd="0" destOrd="0" presId="urn:microsoft.com/office/officeart/2005/8/layout/lProcess2"/>
    <dgm:cxn modelId="{5F382B87-8BFF-4166-9DA7-479FAFF212F0}" type="presParOf" srcId="{C172B1B6-5925-4A97-A0B6-F0FEB7F1FDAF}" destId="{0B92BFE1-9C67-432C-AEB8-7C1CA5C7E66E}" srcOrd="0" destOrd="0" presId="urn:microsoft.com/office/officeart/2005/8/layout/lProcess2"/>
    <dgm:cxn modelId="{051B1DC8-D436-4468-BAAE-7914819E67E5}" type="presParOf" srcId="{C172B1B6-5925-4A97-A0B6-F0FEB7F1FDAF}" destId="{EC99A8FA-2DE2-43EB-ABA3-1B2CF3E5836D}" srcOrd="1" destOrd="0" presId="urn:microsoft.com/office/officeart/2005/8/layout/lProcess2"/>
    <dgm:cxn modelId="{9F050623-689D-4E33-A827-F932DBF7302B}" type="presParOf" srcId="{C172B1B6-5925-4A97-A0B6-F0FEB7F1FDAF}" destId="{CF4C73FB-8A28-4763-A7DB-9B3C0ADC7B9B}" srcOrd="2" destOrd="0" presId="urn:microsoft.com/office/officeart/2005/8/layout/lProcess2"/>
    <dgm:cxn modelId="{0CEA163F-D967-43FE-BB79-58984017F08E}" type="presParOf" srcId="{C172B1B6-5925-4A97-A0B6-F0FEB7F1FDAF}" destId="{C1D68B0E-76FC-4226-9969-4884F3540DB8}" srcOrd="3" destOrd="0" presId="urn:microsoft.com/office/officeart/2005/8/layout/lProcess2"/>
    <dgm:cxn modelId="{825861D6-584A-4237-8117-4820BAFF181A}" type="presParOf" srcId="{C172B1B6-5925-4A97-A0B6-F0FEB7F1FDAF}" destId="{DE25D0CA-2D8E-4DDE-82FA-55EF68C1BB6F}" srcOrd="4" destOrd="0" presId="urn:microsoft.com/office/officeart/2005/8/layout/lProcess2"/>
    <dgm:cxn modelId="{CB018535-282E-495D-BECD-6DF6AA54A737}" type="presParOf" srcId="{99483110-74B4-4F51-B140-325F29D4850A}" destId="{6EECC568-9FFD-4855-B88A-A852BB137695}" srcOrd="1" destOrd="0" presId="urn:microsoft.com/office/officeart/2005/8/layout/lProcess2"/>
    <dgm:cxn modelId="{3BB11AA3-FC88-43DE-8BAE-94223BC60354}" type="presParOf" srcId="{99483110-74B4-4F51-B140-325F29D4850A}" destId="{F2A20981-59F9-4A0D-B694-5FBFE2353D7B}" srcOrd="2" destOrd="0" presId="urn:microsoft.com/office/officeart/2005/8/layout/lProcess2"/>
    <dgm:cxn modelId="{5E28A4CC-649E-48BB-B782-6787A1C85EF8}" type="presParOf" srcId="{F2A20981-59F9-4A0D-B694-5FBFE2353D7B}" destId="{1F7FC811-3E76-4ADD-9AFF-AB511FBD3E18}" srcOrd="0" destOrd="0" presId="urn:microsoft.com/office/officeart/2005/8/layout/lProcess2"/>
    <dgm:cxn modelId="{5C0D6DC7-91B1-4481-BBC5-9DD9C2978CA6}" type="presParOf" srcId="{F2A20981-59F9-4A0D-B694-5FBFE2353D7B}" destId="{F0A31DFC-E959-4A2A-85B7-480E88841322}" srcOrd="1" destOrd="0" presId="urn:microsoft.com/office/officeart/2005/8/layout/lProcess2"/>
    <dgm:cxn modelId="{47CAA419-C2F8-49BF-9EB0-60934E81C11C}" type="presParOf" srcId="{F2A20981-59F9-4A0D-B694-5FBFE2353D7B}" destId="{B81A2406-8937-461F-BA47-2A87AE88B3C3}" srcOrd="2" destOrd="0" presId="urn:microsoft.com/office/officeart/2005/8/layout/lProcess2"/>
    <dgm:cxn modelId="{6C0BD936-5D66-4464-9321-F9B3DA010643}" type="presParOf" srcId="{B81A2406-8937-461F-BA47-2A87AE88B3C3}" destId="{5BB02B73-7EC0-408D-925B-62E21995E2D9}" srcOrd="0" destOrd="0" presId="urn:microsoft.com/office/officeart/2005/8/layout/lProcess2"/>
    <dgm:cxn modelId="{E5AED41D-C98A-498C-B191-A017108390A9}" type="presParOf" srcId="{5BB02B73-7EC0-408D-925B-62E21995E2D9}" destId="{CDD14FDB-22EE-4CAB-87CE-7FBE7BC98B5C}" srcOrd="0" destOrd="0" presId="urn:microsoft.com/office/officeart/2005/8/layout/lProcess2"/>
    <dgm:cxn modelId="{7B9CC1D9-5337-4C6F-93A0-F369DDA1838F}" type="presParOf" srcId="{5BB02B73-7EC0-408D-925B-62E21995E2D9}" destId="{DDE2D927-770E-4498-A753-C064673F9EA4}" srcOrd="1" destOrd="0" presId="urn:microsoft.com/office/officeart/2005/8/layout/lProcess2"/>
    <dgm:cxn modelId="{5CF38E4F-8A77-4A25-B2AE-7422CC1479D5}" type="presParOf" srcId="{5BB02B73-7EC0-408D-925B-62E21995E2D9}" destId="{5B1F4089-DE9C-4934-91E5-1C6BEADD21BC}" srcOrd="2" destOrd="0" presId="urn:microsoft.com/office/officeart/2005/8/layout/lProcess2"/>
    <dgm:cxn modelId="{6A7803D2-7147-465F-9C77-A9E99F169263}" type="presParOf" srcId="{5BB02B73-7EC0-408D-925B-62E21995E2D9}" destId="{89B08CE2-D1A2-41E1-B855-18EEAFA7435C}" srcOrd="3" destOrd="0" presId="urn:microsoft.com/office/officeart/2005/8/layout/lProcess2"/>
    <dgm:cxn modelId="{13251374-A140-44D8-AE58-50D3BD50B1E4}" type="presParOf" srcId="{5BB02B73-7EC0-408D-925B-62E21995E2D9}" destId="{3A1B2269-6EB6-42B2-8BBA-330B29337CA6}" srcOrd="4" destOrd="0" presId="urn:microsoft.com/office/officeart/2005/8/layout/lProcess2"/>
    <dgm:cxn modelId="{FF83DE7C-65EE-48C9-8CFC-20200F55D920}" type="presParOf" srcId="{99483110-74B4-4F51-B140-325F29D4850A}" destId="{4043898D-9A2B-492C-A7A9-E960D81E61B4}" srcOrd="3" destOrd="0" presId="urn:microsoft.com/office/officeart/2005/8/layout/lProcess2"/>
    <dgm:cxn modelId="{2E746634-32AF-42A3-96C5-77AF41B3FAA1}" type="presParOf" srcId="{99483110-74B4-4F51-B140-325F29D4850A}" destId="{5DD337B1-D75A-4464-808D-B96C5AE403BC}" srcOrd="4" destOrd="0" presId="urn:microsoft.com/office/officeart/2005/8/layout/lProcess2"/>
    <dgm:cxn modelId="{72F4DB19-B91C-4450-9834-D1A64D822BB4}" type="presParOf" srcId="{5DD337B1-D75A-4464-808D-B96C5AE403BC}" destId="{DA9DCEEA-ACA8-4619-BD65-AF14F13038D6}" srcOrd="0" destOrd="0" presId="urn:microsoft.com/office/officeart/2005/8/layout/lProcess2"/>
    <dgm:cxn modelId="{21CA3893-E3B3-4525-AAD7-C936E6F9236E}" type="presParOf" srcId="{5DD337B1-D75A-4464-808D-B96C5AE403BC}" destId="{924B3EF5-2679-41BC-B7E7-1ED04195382A}" srcOrd="1" destOrd="0" presId="urn:microsoft.com/office/officeart/2005/8/layout/lProcess2"/>
    <dgm:cxn modelId="{25CF5761-175C-420B-80E1-5E2EB33F9E49}" type="presParOf" srcId="{5DD337B1-D75A-4464-808D-B96C5AE403BC}" destId="{CAA95794-5B48-48C0-ADE5-8D05D5AFF751}" srcOrd="2" destOrd="0" presId="urn:microsoft.com/office/officeart/2005/8/layout/lProcess2"/>
    <dgm:cxn modelId="{16B5BBCE-1E80-46F2-B0E3-906BFA5EEF69}" type="presParOf" srcId="{CAA95794-5B48-48C0-ADE5-8D05D5AFF751}" destId="{72953CF1-5D99-4E0D-A200-5F93C051CC13}" srcOrd="0" destOrd="0" presId="urn:microsoft.com/office/officeart/2005/8/layout/lProcess2"/>
    <dgm:cxn modelId="{EE0FCD1B-ED83-4950-B2DA-33A97AEDB9C0}" type="presParOf" srcId="{72953CF1-5D99-4E0D-A200-5F93C051CC13}" destId="{69D04FD1-6305-441C-A29B-CD5AC6F53405}" srcOrd="0" destOrd="0" presId="urn:microsoft.com/office/officeart/2005/8/layout/lProcess2"/>
    <dgm:cxn modelId="{5C698745-09C4-4769-AF2A-D720D01129C7}" type="presParOf" srcId="{72953CF1-5D99-4E0D-A200-5F93C051CC13}" destId="{0C92E649-8CEF-4774-9943-79AF8748476F}" srcOrd="1" destOrd="0" presId="urn:microsoft.com/office/officeart/2005/8/layout/lProcess2"/>
    <dgm:cxn modelId="{D89B02C3-17A4-4E06-9928-EB76EB625FA4}" type="presParOf" srcId="{72953CF1-5D99-4E0D-A200-5F93C051CC13}" destId="{4772B7E8-1DC6-4FCB-929E-D8CBB1217FBD}" srcOrd="2" destOrd="0" presId="urn:microsoft.com/office/officeart/2005/8/layout/lProcess2"/>
    <dgm:cxn modelId="{D6A6F08A-C96D-4425-9F9A-431EF05BCC4B}" type="presParOf" srcId="{72953CF1-5D99-4E0D-A200-5F93C051CC13}" destId="{9245542B-207D-4C96-84E3-5ED0A480914A}" srcOrd="3" destOrd="0" presId="urn:microsoft.com/office/officeart/2005/8/layout/lProcess2"/>
    <dgm:cxn modelId="{4013D969-0C35-4A61-94C9-1F0C167FB6BA}" type="presParOf" srcId="{72953CF1-5D99-4E0D-A200-5F93C051CC13}" destId="{4CB5F52B-4821-4F4A-AF1F-C58F8319157A}" srcOrd="4"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A8886-C202-4245-ADA7-31DA30CFE38C}">
      <dsp:nvSpPr>
        <dsp:cNvPr id="0" name=""/>
        <dsp:cNvSpPr/>
      </dsp:nvSpPr>
      <dsp:spPr>
        <a:xfrm>
          <a:off x="2338070" y="1408324"/>
          <a:ext cx="1207134" cy="1207134"/>
        </a:xfrm>
        <a:prstGeom prst="roundRect">
          <a:avLst/>
        </a:prstGeom>
        <a:solidFill>
          <a:srgbClr val="00C5B0"/>
        </a:solidFill>
        <a:ln w="3175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dirty="0"/>
            <a:t>Content</a:t>
          </a:r>
        </a:p>
      </dsp:txBody>
      <dsp:txXfrm>
        <a:off x="2396997" y="1467251"/>
        <a:ext cx="1089280" cy="1089280"/>
      </dsp:txXfrm>
    </dsp:sp>
    <dsp:sp modelId="{3ECFDFCA-EACE-49D5-AFCF-3499AB0D3162}">
      <dsp:nvSpPr>
        <dsp:cNvPr id="0" name=""/>
        <dsp:cNvSpPr/>
      </dsp:nvSpPr>
      <dsp:spPr>
        <a:xfrm rot="16200000">
          <a:off x="2642038" y="1108725"/>
          <a:ext cx="599197" cy="0"/>
        </a:xfrm>
        <a:custGeom>
          <a:avLst/>
          <a:gdLst/>
          <a:ahLst/>
          <a:cxnLst/>
          <a:rect l="0" t="0" r="0" b="0"/>
          <a:pathLst>
            <a:path>
              <a:moveTo>
                <a:pt x="0" y="0"/>
              </a:moveTo>
              <a:lnTo>
                <a:pt x="599197" y="0"/>
              </a:lnTo>
            </a:path>
          </a:pathLst>
        </a:cu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78A318-FD85-4263-A036-0A6CC3A9DC40}">
      <dsp:nvSpPr>
        <dsp:cNvPr id="0" name=""/>
        <dsp:cNvSpPr/>
      </dsp:nvSpPr>
      <dsp:spPr>
        <a:xfrm>
          <a:off x="2537247" y="345"/>
          <a:ext cx="808780" cy="808780"/>
        </a:xfrm>
        <a:prstGeom prst="roundRect">
          <a:avLst/>
        </a:prstGeom>
        <a:solidFill>
          <a:srgbClr val="00C5B0"/>
        </a:solidFill>
        <a:ln w="3175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Social Media Post</a:t>
          </a:r>
        </a:p>
      </dsp:txBody>
      <dsp:txXfrm>
        <a:off x="2576728" y="39826"/>
        <a:ext cx="729818" cy="729818"/>
      </dsp:txXfrm>
    </dsp:sp>
    <dsp:sp modelId="{01C815CC-8248-437B-B273-00161AEB543B}">
      <dsp:nvSpPr>
        <dsp:cNvPr id="0" name=""/>
        <dsp:cNvSpPr/>
      </dsp:nvSpPr>
      <dsp:spPr>
        <a:xfrm rot="19800000">
          <a:off x="3515511" y="1552605"/>
          <a:ext cx="443266" cy="0"/>
        </a:xfrm>
        <a:custGeom>
          <a:avLst/>
          <a:gdLst/>
          <a:ahLst/>
          <a:cxnLst/>
          <a:rect l="0" t="0" r="0" b="0"/>
          <a:pathLst>
            <a:path>
              <a:moveTo>
                <a:pt x="0" y="0"/>
              </a:moveTo>
              <a:lnTo>
                <a:pt x="443266" y="0"/>
              </a:lnTo>
            </a:path>
          </a:pathLst>
        </a:cu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B72C71-58D8-46D1-A06D-69FCE0DFCBEA}">
      <dsp:nvSpPr>
        <dsp:cNvPr id="0" name=""/>
        <dsp:cNvSpPr/>
      </dsp:nvSpPr>
      <dsp:spPr>
        <a:xfrm>
          <a:off x="3929084" y="803923"/>
          <a:ext cx="808780" cy="808780"/>
        </a:xfrm>
        <a:prstGeom prst="roundRect">
          <a:avLst/>
        </a:prstGeom>
        <a:solidFill>
          <a:srgbClr val="00C5B0"/>
        </a:solidFill>
        <a:ln w="3175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Newsletter </a:t>
          </a:r>
        </a:p>
        <a:p>
          <a:pPr marL="0" lvl="0" indent="0" algn="ctr" defTabSz="444500">
            <a:lnSpc>
              <a:spcPct val="90000"/>
            </a:lnSpc>
            <a:spcBef>
              <a:spcPct val="0"/>
            </a:spcBef>
            <a:spcAft>
              <a:spcPct val="35000"/>
            </a:spcAft>
            <a:buNone/>
          </a:pPr>
          <a:r>
            <a:rPr lang="en-US" sz="1000" kern="1200" dirty="0"/>
            <a:t>Article</a:t>
          </a:r>
        </a:p>
      </dsp:txBody>
      <dsp:txXfrm>
        <a:off x="3968565" y="843404"/>
        <a:ext cx="729818" cy="729818"/>
      </dsp:txXfrm>
    </dsp:sp>
    <dsp:sp modelId="{0BF6378B-25C6-4E96-9F73-C2A4D712ED07}">
      <dsp:nvSpPr>
        <dsp:cNvPr id="0" name=""/>
        <dsp:cNvSpPr/>
      </dsp:nvSpPr>
      <dsp:spPr>
        <a:xfrm rot="1800000">
          <a:off x="3515511" y="2471177"/>
          <a:ext cx="443266" cy="0"/>
        </a:xfrm>
        <a:custGeom>
          <a:avLst/>
          <a:gdLst/>
          <a:ahLst/>
          <a:cxnLst/>
          <a:rect l="0" t="0" r="0" b="0"/>
          <a:pathLst>
            <a:path>
              <a:moveTo>
                <a:pt x="0" y="0"/>
              </a:moveTo>
              <a:lnTo>
                <a:pt x="443266" y="0"/>
              </a:lnTo>
            </a:path>
          </a:pathLst>
        </a:cu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104A7D-96EB-437C-BBED-E32FAF56EC79}">
      <dsp:nvSpPr>
        <dsp:cNvPr id="0" name=""/>
        <dsp:cNvSpPr/>
      </dsp:nvSpPr>
      <dsp:spPr>
        <a:xfrm>
          <a:off x="3929084" y="2411079"/>
          <a:ext cx="808780" cy="808780"/>
        </a:xfrm>
        <a:prstGeom prst="roundRect">
          <a:avLst/>
        </a:prstGeom>
        <a:solidFill>
          <a:srgbClr val="00C5B0"/>
        </a:solidFill>
        <a:ln w="3175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Blog Post</a:t>
          </a:r>
        </a:p>
      </dsp:txBody>
      <dsp:txXfrm>
        <a:off x="3968565" y="2450560"/>
        <a:ext cx="729818" cy="729818"/>
      </dsp:txXfrm>
    </dsp:sp>
    <dsp:sp modelId="{B4EB435E-9194-45EC-902A-36AF6C44F04D}">
      <dsp:nvSpPr>
        <dsp:cNvPr id="0" name=""/>
        <dsp:cNvSpPr/>
      </dsp:nvSpPr>
      <dsp:spPr>
        <a:xfrm rot="5400000">
          <a:off x="2642038" y="2915057"/>
          <a:ext cx="599197" cy="0"/>
        </a:xfrm>
        <a:custGeom>
          <a:avLst/>
          <a:gdLst/>
          <a:ahLst/>
          <a:cxnLst/>
          <a:rect l="0" t="0" r="0" b="0"/>
          <a:pathLst>
            <a:path>
              <a:moveTo>
                <a:pt x="0" y="0"/>
              </a:moveTo>
              <a:lnTo>
                <a:pt x="599197" y="0"/>
              </a:lnTo>
            </a:path>
          </a:pathLst>
        </a:cu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D5FA03-C3CA-4A5B-82CF-B707B07A159F}">
      <dsp:nvSpPr>
        <dsp:cNvPr id="0" name=""/>
        <dsp:cNvSpPr/>
      </dsp:nvSpPr>
      <dsp:spPr>
        <a:xfrm>
          <a:off x="2537247" y="3214656"/>
          <a:ext cx="808780" cy="808780"/>
        </a:xfrm>
        <a:prstGeom prst="roundRect">
          <a:avLst/>
        </a:prstGeom>
        <a:solidFill>
          <a:srgbClr val="00C5B0"/>
        </a:solidFill>
        <a:ln w="3175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Website</a:t>
          </a:r>
        </a:p>
      </dsp:txBody>
      <dsp:txXfrm>
        <a:off x="2576728" y="3254137"/>
        <a:ext cx="729818" cy="729818"/>
      </dsp:txXfrm>
    </dsp:sp>
    <dsp:sp modelId="{D27B18E2-CD12-4311-BC4D-3733FBB0E5B2}">
      <dsp:nvSpPr>
        <dsp:cNvPr id="0" name=""/>
        <dsp:cNvSpPr/>
      </dsp:nvSpPr>
      <dsp:spPr>
        <a:xfrm rot="9000000">
          <a:off x="1924496" y="2471177"/>
          <a:ext cx="443266" cy="0"/>
        </a:xfrm>
        <a:custGeom>
          <a:avLst/>
          <a:gdLst/>
          <a:ahLst/>
          <a:cxnLst/>
          <a:rect l="0" t="0" r="0" b="0"/>
          <a:pathLst>
            <a:path>
              <a:moveTo>
                <a:pt x="0" y="0"/>
              </a:moveTo>
              <a:lnTo>
                <a:pt x="443266" y="0"/>
              </a:lnTo>
            </a:path>
          </a:pathLst>
        </a:cu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7D5E8F-BBE8-4F74-BBCB-BB7054FBAEB1}">
      <dsp:nvSpPr>
        <dsp:cNvPr id="0" name=""/>
        <dsp:cNvSpPr/>
      </dsp:nvSpPr>
      <dsp:spPr>
        <a:xfrm>
          <a:off x="1145409" y="2411079"/>
          <a:ext cx="808780" cy="808780"/>
        </a:xfrm>
        <a:prstGeom prst="roundRect">
          <a:avLst/>
        </a:prstGeom>
        <a:solidFill>
          <a:srgbClr val="00C5B0"/>
        </a:solidFill>
        <a:ln w="3175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err="1"/>
            <a:t>eblast</a:t>
          </a:r>
          <a:endParaRPr lang="en-US" sz="1800" kern="1200" dirty="0"/>
        </a:p>
      </dsp:txBody>
      <dsp:txXfrm>
        <a:off x="1184890" y="2450560"/>
        <a:ext cx="729818" cy="729818"/>
      </dsp:txXfrm>
    </dsp:sp>
    <dsp:sp modelId="{DD690AEB-660E-46BC-B243-ABDACD074722}">
      <dsp:nvSpPr>
        <dsp:cNvPr id="0" name=""/>
        <dsp:cNvSpPr/>
      </dsp:nvSpPr>
      <dsp:spPr>
        <a:xfrm rot="12600000">
          <a:off x="1924496" y="1552605"/>
          <a:ext cx="443266" cy="0"/>
        </a:xfrm>
        <a:custGeom>
          <a:avLst/>
          <a:gdLst/>
          <a:ahLst/>
          <a:cxnLst/>
          <a:rect l="0" t="0" r="0" b="0"/>
          <a:pathLst>
            <a:path>
              <a:moveTo>
                <a:pt x="0" y="0"/>
              </a:moveTo>
              <a:lnTo>
                <a:pt x="443266" y="0"/>
              </a:lnTo>
            </a:path>
          </a:pathLst>
        </a:cu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73B8A4-6649-4137-AE2F-CCE132429552}">
      <dsp:nvSpPr>
        <dsp:cNvPr id="0" name=""/>
        <dsp:cNvSpPr/>
      </dsp:nvSpPr>
      <dsp:spPr>
        <a:xfrm>
          <a:off x="1145409" y="803923"/>
          <a:ext cx="808780" cy="808780"/>
        </a:xfrm>
        <a:prstGeom prst="roundRect">
          <a:avLst/>
        </a:prstGeom>
        <a:solidFill>
          <a:srgbClr val="00C5B0"/>
        </a:solidFill>
        <a:ln w="3175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Annual Report</a:t>
          </a:r>
        </a:p>
      </dsp:txBody>
      <dsp:txXfrm>
        <a:off x="1184890" y="843404"/>
        <a:ext cx="729818" cy="729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F0330-E061-4414-88F6-288CF28E0FD1}">
      <dsp:nvSpPr>
        <dsp:cNvPr id="0" name=""/>
        <dsp:cNvSpPr/>
      </dsp:nvSpPr>
      <dsp:spPr>
        <a:xfrm>
          <a:off x="1430" y="0"/>
          <a:ext cx="3720200" cy="594360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7066"/>
              </a:solidFill>
              <a:latin typeface="Arial" panose="020B0604020202020204" pitchFamily="34" charset="0"/>
              <a:cs typeface="Arial" panose="020B0604020202020204" pitchFamily="34" charset="0"/>
            </a:rPr>
            <a:t>What?</a:t>
          </a:r>
        </a:p>
      </dsp:txBody>
      <dsp:txXfrm>
        <a:off x="1430" y="0"/>
        <a:ext cx="3720200" cy="1783080"/>
      </dsp:txXfrm>
    </dsp:sp>
    <dsp:sp modelId="{0B92BFE1-9C67-432C-AEB8-7C1CA5C7E66E}">
      <dsp:nvSpPr>
        <dsp:cNvPr id="0" name=""/>
        <dsp:cNvSpPr/>
      </dsp:nvSpPr>
      <dsp:spPr>
        <a:xfrm>
          <a:off x="373450" y="1500043"/>
          <a:ext cx="2976160" cy="1264595"/>
        </a:xfrm>
        <a:prstGeom prst="roundRect">
          <a:avLst>
            <a:gd name="adj" fmla="val 10000"/>
          </a:avLst>
        </a:prstGeom>
        <a:solidFill>
          <a:srgbClr val="00C5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Communication tool between EN and other Park Partners (i.e. Friends Groups)</a:t>
          </a:r>
        </a:p>
      </dsp:txBody>
      <dsp:txXfrm>
        <a:off x="410489" y="1537082"/>
        <a:ext cx="2902082" cy="1190517"/>
      </dsp:txXfrm>
    </dsp:sp>
    <dsp:sp modelId="{CF4C73FB-8A28-4763-A7DB-9B3C0ADC7B9B}">
      <dsp:nvSpPr>
        <dsp:cNvPr id="0" name=""/>
        <dsp:cNvSpPr/>
      </dsp:nvSpPr>
      <dsp:spPr>
        <a:xfrm>
          <a:off x="373450" y="2799391"/>
          <a:ext cx="2976160" cy="1264595"/>
        </a:xfrm>
        <a:prstGeom prst="roundRect">
          <a:avLst>
            <a:gd name="adj" fmla="val 10000"/>
          </a:avLst>
        </a:prstGeom>
        <a:solidFill>
          <a:srgbClr val="00C5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Establishes roles and commitments</a:t>
          </a:r>
        </a:p>
      </dsp:txBody>
      <dsp:txXfrm>
        <a:off x="410489" y="2836430"/>
        <a:ext cx="2902082" cy="1190517"/>
      </dsp:txXfrm>
    </dsp:sp>
    <dsp:sp modelId="{DE25D0CA-2D8E-4DDE-82FA-55EF68C1BB6F}">
      <dsp:nvSpPr>
        <dsp:cNvPr id="0" name=""/>
        <dsp:cNvSpPr/>
      </dsp:nvSpPr>
      <dsp:spPr>
        <a:xfrm>
          <a:off x="373450" y="4098739"/>
          <a:ext cx="2976160" cy="1264595"/>
        </a:xfrm>
        <a:prstGeom prst="roundRect">
          <a:avLst>
            <a:gd name="adj" fmla="val 10000"/>
          </a:avLst>
        </a:prstGeom>
        <a:solidFill>
          <a:srgbClr val="00C5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Supports a shared vision of success</a:t>
          </a:r>
        </a:p>
      </dsp:txBody>
      <dsp:txXfrm>
        <a:off x="410489" y="4135778"/>
        <a:ext cx="2902082" cy="1190517"/>
      </dsp:txXfrm>
    </dsp:sp>
    <dsp:sp modelId="{1F7FC811-3E76-4ADD-9AFF-AB511FBD3E18}">
      <dsp:nvSpPr>
        <dsp:cNvPr id="0" name=""/>
        <dsp:cNvSpPr/>
      </dsp:nvSpPr>
      <dsp:spPr>
        <a:xfrm>
          <a:off x="4000646" y="0"/>
          <a:ext cx="3720200" cy="594360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7066"/>
              </a:solidFill>
              <a:latin typeface="Arial" panose="020B0604020202020204" pitchFamily="34" charset="0"/>
              <a:cs typeface="Arial" panose="020B0604020202020204" pitchFamily="34" charset="0"/>
            </a:rPr>
            <a:t>Why?</a:t>
          </a:r>
        </a:p>
      </dsp:txBody>
      <dsp:txXfrm>
        <a:off x="4000646" y="0"/>
        <a:ext cx="3720200" cy="1783080"/>
      </dsp:txXfrm>
    </dsp:sp>
    <dsp:sp modelId="{CDD14FDB-22EE-4CAB-87CE-7FBE7BC98B5C}">
      <dsp:nvSpPr>
        <dsp:cNvPr id="0" name=""/>
        <dsp:cNvSpPr/>
      </dsp:nvSpPr>
      <dsp:spPr>
        <a:xfrm>
          <a:off x="4372666" y="1500043"/>
          <a:ext cx="2976160" cy="1264595"/>
        </a:xfrm>
        <a:prstGeom prst="roundRect">
          <a:avLst>
            <a:gd name="adj" fmla="val 10000"/>
          </a:avLst>
        </a:prstGeom>
        <a:solidFill>
          <a:srgbClr val="00C5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62230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Provide consistency in the way EN partners with Friends Groups</a:t>
          </a:r>
        </a:p>
      </dsp:txBody>
      <dsp:txXfrm>
        <a:off x="4409705" y="1537082"/>
        <a:ext cx="2902082" cy="1190517"/>
      </dsp:txXfrm>
    </dsp:sp>
    <dsp:sp modelId="{5B1F4089-DE9C-4934-91E5-1C6BEADD21BC}">
      <dsp:nvSpPr>
        <dsp:cNvPr id="0" name=""/>
        <dsp:cNvSpPr/>
      </dsp:nvSpPr>
      <dsp:spPr>
        <a:xfrm>
          <a:off x="4372666" y="2799391"/>
          <a:ext cx="2976160" cy="1264595"/>
        </a:xfrm>
        <a:prstGeom prst="roundRect">
          <a:avLst>
            <a:gd name="adj" fmla="val 10000"/>
          </a:avLst>
        </a:prstGeom>
        <a:solidFill>
          <a:srgbClr val="00C5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At the request of NPS, more support for Friends Groups is required</a:t>
          </a:r>
        </a:p>
      </dsp:txBody>
      <dsp:txXfrm>
        <a:off x="4409705" y="2836430"/>
        <a:ext cx="2902082" cy="1190517"/>
      </dsp:txXfrm>
    </dsp:sp>
    <dsp:sp modelId="{3A1B2269-6EB6-42B2-8BBA-330B29337CA6}">
      <dsp:nvSpPr>
        <dsp:cNvPr id="0" name=""/>
        <dsp:cNvSpPr/>
      </dsp:nvSpPr>
      <dsp:spPr>
        <a:xfrm>
          <a:off x="4372666" y="4098739"/>
          <a:ext cx="2976160" cy="1264595"/>
        </a:xfrm>
        <a:prstGeom prst="roundRect">
          <a:avLst>
            <a:gd name="adj" fmla="val 10000"/>
          </a:avLst>
        </a:prstGeom>
        <a:solidFill>
          <a:srgbClr val="00C5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Allows for a mutually beneficial partnership </a:t>
          </a:r>
        </a:p>
      </dsp:txBody>
      <dsp:txXfrm>
        <a:off x="4409705" y="4135778"/>
        <a:ext cx="2902082" cy="1190517"/>
      </dsp:txXfrm>
    </dsp:sp>
    <dsp:sp modelId="{DA9DCEEA-ACA8-4619-BD65-AF14F13038D6}">
      <dsp:nvSpPr>
        <dsp:cNvPr id="0" name=""/>
        <dsp:cNvSpPr/>
      </dsp:nvSpPr>
      <dsp:spPr>
        <a:xfrm>
          <a:off x="7999861" y="0"/>
          <a:ext cx="3720200" cy="594360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7066"/>
              </a:solidFill>
              <a:latin typeface="Arial" panose="020B0604020202020204" pitchFamily="34" charset="0"/>
              <a:cs typeface="Arial" panose="020B0604020202020204" pitchFamily="34" charset="0"/>
            </a:rPr>
            <a:t>How?</a:t>
          </a:r>
        </a:p>
      </dsp:txBody>
      <dsp:txXfrm>
        <a:off x="7999861" y="0"/>
        <a:ext cx="3720200" cy="1783080"/>
      </dsp:txXfrm>
    </dsp:sp>
    <dsp:sp modelId="{69D04FD1-6305-441C-A29B-CD5AC6F53405}">
      <dsp:nvSpPr>
        <dsp:cNvPr id="0" name=""/>
        <dsp:cNvSpPr/>
      </dsp:nvSpPr>
      <dsp:spPr>
        <a:xfrm>
          <a:off x="8371881" y="1500043"/>
          <a:ext cx="2976160" cy="1264595"/>
        </a:xfrm>
        <a:prstGeom prst="roundRect">
          <a:avLst>
            <a:gd name="adj" fmla="val 10000"/>
          </a:avLst>
        </a:prstGeom>
        <a:solidFill>
          <a:srgbClr val="00C5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Formal agreement: Memorandum of Understanding (MOU)</a:t>
          </a:r>
        </a:p>
      </dsp:txBody>
      <dsp:txXfrm>
        <a:off x="8408920" y="1537082"/>
        <a:ext cx="2902082" cy="1190517"/>
      </dsp:txXfrm>
    </dsp:sp>
    <dsp:sp modelId="{4772B7E8-1DC6-4FCB-929E-D8CBB1217FBD}">
      <dsp:nvSpPr>
        <dsp:cNvPr id="0" name=""/>
        <dsp:cNvSpPr/>
      </dsp:nvSpPr>
      <dsp:spPr>
        <a:xfrm>
          <a:off x="8371881" y="2799391"/>
          <a:ext cx="2976160" cy="1264595"/>
        </a:xfrm>
        <a:prstGeom prst="roundRect">
          <a:avLst>
            <a:gd name="adj" fmla="val 10000"/>
          </a:avLst>
        </a:prstGeom>
        <a:solidFill>
          <a:srgbClr val="00C5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Superintendent should indicate in the Annual Operating Plan which partner(s) EN should work with.</a:t>
          </a:r>
        </a:p>
      </dsp:txBody>
      <dsp:txXfrm>
        <a:off x="8408920" y="2836430"/>
        <a:ext cx="2902082" cy="1190517"/>
      </dsp:txXfrm>
    </dsp:sp>
    <dsp:sp modelId="{4CB5F52B-4821-4F4A-AF1F-C58F8319157A}">
      <dsp:nvSpPr>
        <dsp:cNvPr id="0" name=""/>
        <dsp:cNvSpPr/>
      </dsp:nvSpPr>
      <dsp:spPr>
        <a:xfrm>
          <a:off x="8371881" y="4098739"/>
          <a:ext cx="2976160" cy="1264595"/>
        </a:xfrm>
        <a:prstGeom prst="roundRect">
          <a:avLst>
            <a:gd name="adj" fmla="val 10000"/>
          </a:avLst>
        </a:prstGeom>
        <a:solidFill>
          <a:srgbClr val="00C5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MOU is between EN and other Philanthropic Partner at the request of NPS. Only EN and Park Partner sign the MOU.</a:t>
          </a:r>
        </a:p>
      </dsp:txBody>
      <dsp:txXfrm>
        <a:off x="8408920" y="4135778"/>
        <a:ext cx="2902082" cy="119051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26BD3-0576-4C25-90A8-D741DC37FE65}"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A72C5-6252-44EB-AEB1-B4D687962137}" type="slidenum">
              <a:rPr lang="en-US" smtClean="0"/>
              <a:t>‹#›</a:t>
            </a:fld>
            <a:endParaRPr lang="en-US"/>
          </a:p>
        </p:txBody>
      </p:sp>
    </p:spTree>
    <p:extLst>
      <p:ext uri="{BB962C8B-B14F-4D97-AF65-F5344CB8AC3E}">
        <p14:creationId xmlns:p14="http://schemas.microsoft.com/office/powerpoint/2010/main" val="384019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marL="174673" indent="-174673" defTabSz="465795">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080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0562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marL="174673" indent="-174673" defTabSz="465795">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7196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4482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233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357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6632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2507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4310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176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368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9338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2217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5858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745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347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9318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868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2894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387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9134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marL="174673" indent="-174673" defTabSz="465795">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784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9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marL="174673" indent="-174673" defTabSz="465795">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6914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7497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1985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7169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196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717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02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r>
              <a:rPr lang="en-US" sz="1800" dirty="0"/>
              <a:t>Important to establish how you’ll measure your marketing efforts before you begin to determine whether or not they’re successful and worth repeating or nixing.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0468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marL="291122" indent="-291122" defTabSz="465795">
              <a:buFontTx/>
              <a:buChar char="-"/>
              <a:defRPr/>
            </a:pPr>
            <a:r>
              <a:rPr lang="en-US" sz="1800" dirty="0"/>
              <a:t>Responsibilities are scattered across the team</a:t>
            </a:r>
          </a:p>
          <a:p>
            <a:pPr marL="291122" indent="-291122" defTabSz="465795">
              <a:buFontTx/>
              <a:buChar char="-"/>
              <a:defRPr/>
            </a:pPr>
            <a:r>
              <a:rPr lang="en-US" sz="1800" dirty="0"/>
              <a:t>Marketing Request Form to facilitate field requests</a:t>
            </a:r>
          </a:p>
          <a:p>
            <a:pPr marL="291122" indent="-291122" defTabSz="465795">
              <a:buFontTx/>
              <a:buChar char="-"/>
              <a:defRPr/>
            </a:pPr>
            <a:r>
              <a:rPr lang="en-US" sz="1800"/>
              <a:t>Marketing Support Model “menu”</a:t>
            </a: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2118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769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7358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1524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636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r>
              <a:rPr lang="en-US" sz="1800" dirty="0"/>
              <a:t>Is it possible to share a list of resources, so I can link to the Field Model Training presentation to share with others?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785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65251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5486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956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14649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r>
              <a:rPr lang="en-US" sz="1800" dirty="0"/>
              <a:t>This is an example of a signage template we’re working on developing for our stores, so they can customize it based on their needs.  By positioning these products as a “pre-approved pick” from a ranger gives a certain stamp of approval, or perceived value by the visitor.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1718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39378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70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40704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70297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7206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3872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marL="174673" indent="-174673" defTabSz="465795">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9549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marL="174673" indent="-174673" defTabSz="465795">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20285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marL="174673" indent="-174673" defTabSz="465795">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0038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3" indent="-174673" defTabSz="465795">
              <a:defRPr/>
            </a:pPr>
            <a:r>
              <a:rPr lang="en-US" dirty="0"/>
              <a:t>Based on the need for mutually beneficial agreements among cooperating associations and other nonprofit organizations, Eastern National will share the Partnership Agreement model that is currently in development and will be included in the Annual Operating Plan.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3454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r>
              <a:rPr lang="en-US" sz="1800" dirty="0"/>
              <a:t>Varying agreements in every park we operate</a:t>
            </a:r>
          </a:p>
          <a:p>
            <a:pPr defTabSz="465795">
              <a:defRPr/>
            </a:pPr>
            <a:r>
              <a:rPr lang="en-US" sz="1800" dirty="0"/>
              <a:t>No consistency</a:t>
            </a:r>
          </a:p>
          <a:p>
            <a:pPr defTabSz="465795">
              <a:defRPr/>
            </a:pPr>
            <a:r>
              <a:rPr lang="en-US" sz="1800" dirty="0"/>
              <a:t>Not always in EN’s best interest</a:t>
            </a:r>
          </a:p>
          <a:p>
            <a:pPr defTabSz="465795">
              <a:defRPr/>
            </a:pPr>
            <a:endParaRPr lang="en-US" sz="1800" dirty="0"/>
          </a:p>
          <a:p>
            <a:pPr defTabSz="465795">
              <a:defRPr/>
            </a:pPr>
            <a:r>
              <a:rPr lang="en-US" sz="1800" dirty="0"/>
              <a:t>Conducted research with key stakeholders: </a:t>
            </a:r>
          </a:p>
          <a:p>
            <a:pPr marL="349347" indent="-349347" defTabSz="465795">
              <a:buFontTx/>
              <a:buAutoNum type="arabicPeriod"/>
              <a:defRPr/>
            </a:pPr>
            <a:r>
              <a:rPr lang="en-US" sz="1800" dirty="0"/>
              <a:t>All EN managers completed an assessment of current informal agreements – almost as many as the number of parks we work with; no formal documentation (many handshake deals)</a:t>
            </a:r>
          </a:p>
          <a:p>
            <a:pPr marL="349347" indent="-349347" defTabSz="465795">
              <a:buFontTx/>
              <a:buAutoNum type="arabicPeriod"/>
              <a:defRPr/>
            </a:pPr>
            <a:r>
              <a:rPr lang="en-US" sz="1800" dirty="0"/>
              <a:t>Conducted needs assessment with external stakeholders including NPS partners and philanthropic partners </a:t>
            </a:r>
          </a:p>
          <a:p>
            <a:pPr marL="349347" indent="-349347" defTabSz="465795">
              <a:buFontTx/>
              <a:buAutoNum type="arabicPeriod"/>
              <a:defRPr/>
            </a:pPr>
            <a:r>
              <a:rPr lang="en-US" sz="1800" dirty="0"/>
              <a:t>Identified areas of risk (ending current practices, saying no to requests)</a:t>
            </a:r>
          </a:p>
          <a:p>
            <a:pPr marL="349347" indent="-349347" defTabSz="465795">
              <a:buFontTx/>
              <a:buAutoNum type="arabicPeriod"/>
              <a:defRPr/>
            </a:pPr>
            <a:r>
              <a:rPr lang="en-US" sz="1800" dirty="0"/>
              <a:t>Developed a draft agreement</a:t>
            </a:r>
          </a:p>
          <a:p>
            <a:pPr marL="349347" indent="-349347" defTabSz="465795">
              <a:buFontTx/>
              <a:buAutoNum type="arabicPeriod"/>
              <a:defRPr/>
            </a:pPr>
            <a:r>
              <a:rPr lang="en-US" sz="1800" dirty="0"/>
              <a:t>Shared with 30 key stakeholders and asked for feedback on the draft agreement</a:t>
            </a:r>
          </a:p>
          <a:p>
            <a:pPr marL="349347" indent="-349347" defTabSz="465795">
              <a:buFontTx/>
              <a:buAutoNum type="arabicPeriod"/>
              <a:defRPr/>
            </a:pPr>
            <a:r>
              <a:rPr lang="en-US" sz="1800" dirty="0"/>
              <a:t>Made edits and created a fillable pdf version for easy completion.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93380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17744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8148" lvl="1">
              <a:lnSpc>
                <a:spcPct val="150000"/>
              </a:lnSpc>
            </a:pPr>
            <a:r>
              <a:rPr lang="en-US" sz="1800" dirty="0"/>
              <a:t>Difference between Option 1 and 2:</a:t>
            </a:r>
          </a:p>
          <a:p>
            <a:pPr marL="630739" lvl="1" indent="-242592">
              <a:lnSpc>
                <a:spcPct val="150000"/>
              </a:lnSpc>
              <a:buFont typeface="Arial"/>
              <a:buChar char="•"/>
            </a:pPr>
            <a:r>
              <a:rPr lang="en-US" sz="1500" dirty="0">
                <a:solidFill>
                  <a:srgbClr val="0F4796"/>
                </a:solidFill>
                <a:latin typeface="Arial"/>
                <a:cs typeface="Arial"/>
              </a:rPr>
              <a:t>Product development; Option 1 partner is set up like a vendor; Option 2 EN controls development</a:t>
            </a:r>
          </a:p>
          <a:p>
            <a:pPr marL="630739" lvl="1" indent="-242592">
              <a:lnSpc>
                <a:spcPct val="150000"/>
              </a:lnSpc>
              <a:buFont typeface="Arial"/>
              <a:buChar char="•"/>
            </a:pPr>
            <a:r>
              <a:rPr lang="en-US" sz="1500" dirty="0">
                <a:solidFill>
                  <a:srgbClr val="0F4796"/>
                </a:solidFill>
                <a:latin typeface="Arial"/>
                <a:cs typeface="Arial"/>
              </a:rPr>
              <a:t>Inventory ownership; Option 1 partners owns inventory, we buy at our discretion. Option 2 EN owns inventory so we price accordingly</a:t>
            </a:r>
          </a:p>
          <a:p>
            <a:pPr marL="630739" lvl="1" indent="-242592">
              <a:lnSpc>
                <a:spcPct val="150000"/>
              </a:lnSpc>
              <a:buFont typeface="Arial"/>
              <a:buChar char="•"/>
            </a:pPr>
            <a:r>
              <a:rPr lang="en-US" sz="1500" dirty="0">
                <a:solidFill>
                  <a:srgbClr val="0F4796"/>
                </a:solidFill>
                <a:latin typeface="Arial"/>
                <a:cs typeface="Arial"/>
              </a:rPr>
              <a:t>Pricing and purchasing strategies</a:t>
            </a:r>
          </a:p>
          <a:p>
            <a:pPr marL="388148" lvl="1">
              <a:lnSpc>
                <a:spcPct val="150000"/>
              </a:lnSpc>
            </a:pPr>
            <a:r>
              <a:rPr lang="en-US" sz="1500" dirty="0">
                <a:solidFill>
                  <a:srgbClr val="0F4796"/>
                </a:solidFill>
                <a:latin typeface="Arial"/>
                <a:cs typeface="Arial"/>
              </a:rPr>
              <a:t>Option 3: we co-create and proceeds go to the Partner</a:t>
            </a:r>
          </a:p>
          <a:p>
            <a:pPr marL="679270" lvl="1" indent="-291122">
              <a:lnSpc>
                <a:spcPct val="150000"/>
              </a:lnSpc>
              <a:buFont typeface="Arial" panose="020B0604020202020204" pitchFamily="34" charset="0"/>
              <a:buChar char="•"/>
            </a:pPr>
            <a:r>
              <a:rPr lang="en-US" sz="1500" dirty="0">
                <a:solidFill>
                  <a:srgbClr val="0F4796"/>
                </a:solidFill>
                <a:latin typeface="Arial"/>
                <a:cs typeface="Arial"/>
              </a:rPr>
              <a:t>EN selects vendor; negotiates pricing, leverages volume</a:t>
            </a:r>
          </a:p>
          <a:p>
            <a:pPr marL="679270" lvl="1" indent="-291122">
              <a:lnSpc>
                <a:spcPct val="150000"/>
              </a:lnSpc>
              <a:buFont typeface="Arial" panose="020B0604020202020204" pitchFamily="34" charset="0"/>
              <a:buChar char="•"/>
            </a:pPr>
            <a:r>
              <a:rPr lang="en-US" sz="1500" dirty="0">
                <a:solidFill>
                  <a:srgbClr val="0F4796"/>
                </a:solidFill>
                <a:latin typeface="Arial"/>
                <a:cs typeface="Arial"/>
              </a:rPr>
              <a:t>Use of template creates efficiency </a:t>
            </a:r>
          </a:p>
          <a:p>
            <a:pPr marL="630739" lvl="1" indent="-242592">
              <a:lnSpc>
                <a:spcPct val="150000"/>
              </a:lnSpc>
              <a:buFont typeface="Arial"/>
              <a:buChar char="•"/>
            </a:pPr>
            <a:r>
              <a:rPr lang="en-US" sz="1500" dirty="0">
                <a:solidFill>
                  <a:srgbClr val="0F4796"/>
                </a:solidFill>
                <a:latin typeface="Arial"/>
                <a:cs typeface="Arial"/>
              </a:rPr>
              <a:t>Actively promotes mission and membership of Philanthropic Partner</a:t>
            </a:r>
          </a:p>
          <a:p>
            <a:pPr marL="630739" lvl="1" indent="-242592">
              <a:lnSpc>
                <a:spcPct val="150000"/>
              </a:lnSpc>
              <a:buFont typeface="Arial"/>
              <a:buChar char="•"/>
            </a:pPr>
            <a:r>
              <a:rPr lang="en-US" sz="1500" dirty="0">
                <a:solidFill>
                  <a:srgbClr val="0F4796"/>
                </a:solidFill>
                <a:latin typeface="Arial"/>
                <a:cs typeface="Arial"/>
              </a:rPr>
              <a:t>Ensure quality, interpretive value of the products</a:t>
            </a:r>
          </a:p>
          <a:p>
            <a:pPr marL="630739" lvl="1" indent="-242592">
              <a:lnSpc>
                <a:spcPct val="150000"/>
              </a:lnSpc>
              <a:buFont typeface="Arial"/>
              <a:buChar char="•"/>
            </a:pPr>
            <a:r>
              <a:rPr lang="en-US" sz="1500" dirty="0">
                <a:solidFill>
                  <a:srgbClr val="0F4796"/>
                </a:solidFill>
                <a:latin typeface="Arial"/>
                <a:cs typeface="Arial"/>
              </a:rPr>
              <a:t>Create a streamlined process to maximize ROI – mission and money</a:t>
            </a:r>
          </a:p>
          <a:p>
            <a:pPr marL="679270" lvl="1" indent="-291122">
              <a:lnSpc>
                <a:spcPct val="150000"/>
              </a:lnSpc>
              <a:buFont typeface="Arial" panose="020B0604020202020204" pitchFamily="34" charset="0"/>
              <a:buChar char="•"/>
            </a:pPr>
            <a:endParaRPr lang="en-US" sz="1500" dirty="0">
              <a:solidFill>
                <a:srgbClr val="0F4796"/>
              </a:solidFill>
              <a:latin typeface="Arial"/>
              <a:cs typeface="Arial"/>
            </a:endParaRPr>
          </a:p>
          <a:p>
            <a:pPr marL="388148" lvl="1">
              <a:lnSpc>
                <a:spcPct val="150000"/>
              </a:lnSpc>
            </a:pPr>
            <a:r>
              <a:rPr lang="en-US" sz="1500" dirty="0">
                <a:solidFill>
                  <a:srgbClr val="0F4796"/>
                </a:solidFill>
                <a:latin typeface="Arial"/>
                <a:cs typeface="Arial"/>
              </a:rPr>
              <a:t>Option 4: if an agreement is in place, Partner group can use EN 15% discount as added value for their membership; ONLY at the Park where you are a member. </a:t>
            </a:r>
          </a:p>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020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1329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66344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6603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51215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60299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795">
              <a:defRPr/>
            </a:pPr>
            <a:r>
              <a:rPr lang="en-US" sz="1800" dirty="0"/>
              <a:t>2018 Goal: Each RM is asked to pursue formalizing MOUs with 2 agreements</a:t>
            </a:r>
          </a:p>
          <a:p>
            <a:pPr defTabSz="465795">
              <a:defRPr/>
            </a:pPr>
            <a:endParaRPr lang="en-US" sz="1800" dirty="0"/>
          </a:p>
          <a:p>
            <a:pPr defTabSz="465795">
              <a:defRPr/>
            </a:pPr>
            <a:r>
              <a:rPr lang="en-US" sz="1800" dirty="0"/>
              <a:t>Ask Aimee to speak about Friends of Stones River experience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63074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marL="174673" indent="-174673" defTabSz="465795">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05926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marL="174673" indent="-174673" defTabSz="465795">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38000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5856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76948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740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72489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58470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67081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65286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64947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11433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63288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39575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0761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27331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304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12114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34154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59786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48366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2055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71137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9683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01356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00686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31218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88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82669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defTabSz="465795">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362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8388" y="525463"/>
            <a:ext cx="4678362" cy="2632075"/>
          </a:xfrm>
        </p:spPr>
      </p:sp>
      <p:sp>
        <p:nvSpPr>
          <p:cNvPr id="3" name="Notes Placeholder 2"/>
          <p:cNvSpPr>
            <a:spLocks noGrp="1"/>
          </p:cNvSpPr>
          <p:nvPr>
            <p:ph type="body" idx="1"/>
          </p:nvPr>
        </p:nvSpPr>
        <p:spPr/>
        <p:txBody>
          <a:bodyPr/>
          <a:lstStyle/>
          <a:p>
            <a:pPr defTabSz="469649">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63771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marL="174673" indent="-174673" defTabSz="465795">
              <a:defRPr/>
            </a:pPr>
            <a:endParaRPr lang="en-US" dirty="0"/>
          </a:p>
        </p:txBody>
      </p:sp>
      <p:sp>
        <p:nvSpPr>
          <p:cNvPr id="4" name="Slide Number Placeholder 3"/>
          <p:cNvSpPr>
            <a:spLocks noGrp="1"/>
          </p:cNvSpPr>
          <p:nvPr>
            <p:ph type="sldNum" sz="quarter" idx="10"/>
          </p:nvPr>
        </p:nvSpPr>
        <p:spPr/>
        <p:txBody>
          <a:bodyPr/>
          <a:lstStyle/>
          <a:p>
            <a:pPr marL="0" marR="0" lvl="0" indent="0" algn="r" defTabSz="931591" rtl="0" eaLnBrk="1" fontAlgn="auto" latinLnBrk="0" hangingPunct="1">
              <a:lnSpc>
                <a:spcPct val="100000"/>
              </a:lnSpc>
              <a:spcBef>
                <a:spcPts val="0"/>
              </a:spcBef>
              <a:spcAft>
                <a:spcPts val="0"/>
              </a:spcAft>
              <a:buClrTx/>
              <a:buSzTx/>
              <a:buFontTx/>
              <a:buNone/>
              <a:tabLst/>
              <a:defRPr/>
            </a:pPr>
            <a:fld id="{75A7B269-E9E3-B54D-8891-9AD3BDEAF39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591"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9488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5C244A-04EE-0D4B-851A-A3A95D57D201}"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08ECD-776F-F647-97D0-479118495A33}" type="slidenum">
              <a:rPr lang="en-US" smtClean="0"/>
              <a:t>‹#›</a:t>
            </a:fld>
            <a:endParaRPr lang="en-US"/>
          </a:p>
        </p:txBody>
      </p:sp>
    </p:spTree>
    <p:extLst>
      <p:ext uri="{BB962C8B-B14F-4D97-AF65-F5344CB8AC3E}">
        <p14:creationId xmlns:p14="http://schemas.microsoft.com/office/powerpoint/2010/main" val="99183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C244A-04EE-0D4B-851A-A3A95D57D201}"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08ECD-776F-F647-97D0-479118495A33}" type="slidenum">
              <a:rPr lang="en-US" smtClean="0"/>
              <a:t>‹#›</a:t>
            </a:fld>
            <a:endParaRPr lang="en-US"/>
          </a:p>
        </p:txBody>
      </p:sp>
    </p:spTree>
    <p:extLst>
      <p:ext uri="{BB962C8B-B14F-4D97-AF65-F5344CB8AC3E}">
        <p14:creationId xmlns:p14="http://schemas.microsoft.com/office/powerpoint/2010/main" val="119780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C244A-04EE-0D4B-851A-A3A95D57D201}"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08ECD-776F-F647-97D0-479118495A33}" type="slidenum">
              <a:rPr lang="en-US" smtClean="0"/>
              <a:t>‹#›</a:t>
            </a:fld>
            <a:endParaRPr lang="en-US"/>
          </a:p>
        </p:txBody>
      </p:sp>
    </p:spTree>
    <p:extLst>
      <p:ext uri="{BB962C8B-B14F-4D97-AF65-F5344CB8AC3E}">
        <p14:creationId xmlns:p14="http://schemas.microsoft.com/office/powerpoint/2010/main" val="3373863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5882" y="219636"/>
            <a:ext cx="657412" cy="365125"/>
          </a:xfrm>
          <a:prstGeom prst="rect">
            <a:avLst/>
          </a:prstGeom>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23667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5882" y="219636"/>
            <a:ext cx="657412" cy="365125"/>
          </a:xfrm>
          <a:prstGeom prst="rect">
            <a:avLst/>
          </a:prstGeom>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789382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39285" y="381000"/>
            <a:ext cx="10111316" cy="1044388"/>
          </a:xfrm>
          <a:prstGeom prst="rect">
            <a:avLst/>
          </a:prstGeom>
        </p:spPr>
        <p:txBody>
          <a:bodyPr/>
          <a:lstStyle>
            <a:lvl1pPr>
              <a:defRPr b="0" i="0">
                <a:latin typeface="Arial Regular" charset="0"/>
              </a:defRPr>
            </a:lvl1pPr>
          </a:lstStyle>
          <a:p>
            <a:r>
              <a:rPr lang="en-US" dirty="0"/>
              <a:t>Click to edit Master title style</a:t>
            </a:r>
            <a:endParaRPr dirty="0"/>
          </a:p>
        </p:txBody>
      </p:sp>
      <p:sp>
        <p:nvSpPr>
          <p:cNvPr id="3" name="Content Placeholder 2"/>
          <p:cNvSpPr>
            <a:spLocks noGrp="1"/>
          </p:cNvSpPr>
          <p:nvPr>
            <p:ph idx="1"/>
          </p:nvPr>
        </p:nvSpPr>
        <p:spPr>
          <a:xfrm>
            <a:off x="1039285" y="1828800"/>
            <a:ext cx="10111316" cy="4208930"/>
          </a:xfrm>
          <a:prstGeom prst="rect">
            <a:avLst/>
          </a:prstGeom>
        </p:spPr>
        <p:txBody>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vl6pPr>
              <a:defRPr b="0" i="0">
                <a:latin typeface="Arial Regular" charset="0"/>
              </a:defRPr>
            </a:lvl6pPr>
            <a:lvl7pPr>
              <a:defRPr b="0" i="0">
                <a:latin typeface="Arial Regular" charset="0"/>
              </a:defRPr>
            </a:lvl7pPr>
            <a:lvl8pPr>
              <a:defRPr b="0" i="0">
                <a:latin typeface="Arial Regular" charset="0"/>
              </a:defRPr>
            </a:lvl8pPr>
            <a:lvl9pPr>
              <a:defRPr b="0" i="0">
                <a:latin typeface="Arial Regular"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6" name="Slide Number Placeholder 5"/>
          <p:cNvSpPr>
            <a:spLocks noGrp="1"/>
          </p:cNvSpPr>
          <p:nvPr>
            <p:ph type="sldNum" sz="quarter" idx="12"/>
          </p:nvPr>
        </p:nvSpPr>
        <p:spPr>
          <a:xfrm>
            <a:off x="11205882" y="219636"/>
            <a:ext cx="657412" cy="365125"/>
          </a:xfrm>
          <a:prstGeom prst="rect">
            <a:avLst/>
          </a:prstGeom>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0756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39285" y="381000"/>
            <a:ext cx="10111316" cy="1044388"/>
          </a:xfrm>
          <a:prstGeom prst="rect">
            <a:avLst/>
          </a:prstGeom>
        </p:spPr>
        <p:txBody>
          <a:bodyPr/>
          <a:lstStyle>
            <a:lvl1pPr>
              <a:defRPr b="0" i="0">
                <a:latin typeface="Arial Regular" charset="0"/>
              </a:defRPr>
            </a:lvl1pPr>
          </a:lstStyle>
          <a:p>
            <a:r>
              <a:rPr lang="en-US" dirty="0"/>
              <a:t>Click to edit Master title style</a:t>
            </a:r>
            <a:endParaRPr dirty="0"/>
          </a:p>
        </p:txBody>
      </p:sp>
      <p:sp>
        <p:nvSpPr>
          <p:cNvPr id="3" name="Content Placeholder 2"/>
          <p:cNvSpPr>
            <a:spLocks noGrp="1"/>
          </p:cNvSpPr>
          <p:nvPr>
            <p:ph sz="half" idx="1"/>
          </p:nvPr>
        </p:nvSpPr>
        <p:spPr>
          <a:xfrm>
            <a:off x="1039283" y="1828800"/>
            <a:ext cx="4876800" cy="4219575"/>
          </a:xfrm>
          <a:prstGeom prst="rect">
            <a:avLst/>
          </a:prstGeom>
        </p:spPr>
        <p:txBody>
          <a:bodyPr>
            <a:normAutofit/>
          </a:bodyPr>
          <a:lstStyle>
            <a:lvl1pPr>
              <a:defRPr sz="2000" b="0" i="0">
                <a:latin typeface="Arial Regular" charset="0"/>
              </a:defRPr>
            </a:lvl1pPr>
            <a:lvl2pPr>
              <a:defRPr sz="1800" b="0" i="0">
                <a:latin typeface="Arial Regular" charset="0"/>
              </a:defRPr>
            </a:lvl2pPr>
            <a:lvl3pPr>
              <a:defRPr sz="1800" b="0" i="0">
                <a:latin typeface="Arial Regular" charset="0"/>
              </a:defRPr>
            </a:lvl3pPr>
            <a:lvl4pPr>
              <a:defRPr sz="1800" b="0" i="0">
                <a:latin typeface="Arial Regular" charset="0"/>
              </a:defRPr>
            </a:lvl4pPr>
            <a:lvl5pPr>
              <a:defRPr sz="1800" b="0" i="0">
                <a:latin typeface="Arial Regular" charset="0"/>
              </a:defRPr>
            </a:lvl5pPr>
            <a:lvl6pPr>
              <a:defRPr sz="1800" b="0" i="0">
                <a:latin typeface="Arial Regular" charset="0"/>
              </a:defRPr>
            </a:lvl6pPr>
            <a:lvl7pPr>
              <a:defRPr sz="1800" b="0" i="0">
                <a:latin typeface="Arial Regular" charset="0"/>
              </a:defRPr>
            </a:lvl7pPr>
            <a:lvl8pPr>
              <a:defRPr sz="1800" b="0" i="0">
                <a:latin typeface="Arial Regular" charset="0"/>
              </a:defRPr>
            </a:lvl8pPr>
            <a:lvl9pPr>
              <a:defRPr sz="1800" b="0" i="0">
                <a:latin typeface="Arial Regular"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Content Placeholder 3"/>
          <p:cNvSpPr>
            <a:spLocks noGrp="1"/>
          </p:cNvSpPr>
          <p:nvPr>
            <p:ph sz="half" idx="2"/>
          </p:nvPr>
        </p:nvSpPr>
        <p:spPr>
          <a:xfrm>
            <a:off x="6251388" y="1828800"/>
            <a:ext cx="4876800" cy="4219575"/>
          </a:xfrm>
          <a:prstGeom prst="rect">
            <a:avLst/>
          </a:prstGeom>
        </p:spPr>
        <p:txBody>
          <a:bodyPr>
            <a:normAutofit/>
          </a:bodyPr>
          <a:lstStyle>
            <a:lvl1pPr>
              <a:defRPr sz="2000" b="0" i="0">
                <a:latin typeface="Arial Regular" charset="0"/>
              </a:defRPr>
            </a:lvl1pPr>
            <a:lvl2pPr>
              <a:defRPr sz="1800" b="0" i="0">
                <a:latin typeface="Arial Regular" charset="0"/>
              </a:defRPr>
            </a:lvl2pPr>
            <a:lvl3pPr>
              <a:defRPr sz="1800" b="0" i="0">
                <a:latin typeface="Arial Regular" charset="0"/>
              </a:defRPr>
            </a:lvl3pPr>
            <a:lvl4pPr>
              <a:defRPr sz="1800" b="0" i="0">
                <a:latin typeface="Arial Regular" charset="0"/>
              </a:defRPr>
            </a:lvl4pPr>
            <a:lvl5pPr>
              <a:defRPr sz="1800" b="0" i="0">
                <a:latin typeface="Arial Regular" charset="0"/>
              </a:defRPr>
            </a:lvl5pPr>
            <a:lvl6pPr>
              <a:defRPr sz="1800" b="0" i="0">
                <a:latin typeface="Arial Regular" charset="0"/>
              </a:defRPr>
            </a:lvl6pPr>
            <a:lvl7pPr>
              <a:defRPr sz="1800" b="0" i="0">
                <a:latin typeface="Arial Regular" charset="0"/>
              </a:defRPr>
            </a:lvl7pPr>
            <a:lvl8pPr>
              <a:defRPr sz="1800" b="0" i="0">
                <a:latin typeface="Arial Regular" charset="0"/>
              </a:defRPr>
            </a:lvl8pPr>
            <a:lvl9pPr>
              <a:defRPr sz="1800" b="0" i="0">
                <a:latin typeface="Arial Regular"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7" name="Slide Number Placeholder 6"/>
          <p:cNvSpPr>
            <a:spLocks noGrp="1"/>
          </p:cNvSpPr>
          <p:nvPr>
            <p:ph type="sldNum" sz="quarter" idx="12"/>
          </p:nvPr>
        </p:nvSpPr>
        <p:spPr>
          <a:xfrm>
            <a:off x="11205882" y="219636"/>
            <a:ext cx="657412" cy="365125"/>
          </a:xfrm>
          <a:prstGeom prst="rect">
            <a:avLst/>
          </a:prstGeom>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4292758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39285" y="381000"/>
            <a:ext cx="10111316" cy="1044388"/>
          </a:xfrm>
          <a:prstGeom prst="rect">
            <a:avLst/>
          </a:prstGeom>
        </p:spPr>
        <p:txBody>
          <a:bodyPr/>
          <a:lstStyle>
            <a:lvl1pPr>
              <a:defRPr b="0" i="0">
                <a:latin typeface="Arial Regular" charset="0"/>
              </a:defRPr>
            </a:lvl1pPr>
          </a:lstStyle>
          <a:p>
            <a:r>
              <a:rPr lang="en-US" dirty="0"/>
              <a:t>Click to edit Master title style</a:t>
            </a:r>
            <a:endParaRPr dirty="0"/>
          </a:p>
        </p:txBody>
      </p:sp>
      <p:sp>
        <p:nvSpPr>
          <p:cNvPr id="3" name="Text Placeholder 2"/>
          <p:cNvSpPr>
            <a:spLocks noGrp="1"/>
          </p:cNvSpPr>
          <p:nvPr>
            <p:ph type="body" idx="1"/>
          </p:nvPr>
        </p:nvSpPr>
        <p:spPr>
          <a:xfrm>
            <a:off x="1039284" y="1438835"/>
            <a:ext cx="4876800" cy="789828"/>
          </a:xfrm>
          <a:prstGeom prst="rect">
            <a:avLst/>
          </a:prstGeom>
        </p:spPr>
        <p:txBody>
          <a:bodyPr anchor="b">
            <a:noAutofit/>
          </a:bodyPr>
          <a:lstStyle>
            <a:lvl1pPr marL="0" indent="0" algn="ctr">
              <a:lnSpc>
                <a:spcPts val="3000"/>
              </a:lnSpc>
              <a:spcBef>
                <a:spcPts val="0"/>
              </a:spcBef>
              <a:buNone/>
              <a:defRPr sz="2800" b="0" i="0">
                <a:latin typeface="Arial Regular"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39284" y="2362200"/>
            <a:ext cx="4876800" cy="3686175"/>
          </a:xfrm>
          <a:prstGeom prst="rect">
            <a:avLst/>
          </a:prstGeom>
        </p:spPr>
        <p:txBody>
          <a:bodyPr>
            <a:normAutofit/>
          </a:bodyPr>
          <a:lstStyle>
            <a:lvl1pPr>
              <a:defRPr sz="2000" b="0" i="0">
                <a:latin typeface="Arial Regular" charset="0"/>
              </a:defRPr>
            </a:lvl1pPr>
            <a:lvl2pPr>
              <a:defRPr sz="1800" b="0" i="0">
                <a:latin typeface="Arial Regular" charset="0"/>
              </a:defRPr>
            </a:lvl2pPr>
            <a:lvl3pPr>
              <a:defRPr sz="1800" b="0" i="0">
                <a:latin typeface="Arial Regular" charset="0"/>
              </a:defRPr>
            </a:lvl3pPr>
            <a:lvl4pPr>
              <a:defRPr sz="1800" b="0" i="0">
                <a:latin typeface="Arial Regular" charset="0"/>
              </a:defRPr>
            </a:lvl4pPr>
            <a:lvl5pPr>
              <a:defRPr sz="1800" b="0" i="0">
                <a:latin typeface="Arial Regular" charset="0"/>
              </a:defRPr>
            </a:lvl5pPr>
            <a:lvl6pPr>
              <a:defRPr sz="1600" b="0" i="0">
                <a:latin typeface="Arial Regular" charset="0"/>
              </a:defRPr>
            </a:lvl6pPr>
            <a:lvl7pPr>
              <a:defRPr sz="1600" b="0" i="0">
                <a:latin typeface="Arial Regular" charset="0"/>
              </a:defRPr>
            </a:lvl7pPr>
            <a:lvl8pPr>
              <a:defRPr sz="1600" b="0" i="0">
                <a:latin typeface="Arial Regular" charset="0"/>
              </a:defRPr>
            </a:lvl8pPr>
            <a:lvl9pPr>
              <a:defRPr sz="1600" b="0" i="0">
                <a:latin typeface="Arial Regular"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Text Placeholder 4"/>
          <p:cNvSpPr>
            <a:spLocks noGrp="1"/>
          </p:cNvSpPr>
          <p:nvPr>
            <p:ph type="body" sz="quarter" idx="3"/>
          </p:nvPr>
        </p:nvSpPr>
        <p:spPr>
          <a:xfrm>
            <a:off x="6273800" y="1438835"/>
            <a:ext cx="4876800" cy="789828"/>
          </a:xfrm>
          <a:prstGeom prst="rect">
            <a:avLst/>
          </a:prstGeom>
        </p:spPr>
        <p:txBody>
          <a:bodyPr anchor="b">
            <a:noAutofit/>
          </a:bodyPr>
          <a:lstStyle>
            <a:lvl1pPr marL="0" indent="0" algn="ctr">
              <a:lnSpc>
                <a:spcPts val="3000"/>
              </a:lnSpc>
              <a:spcBef>
                <a:spcPts val="0"/>
              </a:spcBef>
              <a:buNone/>
              <a:defRPr sz="2800" b="0" i="0">
                <a:latin typeface="Arial Regular"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73800" y="2362200"/>
            <a:ext cx="4876800" cy="3686175"/>
          </a:xfrm>
          <a:prstGeom prst="rect">
            <a:avLst/>
          </a:prstGeom>
        </p:spPr>
        <p:txBody>
          <a:bodyPr>
            <a:normAutofit/>
          </a:bodyPr>
          <a:lstStyle>
            <a:lvl1pPr>
              <a:defRPr sz="2000" b="0" i="0">
                <a:latin typeface="Arial Regular" charset="0"/>
              </a:defRPr>
            </a:lvl1pPr>
            <a:lvl2pPr>
              <a:defRPr sz="1800" b="0" i="0">
                <a:latin typeface="Arial Regular" charset="0"/>
              </a:defRPr>
            </a:lvl2pPr>
            <a:lvl3pPr>
              <a:defRPr sz="1800" b="0" i="0">
                <a:latin typeface="Arial Regular" charset="0"/>
              </a:defRPr>
            </a:lvl3pPr>
            <a:lvl4pPr>
              <a:defRPr sz="1800" b="0" i="0">
                <a:latin typeface="Arial Regular" charset="0"/>
              </a:defRPr>
            </a:lvl4pPr>
            <a:lvl5pPr>
              <a:defRPr sz="1800" b="0" i="0">
                <a:latin typeface="Arial Regular" charset="0"/>
              </a:defRPr>
            </a:lvl5pPr>
            <a:lvl6pPr>
              <a:defRPr sz="1600" b="0" i="0">
                <a:latin typeface="Arial Regular" charset="0"/>
              </a:defRPr>
            </a:lvl6pPr>
            <a:lvl7pPr>
              <a:defRPr sz="1600" b="0" i="0">
                <a:latin typeface="Arial Regular" charset="0"/>
              </a:defRPr>
            </a:lvl7pPr>
            <a:lvl8pPr>
              <a:defRPr sz="1600" b="0" i="0">
                <a:latin typeface="Arial Regular" charset="0"/>
              </a:defRPr>
            </a:lvl8pPr>
            <a:lvl9pPr>
              <a:defRPr sz="1600" b="0" i="0">
                <a:latin typeface="Arial Regular"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9" name="Slide Number Placeholder 8"/>
          <p:cNvSpPr>
            <a:spLocks noGrp="1"/>
          </p:cNvSpPr>
          <p:nvPr>
            <p:ph type="sldNum" sz="quarter" idx="12"/>
          </p:nvPr>
        </p:nvSpPr>
        <p:spPr>
          <a:xfrm>
            <a:off x="11205882" y="219636"/>
            <a:ext cx="657412" cy="365125"/>
          </a:xfrm>
          <a:prstGeom prst="rect">
            <a:avLst/>
          </a:prstGeom>
        </p:spPr>
        <p:txBody>
          <a:bodyPr/>
          <a:lstStyle/>
          <a:p>
            <a:fld id="{93E4AAA4-6363-4581-962D-1ACCC2D600C5}" type="slidenum">
              <a:rPr lang="en-US" smtClean="0"/>
              <a:t>‹#›</a:t>
            </a:fld>
            <a:endParaRPr lang="en-US"/>
          </a:p>
        </p:txBody>
      </p:sp>
      <p:cxnSp>
        <p:nvCxnSpPr>
          <p:cNvPr id="12" name="Straight Connector 11"/>
          <p:cNvCxnSpPr/>
          <p:nvPr/>
        </p:nvCxnSpPr>
        <p:spPr>
          <a:xfrm>
            <a:off x="1165413" y="2286000"/>
            <a:ext cx="4750671"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21120" y="2286000"/>
            <a:ext cx="475488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65413" y="2286000"/>
            <a:ext cx="4750671"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21120" y="2286000"/>
            <a:ext cx="475488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889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9285" y="590550"/>
            <a:ext cx="4876800" cy="1162050"/>
          </a:xfrm>
          <a:prstGeom prst="rect">
            <a:avLst/>
          </a:prstGeom>
        </p:spPr>
        <p:txBody>
          <a:bodyPr anchor="b"/>
          <a:lstStyle>
            <a:lvl1pPr algn="ctr">
              <a:defRPr sz="3600" b="0" i="0">
                <a:latin typeface="Arial Regular" charset="0"/>
              </a:defRPr>
            </a:lvl1pPr>
          </a:lstStyle>
          <a:p>
            <a:r>
              <a:rPr lang="en-US" dirty="0"/>
              <a:t>Click to edit Master title style</a:t>
            </a:r>
            <a:endParaRPr dirty="0"/>
          </a:p>
        </p:txBody>
      </p:sp>
      <p:sp>
        <p:nvSpPr>
          <p:cNvPr id="3" name="Content Placeholder 2"/>
          <p:cNvSpPr>
            <a:spLocks noGrp="1"/>
          </p:cNvSpPr>
          <p:nvPr>
            <p:ph idx="1"/>
          </p:nvPr>
        </p:nvSpPr>
        <p:spPr>
          <a:xfrm>
            <a:off x="6257364" y="739589"/>
            <a:ext cx="4876800" cy="5308787"/>
          </a:xfrm>
          <a:prstGeom prst="rect">
            <a:avLst/>
          </a:prstGeom>
        </p:spPr>
        <p:txBody>
          <a:bodyPr>
            <a:normAutofit/>
          </a:bodyPr>
          <a:lstStyle>
            <a:lvl1pPr>
              <a:defRPr sz="2000" b="0" i="0">
                <a:latin typeface="Arial Regular" charset="0"/>
              </a:defRPr>
            </a:lvl1pPr>
            <a:lvl2pPr>
              <a:defRPr sz="1800" b="0" i="0">
                <a:latin typeface="Arial Regular" charset="0"/>
              </a:defRPr>
            </a:lvl2pPr>
            <a:lvl3pPr>
              <a:defRPr sz="1800" b="0" i="0">
                <a:latin typeface="Arial Regular" charset="0"/>
              </a:defRPr>
            </a:lvl3pPr>
            <a:lvl4pPr>
              <a:defRPr sz="1800" b="0" i="0">
                <a:latin typeface="Arial Regular" charset="0"/>
              </a:defRPr>
            </a:lvl4pPr>
            <a:lvl5pPr>
              <a:defRPr sz="1800" b="0" i="0">
                <a:latin typeface="Arial Regular" charset="0"/>
              </a:defRPr>
            </a:lvl5pPr>
            <a:lvl6pPr>
              <a:defRPr sz="1800" b="0" i="0">
                <a:latin typeface="Arial Regular" charset="0"/>
              </a:defRPr>
            </a:lvl6pPr>
            <a:lvl7pPr>
              <a:defRPr sz="1800" b="0" i="0">
                <a:latin typeface="Arial Regular" charset="0"/>
              </a:defRPr>
            </a:lvl7pPr>
            <a:lvl8pPr>
              <a:defRPr sz="1800" b="0" i="0">
                <a:latin typeface="Arial Regular" charset="0"/>
              </a:defRPr>
            </a:lvl8pPr>
            <a:lvl9pPr>
              <a:defRPr sz="1800" b="0" i="0">
                <a:latin typeface="Arial Regular"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Text Placeholder 3"/>
          <p:cNvSpPr>
            <a:spLocks noGrp="1"/>
          </p:cNvSpPr>
          <p:nvPr>
            <p:ph type="body" sz="half" idx="2"/>
          </p:nvPr>
        </p:nvSpPr>
        <p:spPr>
          <a:xfrm>
            <a:off x="1039285" y="1816100"/>
            <a:ext cx="4876800" cy="3822700"/>
          </a:xfrm>
          <a:prstGeom prst="rect">
            <a:avLst/>
          </a:prstGeom>
        </p:spPr>
        <p:txBody>
          <a:bodyPr>
            <a:normAutofit/>
          </a:bodyPr>
          <a:lstStyle>
            <a:lvl1pPr marL="0" indent="0" algn="ctr">
              <a:spcBef>
                <a:spcPts val="600"/>
              </a:spcBef>
              <a:buNone/>
              <a:defRPr sz="1800" b="0" i="0">
                <a:latin typeface="Arial Regular"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11205882" y="219636"/>
            <a:ext cx="657412" cy="365125"/>
          </a:xfrm>
          <a:prstGeom prst="rect">
            <a:avLst/>
          </a:prstGeom>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648611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533400"/>
            <a:ext cx="5969000" cy="1252538"/>
          </a:xfrm>
          <a:prstGeom prst="rect">
            <a:avLst/>
          </a:prstGeom>
        </p:spPr>
        <p:txBody>
          <a:bodyPr anchor="b"/>
          <a:lstStyle>
            <a:lvl1pPr algn="l">
              <a:defRPr sz="3600" b="0" i="0">
                <a:latin typeface="Arial Regular" charset="0"/>
              </a:defRPr>
            </a:lvl1pPr>
          </a:lstStyle>
          <a:p>
            <a:r>
              <a:rPr lang="en-US" dirty="0"/>
              <a:t>Click to edit Master title style</a:t>
            </a:r>
            <a:endParaRPr dirty="0"/>
          </a:p>
        </p:txBody>
      </p:sp>
      <p:sp>
        <p:nvSpPr>
          <p:cNvPr id="4" name="Text Placeholder 3"/>
          <p:cNvSpPr>
            <a:spLocks noGrp="1"/>
          </p:cNvSpPr>
          <p:nvPr>
            <p:ph type="body" sz="half" idx="2"/>
          </p:nvPr>
        </p:nvSpPr>
        <p:spPr>
          <a:xfrm>
            <a:off x="5181499" y="1828800"/>
            <a:ext cx="5966052" cy="3810000"/>
          </a:xfrm>
          <a:prstGeom prst="rect">
            <a:avLst/>
          </a:prstGeom>
        </p:spPr>
        <p:txBody>
          <a:bodyPr>
            <a:normAutofit/>
          </a:bodyPr>
          <a:lstStyle>
            <a:lvl1pPr marL="0" indent="0">
              <a:spcBef>
                <a:spcPts val="600"/>
              </a:spcBef>
              <a:buNone/>
              <a:defRPr sz="1800" b="0" i="0">
                <a:latin typeface="Arial Regular"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11205882" y="219636"/>
            <a:ext cx="657412" cy="365125"/>
          </a:xfrm>
          <a:prstGeom prst="rect">
            <a:avLst/>
          </a:prstGeom>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251003" y="179293"/>
            <a:ext cx="4374783" cy="5964121"/>
          </a:xfrm>
          <a:prstGeom prst="round1Rect">
            <a:avLst>
              <a:gd name="adj" fmla="val 17325"/>
            </a:avLst>
          </a:prstGeom>
          <a:blipFill dpi="0" rotWithShape="0">
            <a:blip r:embed="rId2"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b="0" i="0">
                <a:latin typeface="Arial Regular"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1597686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6281271" y="533400"/>
            <a:ext cx="4876800" cy="1252538"/>
          </a:xfrm>
          <a:prstGeom prst="rect">
            <a:avLst/>
          </a:prstGeom>
        </p:spPr>
        <p:txBody>
          <a:bodyPr anchor="b"/>
          <a:lstStyle>
            <a:lvl1pPr algn="l">
              <a:defRPr sz="3600" b="0" i="0">
                <a:latin typeface="Arial Regular" charset="0"/>
              </a:defRPr>
            </a:lvl1pPr>
          </a:lstStyle>
          <a:p>
            <a:r>
              <a:rPr lang="en-US" dirty="0"/>
              <a:t>Click to edit Master title style</a:t>
            </a:r>
            <a:endParaRPr dirty="0"/>
          </a:p>
        </p:txBody>
      </p:sp>
      <p:sp>
        <p:nvSpPr>
          <p:cNvPr id="3" name="Picture Placeholder 2"/>
          <p:cNvSpPr>
            <a:spLocks noGrp="1"/>
          </p:cNvSpPr>
          <p:nvPr>
            <p:ph type="pic" idx="1"/>
          </p:nvPr>
        </p:nvSpPr>
        <p:spPr>
          <a:xfrm flipH="1">
            <a:off x="794871" y="1600200"/>
            <a:ext cx="4876800" cy="3657601"/>
          </a:xfrm>
          <a:prstGeom prst="ellipse">
            <a:avLst/>
          </a:prstGeom>
          <a:blipFill dpi="0" rotWithShape="0">
            <a:blip r:embed="rId2"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b="0" i="0">
                <a:latin typeface="Arial Regular"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280549" y="1828800"/>
            <a:ext cx="4876800" cy="3810000"/>
          </a:xfrm>
          <a:prstGeom prst="rect">
            <a:avLst/>
          </a:prstGeom>
        </p:spPr>
        <p:txBody>
          <a:bodyPr>
            <a:normAutofit/>
          </a:bodyPr>
          <a:lstStyle>
            <a:lvl1pPr marL="0" indent="0">
              <a:spcBef>
                <a:spcPts val="600"/>
              </a:spcBef>
              <a:buNone/>
              <a:defRPr sz="1800" b="0" i="0">
                <a:latin typeface="Arial Regular"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11205882" y="219636"/>
            <a:ext cx="657412" cy="365125"/>
          </a:xfrm>
          <a:prstGeom prst="rect">
            <a:avLst/>
          </a:prstGeom>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11625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C244A-04EE-0D4B-851A-A3A95D57D201}"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08ECD-776F-F647-97D0-479118495A33}" type="slidenum">
              <a:rPr lang="en-US" smtClean="0"/>
              <a:t>‹#›</a:t>
            </a:fld>
            <a:endParaRPr lang="en-US"/>
          </a:p>
        </p:txBody>
      </p:sp>
    </p:spTree>
    <p:extLst>
      <p:ext uri="{BB962C8B-B14F-4D97-AF65-F5344CB8AC3E}">
        <p14:creationId xmlns:p14="http://schemas.microsoft.com/office/powerpoint/2010/main" val="248384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077385" y="3778624"/>
            <a:ext cx="10080687" cy="1102658"/>
          </a:xfrm>
          <a:prstGeom prst="rect">
            <a:avLst/>
          </a:prstGeom>
        </p:spPr>
        <p:txBody>
          <a:bodyPr anchor="b"/>
          <a:lstStyle>
            <a:lvl1pPr algn="l">
              <a:defRPr sz="3600" b="0" i="0">
                <a:latin typeface="Arial Regular" charset="0"/>
              </a:defRPr>
            </a:lvl1pPr>
          </a:lstStyle>
          <a:p>
            <a:r>
              <a:rPr lang="en-US" dirty="0"/>
              <a:t>Click to edit Master title style</a:t>
            </a:r>
            <a:endParaRPr dirty="0"/>
          </a:p>
        </p:txBody>
      </p:sp>
      <p:sp>
        <p:nvSpPr>
          <p:cNvPr id="3" name="Picture Placeholder 2"/>
          <p:cNvSpPr>
            <a:spLocks noGrp="1"/>
          </p:cNvSpPr>
          <p:nvPr>
            <p:ph type="pic" idx="1"/>
          </p:nvPr>
        </p:nvSpPr>
        <p:spPr>
          <a:xfrm flipH="1">
            <a:off x="1162112" y="762000"/>
            <a:ext cx="9903635" cy="2989730"/>
          </a:xfrm>
          <a:prstGeom prst="roundRect">
            <a:avLst>
              <a:gd name="adj" fmla="val 7476"/>
            </a:avLst>
          </a:prstGeom>
          <a:blipFill dpi="0" rotWithShape="0">
            <a:blip r:embed="rId2"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b="0" i="0">
                <a:latin typeface="Arial Regular"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077380" y="4827494"/>
            <a:ext cx="10079969" cy="1220881"/>
          </a:xfrm>
          <a:prstGeom prst="rect">
            <a:avLst/>
          </a:prstGeom>
        </p:spPr>
        <p:txBody>
          <a:bodyPr>
            <a:normAutofit/>
          </a:bodyPr>
          <a:lstStyle>
            <a:lvl1pPr marL="0" indent="0">
              <a:spcBef>
                <a:spcPts val="300"/>
              </a:spcBef>
              <a:buNone/>
              <a:defRPr sz="1800" b="0" i="0">
                <a:latin typeface="Arial Regular"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11205882" y="219636"/>
            <a:ext cx="657412" cy="365125"/>
          </a:xfrm>
          <a:prstGeom prst="rect">
            <a:avLst/>
          </a:prstGeom>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704430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39285" y="381000"/>
            <a:ext cx="10111316" cy="1044388"/>
          </a:xfrm>
          <a:prstGeom prst="rect">
            <a:avLst/>
          </a:prstGeom>
        </p:spPr>
        <p:txBody>
          <a:bodyPr/>
          <a:lstStyle>
            <a:lvl1pPr>
              <a:defRPr b="0" i="0">
                <a:latin typeface="Arial Regular" charset="0"/>
              </a:defRPr>
            </a:lvl1pPr>
          </a:lstStyle>
          <a:p>
            <a:r>
              <a:rPr lang="en-US" dirty="0"/>
              <a:t>Click to edit Master title style</a:t>
            </a:r>
            <a:endParaRPr dirty="0"/>
          </a:p>
        </p:txBody>
      </p:sp>
      <p:sp>
        <p:nvSpPr>
          <p:cNvPr id="5" name="Slide Number Placeholder 4"/>
          <p:cNvSpPr>
            <a:spLocks noGrp="1"/>
          </p:cNvSpPr>
          <p:nvPr>
            <p:ph type="sldNum" sz="quarter" idx="12"/>
          </p:nvPr>
        </p:nvSpPr>
        <p:spPr>
          <a:xfrm>
            <a:off x="11205882" y="219636"/>
            <a:ext cx="657412" cy="365125"/>
          </a:xfrm>
          <a:prstGeom prst="rect">
            <a:avLst/>
          </a:prstGeom>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4238910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left side swir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5882" y="219636"/>
            <a:ext cx="657412" cy="365125"/>
          </a:xfrm>
          <a:prstGeom prst="rect">
            <a:avLst/>
          </a:prstGeom>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742273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5882" y="219636"/>
            <a:ext cx="657412" cy="365125"/>
          </a:xfrm>
          <a:prstGeom prst="rect">
            <a:avLst/>
          </a:prstGeom>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4003215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5882" y="219636"/>
            <a:ext cx="657412" cy="365125"/>
          </a:xfrm>
          <a:prstGeom prst="rect">
            <a:avLst/>
          </a:prstGeom>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63733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left side swir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5882" y="219636"/>
            <a:ext cx="657412" cy="365125"/>
          </a:xfrm>
          <a:prstGeom prst="rect">
            <a:avLst/>
          </a:prstGeom>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446527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C244A-04EE-0D4B-851A-A3A95D57D201}"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08ECD-776F-F647-97D0-479118495A33}" type="slidenum">
              <a:rPr lang="en-US" smtClean="0"/>
              <a:t>‹#›</a:t>
            </a:fld>
            <a:endParaRPr lang="en-US"/>
          </a:p>
        </p:txBody>
      </p:sp>
    </p:spTree>
    <p:extLst>
      <p:ext uri="{BB962C8B-B14F-4D97-AF65-F5344CB8AC3E}">
        <p14:creationId xmlns:p14="http://schemas.microsoft.com/office/powerpoint/2010/main" val="1296963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190625" y="1187648"/>
            <a:ext cx="9810750" cy="2437805"/>
          </a:xfrm>
          <a:prstGeom prst="rect">
            <a:avLst/>
          </a:prstGeom>
        </p:spPr>
        <p:txBody>
          <a:bodyPr anchor="b"/>
          <a:lstStyle>
            <a:lvl1pPr algn="ctr"/>
          </a:lstStyle>
          <a:p>
            <a:r>
              <a:t>Title Text</a:t>
            </a:r>
          </a:p>
        </p:txBody>
      </p:sp>
      <p:sp>
        <p:nvSpPr>
          <p:cNvPr id="12" name="Shape 12"/>
          <p:cNvSpPr>
            <a:spLocks noGrp="1"/>
          </p:cNvSpPr>
          <p:nvPr>
            <p:ph type="body" sz="quarter" idx="1"/>
          </p:nvPr>
        </p:nvSpPr>
        <p:spPr>
          <a:xfrm>
            <a:off x="1190625" y="3643313"/>
            <a:ext cx="9810750" cy="1026914"/>
          </a:xfrm>
          <a:prstGeom prst="rect">
            <a:avLst/>
          </a:prstGeom>
        </p:spPr>
        <p:txBody>
          <a:bodyPr anchor="t"/>
          <a:lstStyle>
            <a:lvl1pPr marL="0" indent="0" algn="ctr">
              <a:spcBef>
                <a:spcPts val="0"/>
              </a:spcBef>
              <a:buSzTx/>
              <a:buNone/>
              <a:defRPr sz="2531"/>
            </a:lvl1pPr>
            <a:lvl2pPr marL="0" indent="160729" algn="ctr">
              <a:spcBef>
                <a:spcPts val="0"/>
              </a:spcBef>
              <a:buSzTx/>
              <a:buNone/>
              <a:defRPr sz="2531"/>
            </a:lvl2pPr>
            <a:lvl3pPr marL="0" indent="321457" algn="ctr">
              <a:spcBef>
                <a:spcPts val="0"/>
              </a:spcBef>
              <a:buSzTx/>
              <a:buNone/>
              <a:defRPr sz="2531"/>
            </a:lvl3pPr>
            <a:lvl4pPr marL="0" indent="482186" algn="ctr">
              <a:spcBef>
                <a:spcPts val="0"/>
              </a:spcBef>
              <a:buSzTx/>
              <a:buNone/>
              <a:defRPr sz="2531"/>
            </a:lvl4pPr>
            <a:lvl5pPr marL="0" indent="642915" algn="ctr">
              <a:spcBef>
                <a:spcPts val="0"/>
              </a:spcBef>
              <a:buSzTx/>
              <a:buNone/>
              <a:defRPr sz="2531"/>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01661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5C244A-04EE-0D4B-851A-A3A95D57D201}"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08ECD-776F-F647-97D0-479118495A33}" type="slidenum">
              <a:rPr lang="en-US" smtClean="0"/>
              <a:t>‹#›</a:t>
            </a:fld>
            <a:endParaRPr lang="en-US"/>
          </a:p>
        </p:txBody>
      </p:sp>
    </p:spTree>
    <p:extLst>
      <p:ext uri="{BB962C8B-B14F-4D97-AF65-F5344CB8AC3E}">
        <p14:creationId xmlns:p14="http://schemas.microsoft.com/office/powerpoint/2010/main" val="150216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5C244A-04EE-0D4B-851A-A3A95D57D201}"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08ECD-776F-F647-97D0-479118495A33}" type="slidenum">
              <a:rPr lang="en-US" smtClean="0"/>
              <a:t>‹#›</a:t>
            </a:fld>
            <a:endParaRPr lang="en-US"/>
          </a:p>
        </p:txBody>
      </p:sp>
    </p:spTree>
    <p:extLst>
      <p:ext uri="{BB962C8B-B14F-4D97-AF65-F5344CB8AC3E}">
        <p14:creationId xmlns:p14="http://schemas.microsoft.com/office/powerpoint/2010/main" val="349572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5C244A-04EE-0D4B-851A-A3A95D57D201}"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08ECD-776F-F647-97D0-479118495A33}" type="slidenum">
              <a:rPr lang="en-US" smtClean="0"/>
              <a:t>‹#›</a:t>
            </a:fld>
            <a:endParaRPr lang="en-US"/>
          </a:p>
        </p:txBody>
      </p:sp>
    </p:spTree>
    <p:extLst>
      <p:ext uri="{BB962C8B-B14F-4D97-AF65-F5344CB8AC3E}">
        <p14:creationId xmlns:p14="http://schemas.microsoft.com/office/powerpoint/2010/main" val="170667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5C244A-04EE-0D4B-851A-A3A95D57D201}"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08ECD-776F-F647-97D0-479118495A33}" type="slidenum">
              <a:rPr lang="en-US" smtClean="0"/>
              <a:t>‹#›</a:t>
            </a:fld>
            <a:endParaRPr lang="en-US"/>
          </a:p>
        </p:txBody>
      </p:sp>
    </p:spTree>
    <p:extLst>
      <p:ext uri="{BB962C8B-B14F-4D97-AF65-F5344CB8AC3E}">
        <p14:creationId xmlns:p14="http://schemas.microsoft.com/office/powerpoint/2010/main" val="101446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C244A-04EE-0D4B-851A-A3A95D57D201}"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08ECD-776F-F647-97D0-479118495A33}" type="slidenum">
              <a:rPr lang="en-US" smtClean="0"/>
              <a:t>‹#›</a:t>
            </a:fld>
            <a:endParaRPr lang="en-US"/>
          </a:p>
        </p:txBody>
      </p:sp>
    </p:spTree>
    <p:extLst>
      <p:ext uri="{BB962C8B-B14F-4D97-AF65-F5344CB8AC3E}">
        <p14:creationId xmlns:p14="http://schemas.microsoft.com/office/powerpoint/2010/main" val="415100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5C244A-04EE-0D4B-851A-A3A95D57D201}"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08ECD-776F-F647-97D0-479118495A33}" type="slidenum">
              <a:rPr lang="en-US" smtClean="0"/>
              <a:t>‹#›</a:t>
            </a:fld>
            <a:endParaRPr lang="en-US"/>
          </a:p>
        </p:txBody>
      </p:sp>
    </p:spTree>
    <p:extLst>
      <p:ext uri="{BB962C8B-B14F-4D97-AF65-F5344CB8AC3E}">
        <p14:creationId xmlns:p14="http://schemas.microsoft.com/office/powerpoint/2010/main" val="274883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5C244A-04EE-0D4B-851A-A3A95D57D201}"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08ECD-776F-F647-97D0-479118495A33}" type="slidenum">
              <a:rPr lang="en-US" smtClean="0"/>
              <a:t>‹#›</a:t>
            </a:fld>
            <a:endParaRPr lang="en-US"/>
          </a:p>
        </p:txBody>
      </p:sp>
    </p:spTree>
    <p:extLst>
      <p:ext uri="{BB962C8B-B14F-4D97-AF65-F5344CB8AC3E}">
        <p14:creationId xmlns:p14="http://schemas.microsoft.com/office/powerpoint/2010/main" val="71569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jpe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C244A-04EE-0D4B-851A-A3A95D57D201}" type="datetimeFigureOut">
              <a:rPr lang="en-US" smtClean="0"/>
              <a:t>4/12/2018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08ECD-776F-F647-97D0-479118495A33}" type="slidenum">
              <a:rPr lang="en-US" smtClean="0"/>
              <a:t>‹#›</a:t>
            </a:fld>
            <a:endParaRPr lang="en-US"/>
          </a:p>
        </p:txBody>
      </p:sp>
    </p:spTree>
    <p:extLst>
      <p:ext uri="{BB962C8B-B14F-4D97-AF65-F5344CB8AC3E}">
        <p14:creationId xmlns:p14="http://schemas.microsoft.com/office/powerpoint/2010/main" val="4277269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PPSwoop.jp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 y="4995333"/>
            <a:ext cx="12191999" cy="1862667"/>
          </a:xfrm>
          <a:prstGeom prst="rect">
            <a:avLst/>
          </a:prstGeom>
        </p:spPr>
      </p:pic>
      <p:pic>
        <p:nvPicPr>
          <p:cNvPr id="5" name="Picture 4" descr="NPS_ArrowHead_4C.pdf"/>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314688" y="5717653"/>
            <a:ext cx="1203257" cy="1443104"/>
          </a:xfrm>
          <a:prstGeom prst="rect">
            <a:avLst/>
          </a:prstGeom>
        </p:spPr>
      </p:pic>
      <p:pic>
        <p:nvPicPr>
          <p:cNvPr id="6" name="Picture 5" descr="EN_Logo_noText.pdf"/>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9973056" y="4860729"/>
            <a:ext cx="2772490" cy="3140274"/>
          </a:xfrm>
          <a:prstGeom prst="rect">
            <a:avLst/>
          </a:prstGeom>
        </p:spPr>
      </p:pic>
      <p:sp>
        <p:nvSpPr>
          <p:cNvPr id="8" name="Rectangle 7"/>
          <p:cNvSpPr/>
          <p:nvPr userDrawn="1"/>
        </p:nvSpPr>
        <p:spPr>
          <a:xfrm>
            <a:off x="58385" y="6572840"/>
            <a:ext cx="12133615" cy="246221"/>
          </a:xfrm>
          <a:prstGeom prst="rect">
            <a:avLst/>
          </a:prstGeom>
        </p:spPr>
        <p:txBody>
          <a:bodyPr wrap="square">
            <a:spAutoFit/>
          </a:bodyPr>
          <a:lstStyle/>
          <a:p>
            <a:pPr lvl="0" algn="l"/>
            <a:r>
              <a:rPr lang="en-US" sz="1000" b="1" dirty="0">
                <a:solidFill>
                  <a:schemeClr val="bg1"/>
                </a:solidFill>
                <a:latin typeface="Arial"/>
                <a:cs typeface="Arial"/>
              </a:rPr>
              <a:t>Cooperating Association Partnerships For A New Century •</a:t>
            </a:r>
            <a:r>
              <a:rPr lang="en-US" sz="1000" b="1" baseline="0" dirty="0">
                <a:solidFill>
                  <a:schemeClr val="bg1"/>
                </a:solidFill>
                <a:latin typeface="Arial"/>
                <a:cs typeface="Arial"/>
              </a:rPr>
              <a:t> Philadelphia 2018</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33935118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sldNum="0" hdr="0" dt="0"/>
  <p:txStyles>
    <p:titleStyle>
      <a:lvl1pPr algn="l" defTabSz="914400" rtl="0" eaLnBrk="1" latinLnBrk="0" hangingPunct="1">
        <a:spcBef>
          <a:spcPct val="0"/>
        </a:spcBef>
        <a:buNone/>
        <a:defRPr sz="3800" b="0" i="0" kern="1200">
          <a:solidFill>
            <a:schemeClr val="accent6"/>
          </a:solidFill>
          <a:latin typeface="Avenir Roman" charset="0"/>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b="0" i="0" kern="1200">
          <a:solidFill>
            <a:schemeClr val="bg1"/>
          </a:solidFill>
          <a:latin typeface="Avenir Roman" charset="0"/>
          <a:ea typeface="+mn-ea"/>
          <a:cs typeface="+mn-cs"/>
        </a:defRPr>
      </a:lvl1pPr>
      <a:lvl2pPr marL="577850" indent="-295275" algn="l" defTabSz="914400" rtl="0" eaLnBrk="1" latinLnBrk="0" hangingPunct="1">
        <a:spcBef>
          <a:spcPts val="600"/>
        </a:spcBef>
        <a:buFont typeface="Wingdings 2" pitchFamily="18" charset="2"/>
        <a:buChar char=""/>
        <a:defRPr sz="2000" b="0" i="0" kern="1200">
          <a:solidFill>
            <a:schemeClr val="bg1"/>
          </a:solidFill>
          <a:latin typeface="Avenir Roman" charset="0"/>
          <a:ea typeface="+mn-ea"/>
          <a:cs typeface="+mn-cs"/>
        </a:defRPr>
      </a:lvl2pPr>
      <a:lvl3pPr marL="860425" indent="-282575" algn="l" defTabSz="914400" rtl="0" eaLnBrk="1" latinLnBrk="0" hangingPunct="1">
        <a:spcBef>
          <a:spcPts val="600"/>
        </a:spcBef>
        <a:buFont typeface="Wingdings 2" pitchFamily="18" charset="2"/>
        <a:buChar char=""/>
        <a:defRPr sz="1800" b="0" i="0" kern="1200">
          <a:solidFill>
            <a:schemeClr val="bg1"/>
          </a:solidFill>
          <a:latin typeface="Avenir Roman" charset="0"/>
          <a:ea typeface="+mn-ea"/>
          <a:cs typeface="+mn-cs"/>
        </a:defRPr>
      </a:lvl3pPr>
      <a:lvl4pPr marL="1143000" indent="-282575" algn="l" defTabSz="914400" rtl="0" eaLnBrk="1" latinLnBrk="0" hangingPunct="1">
        <a:spcBef>
          <a:spcPts val="600"/>
        </a:spcBef>
        <a:buFont typeface="Wingdings 2" pitchFamily="18" charset="2"/>
        <a:buChar char=""/>
        <a:defRPr sz="1800" b="0" i="0" kern="1200">
          <a:solidFill>
            <a:schemeClr val="bg1"/>
          </a:solidFill>
          <a:latin typeface="Avenir Roman" charset="0"/>
          <a:ea typeface="+mn-ea"/>
          <a:cs typeface="+mn-cs"/>
        </a:defRPr>
      </a:lvl4pPr>
      <a:lvl5pPr marL="1425575" indent="-282575" algn="l" defTabSz="914400" rtl="0" eaLnBrk="1" latinLnBrk="0" hangingPunct="1">
        <a:spcBef>
          <a:spcPts val="600"/>
        </a:spcBef>
        <a:buFont typeface="Wingdings 2" pitchFamily="18" charset="2"/>
        <a:buChar char=""/>
        <a:defRPr sz="1800" b="0" i="0" kern="1200">
          <a:solidFill>
            <a:schemeClr val="bg1"/>
          </a:solidFill>
          <a:latin typeface="Avenir Roman" charset="0"/>
          <a:ea typeface="+mn-ea"/>
          <a:cs typeface="+mn-cs"/>
        </a:defRPr>
      </a:lvl5pPr>
      <a:lvl6pPr marL="1711325" indent="-288925" algn="l" defTabSz="914400" rtl="0" eaLnBrk="1" latinLnBrk="0" hangingPunct="1">
        <a:spcBef>
          <a:spcPct val="20000"/>
        </a:spcBef>
        <a:buFont typeface="Wingdings 2" pitchFamily="18" charset="2"/>
        <a:buChar char=""/>
        <a:defRPr lang="en-US" sz="1800" b="0" i="0" kern="1200" dirty="0" smtClean="0">
          <a:solidFill>
            <a:schemeClr val="bg1"/>
          </a:solidFill>
          <a:latin typeface="Avenir Roman" charset="0"/>
          <a:ea typeface="+mn-ea"/>
          <a:cs typeface="+mn-cs"/>
        </a:defRPr>
      </a:lvl6pPr>
      <a:lvl7pPr marL="2000250" indent="-288925" algn="l" defTabSz="914400" rtl="0" eaLnBrk="1" latinLnBrk="0" hangingPunct="1">
        <a:spcBef>
          <a:spcPct val="20000"/>
        </a:spcBef>
        <a:buFont typeface="Wingdings 2" pitchFamily="18" charset="2"/>
        <a:buChar char=""/>
        <a:defRPr lang="en-US" sz="1800" b="0" i="0" kern="1200" dirty="0" smtClean="0">
          <a:solidFill>
            <a:schemeClr val="bg1"/>
          </a:solidFill>
          <a:latin typeface="Avenir Roman" charset="0"/>
          <a:ea typeface="+mn-ea"/>
          <a:cs typeface="+mn-cs"/>
        </a:defRPr>
      </a:lvl7pPr>
      <a:lvl8pPr marL="2290763" indent="-288925" algn="l" defTabSz="914400" rtl="0" eaLnBrk="1" latinLnBrk="0" hangingPunct="1">
        <a:spcBef>
          <a:spcPct val="20000"/>
        </a:spcBef>
        <a:buFont typeface="Wingdings 2" pitchFamily="18" charset="2"/>
        <a:buChar char=""/>
        <a:defRPr lang="en-US" sz="1800" b="0" i="0" kern="1200" dirty="0" smtClean="0">
          <a:solidFill>
            <a:schemeClr val="bg1"/>
          </a:solidFill>
          <a:latin typeface="Avenir Roman" charset="0"/>
          <a:ea typeface="+mn-ea"/>
          <a:cs typeface="+mn-cs"/>
        </a:defRPr>
      </a:lvl8pPr>
      <a:lvl9pPr marL="2571750" indent="-288925" algn="l" defTabSz="914400" rtl="0" eaLnBrk="1" latinLnBrk="0" hangingPunct="1">
        <a:spcBef>
          <a:spcPct val="20000"/>
        </a:spcBef>
        <a:buFont typeface="Wingdings 2" pitchFamily="18" charset="2"/>
        <a:buChar char=""/>
        <a:defRPr lang="en-US" sz="1800" b="0" i="0" kern="1200" dirty="0">
          <a:solidFill>
            <a:schemeClr val="bg1"/>
          </a:solidFill>
          <a:latin typeface="Avenir Roman" charset="0"/>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65.jpeg"/></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69.jpe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71.jpg"/></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0.xml"/><Relationship Id="rId1" Type="http://schemas.openxmlformats.org/officeDocument/2006/relationships/slideLayout" Target="../slideLayouts/slideLayout13.xml"/><Relationship Id="rId4" Type="http://schemas.openxmlformats.org/officeDocument/2006/relationships/image" Target="../media/image86.jpeg"/></Relationships>
</file>

<file path=ppt/slides/_rels/slide8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1.xml"/><Relationship Id="rId1" Type="http://schemas.openxmlformats.org/officeDocument/2006/relationships/slideLayout" Target="../slideLayouts/slideLayout13.xml"/><Relationship Id="rId4" Type="http://schemas.openxmlformats.org/officeDocument/2006/relationships/image" Target="../media/image88.jpeg"/></Relationships>
</file>

<file path=ppt/slides/_rels/slide8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B54697AC-6358-4740-A492-BD6D4F11F90C}"/>
              </a:ext>
            </a:extLst>
          </p:cNvPr>
          <p:cNvSpPr txBox="1">
            <a:spLocks/>
          </p:cNvSpPr>
          <p:nvPr/>
        </p:nvSpPr>
        <p:spPr>
          <a:xfrm>
            <a:off x="65988" y="103694"/>
            <a:ext cx="12038028" cy="5309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j-ea"/>
                <a:cs typeface="Arial"/>
              </a:rPr>
              <a:t>Cooperating Association Partnerships for a New Century </a:t>
            </a:r>
          </a:p>
        </p:txBody>
      </p:sp>
      <p:sp>
        <p:nvSpPr>
          <p:cNvPr id="8" name="Title 5">
            <a:extLst>
              <a:ext uri="{FF2B5EF4-FFF2-40B4-BE49-F238E27FC236}">
                <a16:creationId xmlns:a16="http://schemas.microsoft.com/office/drawing/2014/main" id="{319A8A90-D078-40FF-B7F6-A75A6D985113}"/>
              </a:ext>
            </a:extLst>
          </p:cNvPr>
          <p:cNvSpPr txBox="1">
            <a:spLocks/>
          </p:cNvSpPr>
          <p:nvPr/>
        </p:nvSpPr>
        <p:spPr>
          <a:xfrm>
            <a:off x="76986" y="6251305"/>
            <a:ext cx="12038028" cy="5309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j-ea"/>
                <a:cs typeface="Arial"/>
              </a:rPr>
              <a:t>April 10 – 12, 2018     Philadelphia, PA   </a:t>
            </a:r>
          </a:p>
        </p:txBody>
      </p:sp>
      <p:sp>
        <p:nvSpPr>
          <p:cNvPr id="9" name="Diamond 8">
            <a:extLst>
              <a:ext uri="{FF2B5EF4-FFF2-40B4-BE49-F238E27FC236}">
                <a16:creationId xmlns:a16="http://schemas.microsoft.com/office/drawing/2014/main" id="{44CACE1A-2DE2-4535-BB59-5BA1D5470B9E}"/>
              </a:ext>
            </a:extLst>
          </p:cNvPr>
          <p:cNvSpPr/>
          <p:nvPr/>
        </p:nvSpPr>
        <p:spPr>
          <a:xfrm>
            <a:off x="6169843" y="6431945"/>
            <a:ext cx="160256" cy="169683"/>
          </a:xfrm>
          <a:prstGeom prst="diamond">
            <a:avLst/>
          </a:prstGeom>
          <a:solidFill>
            <a:srgbClr val="00C5B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7F59E6E6-FC95-4E63-91CC-0600745976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3257" y="674585"/>
            <a:ext cx="8225487" cy="5486400"/>
          </a:xfrm>
          <a:prstGeom prst="rect">
            <a:avLst/>
          </a:prstGeom>
        </p:spPr>
      </p:pic>
    </p:spTree>
    <p:extLst>
      <p:ext uri="{BB962C8B-B14F-4D97-AF65-F5344CB8AC3E}">
        <p14:creationId xmlns:p14="http://schemas.microsoft.com/office/powerpoint/2010/main" val="216933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17395" y="1990866"/>
            <a:ext cx="5470901" cy="3000821"/>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Collecting fees for programing, tours, or educational programs that either park or the partner is sponsoring.</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Third Party Sale Agreement Template is needed if the partner is collecting entrance fees, park passes, or campground fees for the park.</a:t>
            </a:r>
          </a:p>
        </p:txBody>
      </p:sp>
      <p:cxnSp>
        <p:nvCxnSpPr>
          <p:cNvPr id="4" name="Straight Connector 3"/>
          <p:cNvCxnSpPr/>
          <p:nvPr/>
        </p:nvCxnSpPr>
        <p:spPr>
          <a:xfrm>
            <a:off x="484612" y="528991"/>
            <a:ext cx="8230422"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79648" y="174510"/>
            <a:ext cx="73758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66"/>
                </a:solidFill>
                <a:effectLst/>
                <a:uLnTx/>
                <a:uFillTx/>
                <a:latin typeface="Arial Regular" charset="0"/>
                <a:ea typeface="+mn-ea"/>
                <a:cs typeface="+mn-cs"/>
              </a:rPr>
              <a:t>Nonprofit Activities Beyond the Standard Cooperating Association Agreement</a:t>
            </a:r>
            <a:endParaRPr kumimoji="0" lang="en-US" sz="1400" b="0" i="1" u="none" strike="noStrike" kern="1200" cap="none" spc="0" normalizeH="0" baseline="0" noProof="0" dirty="0">
              <a:ln>
                <a:noFill/>
              </a:ln>
              <a:solidFill>
                <a:srgbClr val="00C5B0"/>
              </a:solidFill>
              <a:effectLst/>
              <a:uLnTx/>
              <a:uFillTx/>
              <a:latin typeface="Arial"/>
              <a:ea typeface="+mn-ea"/>
              <a:cs typeface="Arial"/>
            </a:endParaRPr>
          </a:p>
        </p:txBody>
      </p:sp>
      <p:sp>
        <p:nvSpPr>
          <p:cNvPr id="6" name="TextBox 5"/>
          <p:cNvSpPr txBox="1"/>
          <p:nvPr/>
        </p:nvSpPr>
        <p:spPr>
          <a:xfrm>
            <a:off x="123200" y="886569"/>
            <a:ext cx="82973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Partners Collecting Fees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1464" y="1579605"/>
            <a:ext cx="3196526" cy="4262034"/>
          </a:xfrm>
          <a:prstGeom prst="rect">
            <a:avLst/>
          </a:prstGeom>
        </p:spPr>
      </p:pic>
    </p:spTree>
    <p:extLst>
      <p:ext uri="{BB962C8B-B14F-4D97-AF65-F5344CB8AC3E}">
        <p14:creationId xmlns:p14="http://schemas.microsoft.com/office/powerpoint/2010/main" val="131104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ctrTitle" idx="4294967295"/>
          </p:nvPr>
        </p:nvSpPr>
        <p:spPr>
          <a:xfrm>
            <a:off x="641268" y="1547532"/>
            <a:ext cx="10889672" cy="1622940"/>
          </a:xfrm>
          <a:prstGeom prst="rect">
            <a:avLst/>
          </a:prstGeom>
        </p:spPr>
        <p:txBody>
          <a:bodyPr>
            <a:normAutofit fontScale="90000"/>
          </a:bodyPr>
          <a:lstStyle/>
          <a:p>
            <a:pPr algn="ctr"/>
            <a:r>
              <a:rPr lang="en-US" sz="4000" b="1" dirty="0">
                <a:solidFill>
                  <a:srgbClr val="007066"/>
                </a:solidFill>
                <a:latin typeface="Arial Regular" charset="0"/>
              </a:rPr>
              <a:t>Cooperating Association Activities:</a:t>
            </a:r>
            <a:br>
              <a:rPr lang="en-US" sz="4000" b="1" dirty="0">
                <a:solidFill>
                  <a:srgbClr val="007066"/>
                </a:solidFill>
                <a:latin typeface="Arial Regular" charset="0"/>
              </a:rPr>
            </a:br>
            <a:r>
              <a:rPr lang="en-US" sz="4000" b="1" dirty="0">
                <a:solidFill>
                  <a:srgbClr val="007066"/>
                </a:solidFill>
                <a:latin typeface="Arial Regular" charset="0"/>
              </a:rPr>
              <a:t>We’re Much More Than a Bookstore</a:t>
            </a:r>
            <a:br>
              <a:rPr lang="en-US" sz="4000" b="1" dirty="0">
                <a:solidFill>
                  <a:srgbClr val="007066"/>
                </a:solidFill>
                <a:latin typeface="Arial Regular" charset="0"/>
              </a:rPr>
            </a:br>
            <a:r>
              <a:rPr lang="en-US" sz="4000" b="1" dirty="0">
                <a:solidFill>
                  <a:srgbClr val="007066"/>
                </a:solidFill>
                <a:latin typeface="Arial Regular" charset="0"/>
              </a:rPr>
              <a:t>Activities in Action</a:t>
            </a:r>
            <a:endParaRPr lang="en-US" sz="4000" dirty="0">
              <a:solidFill>
                <a:srgbClr val="007066"/>
              </a:solidFill>
              <a:latin typeface="Arial Regular" charset="0"/>
            </a:endParaRPr>
          </a:p>
        </p:txBody>
      </p:sp>
      <p:sp>
        <p:nvSpPr>
          <p:cNvPr id="2" name="TextBox 1"/>
          <p:cNvSpPr txBox="1"/>
          <p:nvPr/>
        </p:nvSpPr>
        <p:spPr>
          <a:xfrm>
            <a:off x="641268" y="3533633"/>
            <a:ext cx="10889672"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Daria Fink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C5B0"/>
                </a:solidFill>
                <a:effectLst/>
                <a:uLnTx/>
                <a:uFillTx/>
                <a:latin typeface="Arial"/>
                <a:ea typeface="+mn-ea"/>
                <a:cs typeface="Arial"/>
              </a:rPr>
              <a:t>The Encampment </a:t>
            </a:r>
            <a:r>
              <a:rPr kumimoji="0" lang="en-US" sz="1400" b="0" i="1" u="none" strike="noStrike" kern="1200" cap="none" spc="0" normalizeH="0" baseline="0" noProof="0" dirty="0">
                <a:ln>
                  <a:noFill/>
                </a:ln>
                <a:solidFill>
                  <a:srgbClr val="00C5B0"/>
                </a:solidFill>
                <a:effectLst/>
                <a:uLnTx/>
                <a:uFillTx/>
                <a:latin typeface="Arial"/>
                <a:ea typeface="+mn-ea"/>
                <a:cs typeface="Arial"/>
              </a:rPr>
              <a:t>Store, President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8FC5"/>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Graham Dellinger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The Encampment Store, Operations Manager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8FC5"/>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Kevin C. Kissling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Eastern National, President &amp; CEO</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713" y="209003"/>
            <a:ext cx="1169969" cy="1169969"/>
          </a:xfrm>
          <a:prstGeom prst="rect">
            <a:avLst/>
          </a:prstGeom>
        </p:spPr>
      </p:pic>
    </p:spTree>
    <p:extLst>
      <p:ext uri="{BB962C8B-B14F-4D97-AF65-F5344CB8AC3E}">
        <p14:creationId xmlns:p14="http://schemas.microsoft.com/office/powerpoint/2010/main" val="4232632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454220" y="0"/>
            <a:ext cx="9841456" cy="6942666"/>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713" y="209003"/>
            <a:ext cx="1169969" cy="1169969"/>
          </a:xfrm>
          <a:prstGeom prst="rect">
            <a:avLst/>
          </a:prstGeom>
        </p:spPr>
      </p:pic>
      <p:sp>
        <p:nvSpPr>
          <p:cNvPr id="13" name="TextBox 12"/>
          <p:cNvSpPr txBox="1"/>
          <p:nvPr/>
        </p:nvSpPr>
        <p:spPr>
          <a:xfrm>
            <a:off x="152202" y="1240961"/>
            <a:ext cx="1060466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Educational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Partner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Valley Forge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NHP</a:t>
            </a:r>
          </a:p>
        </p:txBody>
      </p:sp>
    </p:spTree>
    <p:extLst>
      <p:ext uri="{BB962C8B-B14F-4D97-AF65-F5344CB8AC3E}">
        <p14:creationId xmlns:p14="http://schemas.microsoft.com/office/powerpoint/2010/main" val="77459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5" name="Picture 4"/>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743200" y="0"/>
            <a:ext cx="9433560" cy="68580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713" y="209003"/>
            <a:ext cx="1169969" cy="1169969"/>
          </a:xfrm>
          <a:prstGeom prst="rect">
            <a:avLst/>
          </a:prstGeom>
        </p:spPr>
      </p:pic>
      <p:sp>
        <p:nvSpPr>
          <p:cNvPr id="14" name="TextBox 13"/>
          <p:cNvSpPr txBox="1"/>
          <p:nvPr/>
        </p:nvSpPr>
        <p:spPr>
          <a:xfrm>
            <a:off x="152202" y="1240961"/>
            <a:ext cx="1060466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Trolley Tours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Offered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The Public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Seasonally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94,000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Visitors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Served</a:t>
            </a:r>
          </a:p>
        </p:txBody>
      </p:sp>
    </p:spTree>
    <p:extLst>
      <p:ext uri="{BB962C8B-B14F-4D97-AF65-F5344CB8AC3E}">
        <p14:creationId xmlns:p14="http://schemas.microsoft.com/office/powerpoint/2010/main" val="1787713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3240" y="0"/>
            <a:ext cx="9144000" cy="6858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713" y="209003"/>
            <a:ext cx="1169969" cy="1169969"/>
          </a:xfrm>
          <a:prstGeom prst="rect">
            <a:avLst/>
          </a:prstGeom>
        </p:spPr>
      </p:pic>
      <p:sp>
        <p:nvSpPr>
          <p:cNvPr id="13" name="TextBox 12"/>
          <p:cNvSpPr txBox="1"/>
          <p:nvPr/>
        </p:nvSpPr>
        <p:spPr>
          <a:xfrm>
            <a:off x="152202" y="1240961"/>
            <a:ext cx="1060466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Tour Guides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Come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Many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Backgrounds</a:t>
            </a:r>
          </a:p>
        </p:txBody>
      </p:sp>
    </p:spTree>
    <p:extLst>
      <p:ext uri="{BB962C8B-B14F-4D97-AF65-F5344CB8AC3E}">
        <p14:creationId xmlns:p14="http://schemas.microsoft.com/office/powerpoint/2010/main" val="256020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8390" y="0"/>
            <a:ext cx="9182259" cy="685800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713" y="209003"/>
            <a:ext cx="1169969" cy="1169969"/>
          </a:xfrm>
          <a:prstGeom prst="rect">
            <a:avLst/>
          </a:prstGeom>
        </p:spPr>
      </p:pic>
      <p:sp>
        <p:nvSpPr>
          <p:cNvPr id="13" name="TextBox 12"/>
          <p:cNvSpPr txBox="1"/>
          <p:nvPr/>
        </p:nvSpPr>
        <p:spPr>
          <a:xfrm>
            <a:off x="152202" y="1240961"/>
            <a:ext cx="1060466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Private Tour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Guides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Large 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And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37,400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Visitors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Served</a:t>
            </a:r>
          </a:p>
        </p:txBody>
      </p:sp>
    </p:spTree>
    <p:extLst>
      <p:ext uri="{BB962C8B-B14F-4D97-AF65-F5344CB8AC3E}">
        <p14:creationId xmlns:p14="http://schemas.microsoft.com/office/powerpoint/2010/main" val="876008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3640" y="0"/>
            <a:ext cx="9723120" cy="685800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713" y="209003"/>
            <a:ext cx="1169969" cy="1169969"/>
          </a:xfrm>
          <a:prstGeom prst="rect">
            <a:avLst/>
          </a:prstGeom>
        </p:spPr>
      </p:pic>
      <p:sp>
        <p:nvSpPr>
          <p:cNvPr id="12" name="TextBox 11"/>
          <p:cNvSpPr txBox="1"/>
          <p:nvPr/>
        </p:nvSpPr>
        <p:spPr>
          <a:xfrm>
            <a:off x="152202" y="1240961"/>
            <a:ext cx="1060466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Bike Tours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&amp; Rentals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Attract New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Audiences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2,400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Visitors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Served</a:t>
            </a:r>
          </a:p>
        </p:txBody>
      </p:sp>
    </p:spTree>
    <p:extLst>
      <p:ext uri="{BB962C8B-B14F-4D97-AF65-F5344CB8AC3E}">
        <p14:creationId xmlns:p14="http://schemas.microsoft.com/office/powerpoint/2010/main" val="78427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Promoting a Sustainable Business Environment</a:t>
            </a:r>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560320" y="0"/>
            <a:ext cx="9616440" cy="6858000"/>
          </a:xfrm>
          <a:prstGeom prst="rect">
            <a:avLst/>
          </a:prstGeom>
        </p:spPr>
      </p:pic>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
        <p:nvSpPr>
          <p:cNvPr id="12" name="TextBox 11"/>
          <p:cNvSpPr txBox="1"/>
          <p:nvPr/>
        </p:nvSpPr>
        <p:spPr>
          <a:xfrm>
            <a:off x="152202" y="1240961"/>
            <a:ext cx="1060466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Customized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Private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Hiking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Tours</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713" y="209003"/>
            <a:ext cx="1169969" cy="1169969"/>
          </a:xfrm>
          <a:prstGeom prst="rect">
            <a:avLst/>
          </a:prstGeom>
        </p:spPr>
      </p:pic>
    </p:spTree>
    <p:extLst>
      <p:ext uri="{BB962C8B-B14F-4D97-AF65-F5344CB8AC3E}">
        <p14:creationId xmlns:p14="http://schemas.microsoft.com/office/powerpoint/2010/main" val="2428265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Promoting a Sustainable Business Environment</a:t>
            </a:r>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
        <p:nvSpPr>
          <p:cNvPr id="12" name="TextBox 11"/>
          <p:cNvSpPr txBox="1"/>
          <p:nvPr/>
        </p:nvSpPr>
        <p:spPr>
          <a:xfrm>
            <a:off x="152203" y="1240961"/>
            <a:ext cx="2918988"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Educational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Retail Partner With: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7066"/>
                </a:solidFill>
                <a:effectLst/>
                <a:uLnTx/>
                <a:uFillTx/>
                <a:latin typeface="Arial"/>
                <a:ea typeface="+mn-ea"/>
                <a:cs typeface="Arial"/>
              </a:rPr>
              <a:t>National Park Service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7066"/>
                </a:solidFill>
                <a:effectLst/>
                <a:uLnTx/>
                <a:uFillTx/>
                <a:latin typeface="Arial"/>
                <a:ea typeface="+mn-ea"/>
                <a:cs typeface="Arial"/>
              </a:rPr>
              <a:t>USFS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7066"/>
                </a:solidFill>
                <a:effectLst/>
                <a:uLnTx/>
                <a:uFillTx/>
                <a:latin typeface="Arial"/>
                <a:ea typeface="+mn-ea"/>
                <a:cs typeface="Arial"/>
              </a:rPr>
              <a:t>USACE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7066"/>
                </a:solidFill>
                <a:effectLst/>
                <a:uLnTx/>
                <a:uFillTx/>
                <a:latin typeface="Arial"/>
                <a:ea typeface="+mn-ea"/>
                <a:cs typeface="Arial"/>
              </a:rPr>
              <a:t>State of NC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7066"/>
                </a:solidFill>
                <a:effectLst/>
                <a:uLnTx/>
                <a:uFillTx/>
                <a:latin typeface="Arial"/>
                <a:ea typeface="+mn-ea"/>
                <a:cs typeface="Arial"/>
              </a:rPr>
              <a:t>State of TN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7066"/>
                </a:solidFill>
                <a:effectLst/>
                <a:uLnTx/>
                <a:uFillTx/>
                <a:latin typeface="Arial"/>
                <a:ea typeface="+mn-ea"/>
                <a:cs typeface="Arial"/>
              </a:rPr>
              <a:t>Robert Russo Moton Museum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7066"/>
                </a:solidFill>
                <a:effectLst/>
                <a:uLnTx/>
                <a:uFillTx/>
                <a:latin typeface="Arial"/>
                <a:ea typeface="+mn-ea"/>
                <a:cs typeface="Arial"/>
              </a:rPr>
              <a:t>Parkers Crossroads</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071" y="393804"/>
            <a:ext cx="1169970" cy="662356"/>
          </a:xfrm>
          <a:prstGeom prst="rect">
            <a:avLst/>
          </a:prstGeom>
        </p:spPr>
      </p:pic>
      <p:pic>
        <p:nvPicPr>
          <p:cNvPr id="3" name="Picture 2"/>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961861" y="0"/>
            <a:ext cx="9223511" cy="6858000"/>
          </a:xfrm>
          <a:prstGeom prst="rect">
            <a:avLst/>
          </a:prstGeom>
        </p:spPr>
      </p:pic>
    </p:spTree>
    <p:extLst>
      <p:ext uri="{BB962C8B-B14F-4D97-AF65-F5344CB8AC3E}">
        <p14:creationId xmlns:p14="http://schemas.microsoft.com/office/powerpoint/2010/main" val="3073131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Promoting a Sustainable Business Environment</a:t>
            </a:r>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
        <p:nvSpPr>
          <p:cNvPr id="12" name="TextBox 11"/>
          <p:cNvSpPr txBox="1"/>
          <p:nvPr/>
        </p:nvSpPr>
        <p:spPr>
          <a:xfrm>
            <a:off x="152202" y="1240961"/>
            <a:ext cx="1060466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Jamestown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Glasshouse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Interpretive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223,000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Visitors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Served</a:t>
            </a:r>
          </a:p>
        </p:txBody>
      </p:sp>
      <p:pic>
        <p:nvPicPr>
          <p:cNvPr id="4" name="Picture 3"/>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673626" y="0"/>
            <a:ext cx="9513866" cy="6858000"/>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071" y="393804"/>
            <a:ext cx="1169970" cy="662356"/>
          </a:xfrm>
          <a:prstGeom prst="rect">
            <a:avLst/>
          </a:prstGeom>
        </p:spPr>
      </p:pic>
    </p:spTree>
    <p:extLst>
      <p:ext uri="{BB962C8B-B14F-4D97-AF65-F5344CB8AC3E}">
        <p14:creationId xmlns:p14="http://schemas.microsoft.com/office/powerpoint/2010/main" val="2110260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92480" y="859565"/>
            <a:ext cx="10607040" cy="83099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66"/>
                </a:solidFill>
                <a:effectLst/>
                <a:uLnTx/>
                <a:uFillTx/>
                <a:latin typeface="Arial" panose="020B0604020202020204" pitchFamily="34" charset="0"/>
                <a:ea typeface="+mn-ea"/>
                <a:cs typeface="+mn-cs"/>
              </a:rPr>
              <a:t>Technical vs. Adaptive</a:t>
            </a:r>
            <a:endParaRPr kumimoji="0" lang="en-US" sz="4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8" name="Rectangle 17"/>
          <p:cNvSpPr/>
          <p:nvPr/>
        </p:nvSpPr>
        <p:spPr>
          <a:xfrm>
            <a:off x="5969202" y="3244334"/>
            <a:ext cx="2535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 </a:t>
            </a:r>
          </a:p>
        </p:txBody>
      </p:sp>
      <p:sp>
        <p:nvSpPr>
          <p:cNvPr id="19" name="Rectangle 18"/>
          <p:cNvSpPr/>
          <p:nvPr/>
        </p:nvSpPr>
        <p:spPr>
          <a:xfrm>
            <a:off x="5969201" y="3244334"/>
            <a:ext cx="292113" cy="366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 </a:t>
            </a:r>
          </a:p>
        </p:txBody>
      </p:sp>
      <p:cxnSp>
        <p:nvCxnSpPr>
          <p:cNvPr id="24" name="Straight Connector 23"/>
          <p:cNvCxnSpPr/>
          <p:nvPr/>
        </p:nvCxnSpPr>
        <p:spPr>
          <a:xfrm>
            <a:off x="484612" y="528991"/>
            <a:ext cx="8230422"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79648" y="174510"/>
            <a:ext cx="71218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66"/>
                </a:solidFill>
                <a:effectLst/>
                <a:uLnTx/>
                <a:uFillTx/>
                <a:latin typeface="Arial Regular" charset="0"/>
                <a:ea typeface="+mn-ea"/>
                <a:cs typeface="+mn-cs"/>
              </a:rPr>
              <a:t>Cooperating Association Partnerships for a New Century</a:t>
            </a:r>
            <a:endParaRPr kumimoji="0" lang="en-US" sz="1400" b="0" i="1" u="none" strike="noStrike" kern="1200" cap="none" spc="0" normalizeH="0" baseline="0" noProof="0" dirty="0">
              <a:ln>
                <a:noFill/>
              </a:ln>
              <a:solidFill>
                <a:srgbClr val="00C5B0"/>
              </a:solidFill>
              <a:effectLst/>
              <a:uLnTx/>
              <a:uFillTx/>
              <a:latin typeface="Arial"/>
              <a:ea typeface="+mn-ea"/>
              <a:cs typeface="Arial"/>
            </a:endParaRPr>
          </a:p>
        </p:txBody>
      </p:sp>
      <p:pic>
        <p:nvPicPr>
          <p:cNvPr id="3" name="Picture 2">
            <a:extLst>
              <a:ext uri="{FF2B5EF4-FFF2-40B4-BE49-F238E27FC236}">
                <a16:creationId xmlns:a16="http://schemas.microsoft.com/office/drawing/2014/main" id="{FBA2A42B-65CD-4E88-8977-F5BFF4BB9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2100805"/>
            <a:ext cx="6511332" cy="3657600"/>
          </a:xfrm>
          <a:prstGeom prst="rect">
            <a:avLst/>
          </a:prstGeom>
        </p:spPr>
      </p:pic>
      <p:pic>
        <p:nvPicPr>
          <p:cNvPr id="5" name="Picture 4">
            <a:extLst>
              <a:ext uri="{FF2B5EF4-FFF2-40B4-BE49-F238E27FC236}">
                <a16:creationId xmlns:a16="http://schemas.microsoft.com/office/drawing/2014/main" id="{BD1FF148-9CD9-40A8-8C75-A0713088B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0399" y="2688996"/>
            <a:ext cx="3709716" cy="2743200"/>
          </a:xfrm>
          <a:prstGeom prst="rect">
            <a:avLst/>
          </a:prstGeom>
        </p:spPr>
      </p:pic>
    </p:spTree>
    <p:extLst>
      <p:ext uri="{BB962C8B-B14F-4D97-AF65-F5344CB8AC3E}">
        <p14:creationId xmlns:p14="http://schemas.microsoft.com/office/powerpoint/2010/main" val="285122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Promoting a Sustainable Business Environment</a:t>
            </a:r>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
        <p:nvSpPr>
          <p:cNvPr id="12" name="TextBox 11"/>
          <p:cNvSpPr txBox="1"/>
          <p:nvPr/>
        </p:nvSpPr>
        <p:spPr>
          <a:xfrm>
            <a:off x="152202" y="1240961"/>
            <a:ext cx="1060466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Highland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Light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Tours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Museum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21,000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Visitors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Served</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6753" y="0"/>
            <a:ext cx="9144000" cy="6858000"/>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071" y="393804"/>
            <a:ext cx="1169970" cy="662356"/>
          </a:xfrm>
          <a:prstGeom prst="rect">
            <a:avLst/>
          </a:prstGeom>
        </p:spPr>
      </p:pic>
    </p:spTree>
    <p:extLst>
      <p:ext uri="{BB962C8B-B14F-4D97-AF65-F5344CB8AC3E}">
        <p14:creationId xmlns:p14="http://schemas.microsoft.com/office/powerpoint/2010/main" val="3814954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Promoting a Sustainable Business Environment</a:t>
            </a:r>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
        <p:nvSpPr>
          <p:cNvPr id="12" name="TextBox 11"/>
          <p:cNvSpPr txBox="1"/>
          <p:nvPr/>
        </p:nvSpPr>
        <p:spPr>
          <a:xfrm>
            <a:off x="152202" y="1240961"/>
            <a:ext cx="1060466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Highland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Light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Evening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Tours</a:t>
            </a:r>
          </a:p>
        </p:txBody>
      </p:sp>
      <p:pic>
        <p:nvPicPr>
          <p:cNvPr id="1028" name="Picture 4" descr="A lighthouse shines brightly in the night under a full moon."/>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2472573" y="0"/>
            <a:ext cx="100421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071" y="393804"/>
            <a:ext cx="1169970" cy="662356"/>
          </a:xfrm>
          <a:prstGeom prst="rect">
            <a:avLst/>
          </a:prstGeom>
        </p:spPr>
      </p:pic>
    </p:spTree>
    <p:extLst>
      <p:ext uri="{BB962C8B-B14F-4D97-AF65-F5344CB8AC3E}">
        <p14:creationId xmlns:p14="http://schemas.microsoft.com/office/powerpoint/2010/main" val="142070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Promoting a Sustainable Business Environment</a:t>
            </a:r>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
        <p:nvSpPr>
          <p:cNvPr id="12" name="TextBox 11"/>
          <p:cNvSpPr txBox="1"/>
          <p:nvPr/>
        </p:nvSpPr>
        <p:spPr>
          <a:xfrm>
            <a:off x="152202" y="1240961"/>
            <a:ext cx="1060466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Antietam NB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Battlefield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Guide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8,300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Visitors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Served</a:t>
            </a:r>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529990" y="0"/>
            <a:ext cx="9665321" cy="6858000"/>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071" y="393804"/>
            <a:ext cx="1169970" cy="662356"/>
          </a:xfrm>
          <a:prstGeom prst="rect">
            <a:avLst/>
          </a:prstGeom>
        </p:spPr>
      </p:pic>
    </p:spTree>
    <p:extLst>
      <p:ext uri="{BB962C8B-B14F-4D97-AF65-F5344CB8AC3E}">
        <p14:creationId xmlns:p14="http://schemas.microsoft.com/office/powerpoint/2010/main" val="2137921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Promoting a Sustainable Business Environment</a:t>
            </a:r>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
        <p:nvSpPr>
          <p:cNvPr id="12" name="TextBox 11"/>
          <p:cNvSpPr txBox="1"/>
          <p:nvPr/>
        </p:nvSpPr>
        <p:spPr>
          <a:xfrm>
            <a:off x="152202" y="1240961"/>
            <a:ext cx="10604665"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Interpretive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Fee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Collection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99,200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Visitors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p:txBody>
      </p:sp>
      <p:pic>
        <p:nvPicPr>
          <p:cNvPr id="6" name="Picture 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488557" y="0"/>
            <a:ext cx="9688016" cy="685800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071" y="393804"/>
            <a:ext cx="1169970" cy="662356"/>
          </a:xfrm>
          <a:prstGeom prst="rect">
            <a:avLst/>
          </a:prstGeom>
        </p:spPr>
      </p:pic>
    </p:spTree>
    <p:extLst>
      <p:ext uri="{BB962C8B-B14F-4D97-AF65-F5344CB8AC3E}">
        <p14:creationId xmlns:p14="http://schemas.microsoft.com/office/powerpoint/2010/main" val="4189263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Promoting a Sustainable Business Environment</a:t>
            </a:r>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
        <p:nvSpPr>
          <p:cNvPr id="12" name="TextBox 11"/>
          <p:cNvSpPr txBox="1"/>
          <p:nvPr/>
        </p:nvSpPr>
        <p:spPr>
          <a:xfrm>
            <a:off x="152202" y="1240961"/>
            <a:ext cx="10604665"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Washington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7066"/>
                </a:solidFill>
                <a:latin typeface="Arial"/>
                <a:cs typeface="Arial"/>
              </a:rPr>
              <a:t>Monument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Ticket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7066"/>
                </a:solidFill>
                <a:latin typeface="Arial"/>
                <a:cs typeface="Arial"/>
              </a:rPr>
              <a:t>Distribution</a:t>
            </a: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7066"/>
                </a:solidFill>
                <a:latin typeface="Arial"/>
                <a:cs typeface="Arial"/>
              </a:rPr>
              <a:t>400,000</a:t>
            </a: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Visitors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071" y="393804"/>
            <a:ext cx="1169970" cy="662356"/>
          </a:xfrm>
          <a:prstGeom prst="rect">
            <a:avLst/>
          </a:prstGeom>
        </p:spPr>
      </p:pic>
      <p:pic>
        <p:nvPicPr>
          <p:cNvPr id="2050" name="Picture 2" descr="Image result for washington monument lodge tickets">
            <a:extLst>
              <a:ext uri="{FF2B5EF4-FFF2-40B4-BE49-F238E27FC236}">
                <a16:creationId xmlns:a16="http://schemas.microsoft.com/office/drawing/2014/main" id="{8481F040-2E38-4B93-99BD-AFA17F3A93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68"/>
          <a:stretch/>
        </p:blipFill>
        <p:spPr bwMode="auto">
          <a:xfrm>
            <a:off x="2345906" y="-2"/>
            <a:ext cx="984609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84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Promoting a Sustainable Business Environment</a:t>
            </a:r>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
        <p:nvSpPr>
          <p:cNvPr id="12" name="TextBox 11"/>
          <p:cNvSpPr txBox="1"/>
          <p:nvPr/>
        </p:nvSpPr>
        <p:spPr>
          <a:xfrm>
            <a:off x="152202" y="1240961"/>
            <a:ext cx="10604665"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7066"/>
                </a:solidFill>
                <a:latin typeface="Arial"/>
                <a:cs typeface="Arial"/>
              </a:rPr>
              <a:t>Interpretive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7066"/>
                </a:solidFill>
                <a:latin typeface="Arial"/>
                <a:cs typeface="Arial"/>
              </a:rPr>
              <a:t>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7066"/>
                </a:solidFill>
                <a:latin typeface="Arial"/>
                <a:cs typeface="Arial"/>
              </a:rPr>
              <a:t>Vietnam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Women's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7066"/>
                </a:solidFill>
                <a:latin typeface="Arial"/>
                <a:cs typeface="Arial"/>
              </a:rPr>
              <a:t>Memorial</a:t>
            </a: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071" y="393804"/>
            <a:ext cx="1169970" cy="662356"/>
          </a:xfrm>
          <a:prstGeom prst="rect">
            <a:avLst/>
          </a:prstGeom>
        </p:spPr>
      </p:pic>
      <p:pic>
        <p:nvPicPr>
          <p:cNvPr id="1026" name="Picture 2" descr="Image result for vietnam women's memorial day event">
            <a:extLst>
              <a:ext uri="{FF2B5EF4-FFF2-40B4-BE49-F238E27FC236}">
                <a16:creationId xmlns:a16="http://schemas.microsoft.com/office/drawing/2014/main" id="{CAC64FAB-4A7F-400A-877B-A30A41F8F4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893"/>
          <a:stretch/>
        </p:blipFill>
        <p:spPr bwMode="auto">
          <a:xfrm>
            <a:off x="2743862" y="0"/>
            <a:ext cx="9448138" cy="6839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396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Promoting a Sustainable Business Environment</a:t>
            </a:r>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
        <p:nvSpPr>
          <p:cNvPr id="12" name="TextBox 11"/>
          <p:cNvSpPr txBox="1"/>
          <p:nvPr/>
        </p:nvSpPr>
        <p:spPr>
          <a:xfrm>
            <a:off x="152202" y="1240961"/>
            <a:ext cx="1060466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7066"/>
                </a:solidFill>
                <a:latin typeface="Arial"/>
                <a:cs typeface="Arial"/>
              </a:rPr>
              <a:t>Fiduciary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Services &amp;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7066"/>
                </a:solidFill>
                <a:latin typeface="Arial"/>
                <a:cs typeface="Arial"/>
              </a:rPr>
              <a:t>Cooperative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Agreements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071" y="393804"/>
            <a:ext cx="1169970" cy="662356"/>
          </a:xfrm>
          <a:prstGeom prst="rect">
            <a:avLst/>
          </a:prstGeom>
        </p:spPr>
      </p:pic>
      <p:sp>
        <p:nvSpPr>
          <p:cNvPr id="3" name="AutoShape 2" descr="Image result for independence park institute">
            <a:extLst>
              <a:ext uri="{FF2B5EF4-FFF2-40B4-BE49-F238E27FC236}">
                <a16:creationId xmlns:a16="http://schemas.microsoft.com/office/drawing/2014/main" id="{BAD8D412-FDF3-4445-B45E-B8099660E2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fiduciary services">
            <a:extLst>
              <a:ext uri="{FF2B5EF4-FFF2-40B4-BE49-F238E27FC236}">
                <a16:creationId xmlns:a16="http://schemas.microsoft.com/office/drawing/2014/main" id="{5728467B-0451-4EB3-B24C-627A9EB5A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1407" y="17286"/>
            <a:ext cx="10353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58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Promoting a Sustainable Business Environment</a:t>
            </a:r>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
        <p:nvSpPr>
          <p:cNvPr id="12" name="TextBox 11"/>
          <p:cNvSpPr txBox="1"/>
          <p:nvPr/>
        </p:nvSpPr>
        <p:spPr>
          <a:xfrm>
            <a:off x="152202" y="1240961"/>
            <a:ext cx="10604665"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Philanthropic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7066"/>
                </a:solidFill>
                <a:latin typeface="Arial"/>
                <a:cs typeface="Arial"/>
              </a:rPr>
              <a:t>Services</a:t>
            </a: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071" y="393804"/>
            <a:ext cx="1169970" cy="662356"/>
          </a:xfrm>
          <a:prstGeom prst="rect">
            <a:avLst/>
          </a:prstGeom>
        </p:spPr>
      </p:pic>
      <p:sp>
        <p:nvSpPr>
          <p:cNvPr id="3" name="AutoShape 2" descr="Image result for independence park institute">
            <a:extLst>
              <a:ext uri="{FF2B5EF4-FFF2-40B4-BE49-F238E27FC236}">
                <a16:creationId xmlns:a16="http://schemas.microsoft.com/office/drawing/2014/main" id="{BAD8D412-FDF3-4445-B45E-B8099660E2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Image result for cape hatteras lighthouse">
            <a:extLst>
              <a:ext uri="{FF2B5EF4-FFF2-40B4-BE49-F238E27FC236}">
                <a16:creationId xmlns:a16="http://schemas.microsoft.com/office/drawing/2014/main" id="{C6A5D650-FD78-41B9-A831-4ED2B296D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255" y="0"/>
            <a:ext cx="10274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078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Promoting a Sustainable Business Environment</a:t>
            </a:r>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nvSpPr>
        <p:spPr>
          <a:xfrm>
            <a:off x="807522" y="2723630"/>
            <a:ext cx="10604665"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
        <p:nvSpPr>
          <p:cNvPr id="12" name="TextBox 11"/>
          <p:cNvSpPr txBox="1"/>
          <p:nvPr/>
        </p:nvSpPr>
        <p:spPr>
          <a:xfrm>
            <a:off x="152202" y="1240961"/>
            <a:ext cx="1060466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7066"/>
                </a:solidFill>
                <a:latin typeface="Arial"/>
                <a:cs typeface="Arial"/>
              </a:rPr>
              <a:t>Checkout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Counter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7066"/>
                </a:solidFill>
                <a:latin typeface="Arial"/>
                <a:cs typeface="Arial"/>
              </a:rPr>
              <a:t>Donation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n-ea"/>
                <a:cs typeface="Arial"/>
              </a:rPr>
              <a:t>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66"/>
              </a:solidFill>
              <a:effectLst/>
              <a:uLnTx/>
              <a:uFillTx/>
              <a:latin typeface="Arial"/>
              <a:ea typeface="+mn-ea"/>
              <a:cs typeface="Aria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071" y="393804"/>
            <a:ext cx="1169970" cy="662356"/>
          </a:xfrm>
          <a:prstGeom prst="rect">
            <a:avLst/>
          </a:prstGeom>
        </p:spPr>
      </p:pic>
      <p:sp>
        <p:nvSpPr>
          <p:cNvPr id="3" name="AutoShape 2" descr="Image result for independence park institute">
            <a:extLst>
              <a:ext uri="{FF2B5EF4-FFF2-40B4-BE49-F238E27FC236}">
                <a16:creationId xmlns:a16="http://schemas.microsoft.com/office/drawing/2014/main" id="{BAD8D412-FDF3-4445-B45E-B8099660E2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Image result for cash register checkout">
            <a:extLst>
              <a:ext uri="{FF2B5EF4-FFF2-40B4-BE49-F238E27FC236}">
                <a16:creationId xmlns:a16="http://schemas.microsoft.com/office/drawing/2014/main" id="{8B6CF257-615A-4BA2-A48C-0F3A4BF81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238" y="50292"/>
            <a:ext cx="9148762" cy="680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92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ctrTitle" idx="4294967295"/>
          </p:nvPr>
        </p:nvSpPr>
        <p:spPr>
          <a:xfrm>
            <a:off x="641268" y="1547532"/>
            <a:ext cx="10889672" cy="1622940"/>
          </a:xfrm>
          <a:prstGeom prst="rect">
            <a:avLst/>
          </a:prstGeom>
        </p:spPr>
        <p:txBody>
          <a:bodyPr/>
          <a:lstStyle/>
          <a:p>
            <a:pPr algn="ctr"/>
            <a:r>
              <a:rPr lang="en-US" sz="4000" b="1" dirty="0">
                <a:solidFill>
                  <a:srgbClr val="007066"/>
                </a:solidFill>
                <a:latin typeface="Arial Regular" charset="0"/>
              </a:rPr>
              <a:t>Morning Recap and Reflection</a:t>
            </a:r>
            <a:endParaRPr lang="en-US" sz="4000" dirty="0">
              <a:solidFill>
                <a:srgbClr val="007066"/>
              </a:solidFill>
              <a:latin typeface="Arial Regular" charset="0"/>
            </a:endParaRPr>
          </a:p>
        </p:txBody>
      </p:sp>
      <p:sp>
        <p:nvSpPr>
          <p:cNvPr id="2" name="TextBox 1"/>
          <p:cNvSpPr txBox="1"/>
          <p:nvPr/>
        </p:nvSpPr>
        <p:spPr>
          <a:xfrm>
            <a:off x="641268" y="4163553"/>
            <a:ext cx="1088967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Meredith McClatchy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Eastern National  - Director of Human Resources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8FC5"/>
              </a:solidFill>
              <a:effectLst/>
              <a:uLnTx/>
              <a:uFillTx/>
              <a:latin typeface="Arial"/>
              <a:ea typeface="+mn-ea"/>
              <a:cs typeface="Arial"/>
            </a:endParaRPr>
          </a:p>
        </p:txBody>
      </p:sp>
    </p:spTree>
    <p:extLst>
      <p:ext uri="{BB962C8B-B14F-4D97-AF65-F5344CB8AC3E}">
        <p14:creationId xmlns:p14="http://schemas.microsoft.com/office/powerpoint/2010/main" val="379286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92480" y="859565"/>
            <a:ext cx="10607040" cy="83099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66"/>
                </a:solidFill>
                <a:effectLst/>
                <a:uLnTx/>
                <a:uFillTx/>
                <a:latin typeface="Arial" panose="020B0604020202020204" pitchFamily="34" charset="0"/>
                <a:ea typeface="+mn-ea"/>
                <a:cs typeface="+mn-cs"/>
              </a:rPr>
              <a:t>Agenda</a:t>
            </a:r>
            <a:endParaRPr kumimoji="0" lang="en-US" sz="4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8" name="Rectangle 17"/>
          <p:cNvSpPr/>
          <p:nvPr/>
        </p:nvSpPr>
        <p:spPr>
          <a:xfrm>
            <a:off x="5969202" y="3244334"/>
            <a:ext cx="2535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 </a:t>
            </a:r>
          </a:p>
        </p:txBody>
      </p:sp>
      <p:sp>
        <p:nvSpPr>
          <p:cNvPr id="19" name="Rectangle 18"/>
          <p:cNvSpPr/>
          <p:nvPr/>
        </p:nvSpPr>
        <p:spPr>
          <a:xfrm>
            <a:off x="5969201" y="3244334"/>
            <a:ext cx="292113" cy="366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 </a:t>
            </a:r>
          </a:p>
        </p:txBody>
      </p:sp>
      <p:cxnSp>
        <p:nvCxnSpPr>
          <p:cNvPr id="24" name="Straight Connector 23"/>
          <p:cNvCxnSpPr/>
          <p:nvPr/>
        </p:nvCxnSpPr>
        <p:spPr>
          <a:xfrm>
            <a:off x="484612" y="528991"/>
            <a:ext cx="8230422"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79648" y="174510"/>
            <a:ext cx="71218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66"/>
                </a:solidFill>
                <a:effectLst/>
                <a:uLnTx/>
                <a:uFillTx/>
                <a:latin typeface="Arial Regular" charset="0"/>
                <a:ea typeface="+mn-ea"/>
                <a:cs typeface="+mn-cs"/>
              </a:rPr>
              <a:t>Cooperating Association Partnerships for a New Century</a:t>
            </a:r>
            <a:endParaRPr kumimoji="0" lang="en-US" sz="1400" b="0" i="1" u="none" strike="noStrike" kern="1200" cap="none" spc="0" normalizeH="0" baseline="0" noProof="0" dirty="0">
              <a:ln>
                <a:noFill/>
              </a:ln>
              <a:solidFill>
                <a:srgbClr val="00C5B0"/>
              </a:solidFill>
              <a:effectLst/>
              <a:uLnTx/>
              <a:uFillTx/>
              <a:latin typeface="Arial"/>
              <a:ea typeface="+mn-ea"/>
              <a:cs typeface="Arial"/>
            </a:endParaRPr>
          </a:p>
        </p:txBody>
      </p:sp>
      <p:sp>
        <p:nvSpPr>
          <p:cNvPr id="2" name="TextBox 1">
            <a:extLst>
              <a:ext uri="{FF2B5EF4-FFF2-40B4-BE49-F238E27FC236}">
                <a16:creationId xmlns:a16="http://schemas.microsoft.com/office/drawing/2014/main" id="{33B31817-6D5A-409A-BD95-F6872AB62765}"/>
              </a:ext>
            </a:extLst>
          </p:cNvPr>
          <p:cNvSpPr txBox="1"/>
          <p:nvPr/>
        </p:nvSpPr>
        <p:spPr>
          <a:xfrm>
            <a:off x="792480" y="2394408"/>
            <a:ext cx="10607040" cy="3970318"/>
          </a:xfrm>
          <a:prstGeom prst="rect">
            <a:avLst/>
          </a:prstGeom>
          <a:noFill/>
        </p:spPr>
        <p:txBody>
          <a:bodyPr wrap="square" rtlCol="0">
            <a:spAutoFit/>
          </a:bodyPr>
          <a:lstStyle/>
          <a:p>
            <a:r>
              <a:rPr lang="en-US" dirty="0">
                <a:solidFill>
                  <a:srgbClr val="007066"/>
                </a:solidFill>
                <a:latin typeface="Arial" panose="020B0604020202020204" pitchFamily="34" charset="0"/>
                <a:cs typeface="Arial" panose="020B0604020202020204" pitchFamily="34" charset="0"/>
              </a:rPr>
              <a:t>8:30 am 		Complete Yesterday’s Sessions</a:t>
            </a:r>
          </a:p>
          <a:p>
            <a:r>
              <a:rPr lang="en-US" dirty="0">
                <a:solidFill>
                  <a:srgbClr val="007066"/>
                </a:solidFill>
                <a:latin typeface="Arial" panose="020B0604020202020204" pitchFamily="34" charset="0"/>
                <a:cs typeface="Arial" panose="020B0604020202020204" pitchFamily="34" charset="0"/>
              </a:rPr>
              <a:t>9:00 am 		Morning Recap and Reflection</a:t>
            </a:r>
          </a:p>
          <a:p>
            <a:r>
              <a:rPr lang="en-US" dirty="0">
                <a:solidFill>
                  <a:srgbClr val="007066"/>
                </a:solidFill>
                <a:latin typeface="Arial" panose="020B0604020202020204" pitchFamily="34" charset="0"/>
                <a:cs typeface="Arial" panose="020B0604020202020204" pitchFamily="34" charset="0"/>
              </a:rPr>
              <a:t>9:15 am		Marketing Your Park Stores</a:t>
            </a:r>
          </a:p>
          <a:p>
            <a:r>
              <a:rPr lang="en-US" dirty="0">
                <a:solidFill>
                  <a:srgbClr val="007066"/>
                </a:solidFill>
                <a:latin typeface="Arial" panose="020B0604020202020204" pitchFamily="34" charset="0"/>
                <a:cs typeface="Arial" panose="020B0604020202020204" pitchFamily="34" charset="0"/>
              </a:rPr>
              <a:t>9:45 am		Guest Speaker: Stephanie Weaver</a:t>
            </a:r>
          </a:p>
          <a:p>
            <a:r>
              <a:rPr lang="en-US" dirty="0">
                <a:solidFill>
                  <a:srgbClr val="007066"/>
                </a:solidFill>
                <a:latin typeface="Arial" panose="020B0604020202020204" pitchFamily="34" charset="0"/>
                <a:cs typeface="Arial" panose="020B0604020202020204" pitchFamily="34" charset="0"/>
              </a:rPr>
              <a:t>10:15am		Break</a:t>
            </a:r>
          </a:p>
          <a:p>
            <a:r>
              <a:rPr lang="en-US" dirty="0">
                <a:solidFill>
                  <a:srgbClr val="007066"/>
                </a:solidFill>
                <a:latin typeface="Arial" panose="020B0604020202020204" pitchFamily="34" charset="0"/>
                <a:cs typeface="Arial" panose="020B0604020202020204" pitchFamily="34" charset="0"/>
              </a:rPr>
              <a:t>10:30am		Nonprofit Partnerships – Cooperating Associations Partnering with Other Nonprofits</a:t>
            </a:r>
          </a:p>
          <a:p>
            <a:r>
              <a:rPr lang="en-US" dirty="0">
                <a:solidFill>
                  <a:srgbClr val="007066"/>
                </a:solidFill>
                <a:latin typeface="Arial" panose="020B0604020202020204" pitchFamily="34" charset="0"/>
                <a:cs typeface="Arial" panose="020B0604020202020204" pitchFamily="34" charset="0"/>
              </a:rPr>
              <a:t>11:00am 	Panel Q&amp;A (Replace Networking Marketplace)*</a:t>
            </a:r>
          </a:p>
          <a:p>
            <a:r>
              <a:rPr lang="en-US" dirty="0">
                <a:solidFill>
                  <a:srgbClr val="007066"/>
                </a:solidFill>
                <a:latin typeface="Arial" panose="020B0604020202020204" pitchFamily="34" charset="0"/>
                <a:cs typeface="Arial" panose="020B0604020202020204" pitchFamily="34" charset="0"/>
              </a:rPr>
              <a:t>11:15am		Partnership Success Story</a:t>
            </a:r>
          </a:p>
          <a:p>
            <a:r>
              <a:rPr lang="en-US" dirty="0">
                <a:solidFill>
                  <a:srgbClr val="007066"/>
                </a:solidFill>
                <a:latin typeface="Arial" panose="020B0604020202020204" pitchFamily="34" charset="0"/>
                <a:cs typeface="Arial" panose="020B0604020202020204" pitchFamily="34" charset="0"/>
              </a:rPr>
              <a:t>11:45am		Participant Feedback and Closeout the Session </a:t>
            </a:r>
          </a:p>
          <a:p>
            <a:endParaRPr lang="en-US" dirty="0">
              <a:solidFill>
                <a:srgbClr val="007066"/>
              </a:solidFill>
              <a:latin typeface="Arial" panose="020B0604020202020204" pitchFamily="34" charset="0"/>
              <a:cs typeface="Arial" panose="020B0604020202020204" pitchFamily="34" charset="0"/>
            </a:endParaRPr>
          </a:p>
          <a:p>
            <a:pPr algn="r"/>
            <a:endParaRPr lang="en-US" dirty="0">
              <a:solidFill>
                <a:srgbClr val="007066"/>
              </a:solidFill>
              <a:latin typeface="Arial" panose="020B0604020202020204" pitchFamily="34" charset="0"/>
              <a:cs typeface="Arial" panose="020B0604020202020204" pitchFamily="34" charset="0"/>
            </a:endParaRPr>
          </a:p>
          <a:p>
            <a:pPr algn="ctr"/>
            <a:r>
              <a:rPr lang="en-US" dirty="0">
                <a:solidFill>
                  <a:srgbClr val="007066"/>
                </a:solidFill>
                <a:latin typeface="Arial" panose="020B0604020202020204" pitchFamily="34" charset="0"/>
                <a:cs typeface="Arial" panose="020B0604020202020204" pitchFamily="34" charset="0"/>
              </a:rPr>
              <a:t>*Panel will remain for individual Q&amp;A after the session as schedules permit</a:t>
            </a:r>
          </a:p>
          <a:p>
            <a:endParaRPr lang="en-US" dirty="0"/>
          </a:p>
          <a:p>
            <a:endParaRPr lang="en-US" dirty="0"/>
          </a:p>
        </p:txBody>
      </p:sp>
    </p:spTree>
    <p:extLst>
      <p:ext uri="{BB962C8B-B14F-4D97-AF65-F5344CB8AC3E}">
        <p14:creationId xmlns:p14="http://schemas.microsoft.com/office/powerpoint/2010/main" val="112655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ctrTitle" idx="4294967295"/>
          </p:nvPr>
        </p:nvSpPr>
        <p:spPr>
          <a:xfrm>
            <a:off x="641268" y="1547532"/>
            <a:ext cx="10889672" cy="1622940"/>
          </a:xfrm>
          <a:prstGeom prst="rect">
            <a:avLst/>
          </a:prstGeom>
        </p:spPr>
        <p:txBody>
          <a:bodyPr/>
          <a:lstStyle/>
          <a:p>
            <a:pPr algn="ctr"/>
            <a:r>
              <a:rPr lang="en-US" sz="4000" b="1" dirty="0">
                <a:solidFill>
                  <a:srgbClr val="007066"/>
                </a:solidFill>
                <a:latin typeface="Arial Regular" charset="0"/>
              </a:rPr>
              <a:t>Marketing Your Park Stores &amp; Products</a:t>
            </a:r>
            <a:endParaRPr lang="en-US" sz="4000" dirty="0">
              <a:solidFill>
                <a:srgbClr val="007066"/>
              </a:solidFill>
              <a:latin typeface="Arial Regular" charset="0"/>
            </a:endParaRPr>
          </a:p>
        </p:txBody>
      </p:sp>
      <p:sp>
        <p:nvSpPr>
          <p:cNvPr id="2" name="TextBox 1"/>
          <p:cNvSpPr txBox="1"/>
          <p:nvPr/>
        </p:nvSpPr>
        <p:spPr>
          <a:xfrm>
            <a:off x="641268" y="4163553"/>
            <a:ext cx="1088967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Emily Geesaman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Eastern National Marketing Manager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8FC5"/>
              </a:solidFill>
              <a:effectLst/>
              <a:uLnTx/>
              <a:uFillTx/>
              <a:latin typeface="Arial"/>
              <a:ea typeface="+mn-ea"/>
              <a:cs typeface="Arial"/>
            </a:endParaRPr>
          </a:p>
        </p:txBody>
      </p:sp>
    </p:spTree>
    <p:extLst>
      <p:ext uri="{BB962C8B-B14F-4D97-AF65-F5344CB8AC3E}">
        <p14:creationId xmlns:p14="http://schemas.microsoft.com/office/powerpoint/2010/main" val="3687771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Discussion Topics</a:t>
            </a:r>
          </a:p>
        </p:txBody>
      </p:sp>
      <p:sp>
        <p:nvSpPr>
          <p:cNvPr id="11" name="TextBox 10"/>
          <p:cNvSpPr txBox="1"/>
          <p:nvPr/>
        </p:nvSpPr>
        <p:spPr>
          <a:xfrm>
            <a:off x="807522" y="2723630"/>
            <a:ext cx="10604665" cy="2585323"/>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Marketing Basics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Eastern National Mar-</a:t>
            </a:r>
            <a:r>
              <a:rPr kumimoji="0" lang="en-US" sz="1800" b="0" i="0" u="none" strike="noStrike" kern="1200" cap="none" spc="0" normalizeH="0" baseline="0" noProof="0" dirty="0" err="1">
                <a:ln>
                  <a:noFill/>
                </a:ln>
                <a:solidFill>
                  <a:srgbClr val="007066"/>
                </a:solidFill>
                <a:effectLst/>
                <a:uLnTx/>
                <a:uFillTx/>
                <a:latin typeface="Arial"/>
                <a:ea typeface="+mn-ea"/>
                <a:cs typeface="Arial"/>
              </a:rPr>
              <a:t>Comm</a:t>
            </a:r>
            <a:r>
              <a:rPr kumimoji="0" lang="en-US" sz="1800" b="0" i="0" u="none" strike="noStrike" kern="1200" cap="none" spc="0" normalizeH="0" baseline="0" noProof="0" dirty="0">
                <a:ln>
                  <a:noFill/>
                </a:ln>
                <a:solidFill>
                  <a:srgbClr val="007066"/>
                </a:solidFill>
                <a:effectLst/>
                <a:uLnTx/>
                <a:uFillTx/>
                <a:latin typeface="Arial"/>
                <a:ea typeface="+mn-ea"/>
                <a:cs typeface="Arial"/>
              </a:rPr>
              <a:t> Team Structure</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Success Stories </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Sharing Best Practices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Q&amp;A</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Tree>
    <p:extLst>
      <p:ext uri="{BB962C8B-B14F-4D97-AF65-F5344CB8AC3E}">
        <p14:creationId xmlns:p14="http://schemas.microsoft.com/office/powerpoint/2010/main" val="4161129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Marketing Basics: Set a Strategy</a:t>
            </a:r>
          </a:p>
        </p:txBody>
      </p:sp>
      <p:sp>
        <p:nvSpPr>
          <p:cNvPr id="11" name="TextBox 10"/>
          <p:cNvSpPr txBox="1"/>
          <p:nvPr/>
        </p:nvSpPr>
        <p:spPr>
          <a:xfrm>
            <a:off x="807522" y="2723630"/>
            <a:ext cx="5564703" cy="13388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7066"/>
                </a:solidFill>
                <a:effectLst/>
                <a:uLnTx/>
                <a:uFillTx/>
                <a:latin typeface="Arial"/>
                <a:ea typeface="+mn-ea"/>
                <a:cs typeface="Arial"/>
              </a:rPr>
              <a:t>Strategy </a:t>
            </a:r>
            <a:r>
              <a:rPr kumimoji="0" lang="en-US" sz="1800" b="0" i="0" u="none" strike="noStrike" kern="1200" cap="none" spc="0" normalizeH="0" baseline="0" noProof="0" dirty="0">
                <a:ln>
                  <a:noFill/>
                </a:ln>
                <a:solidFill>
                  <a:srgbClr val="007066"/>
                </a:solidFill>
                <a:effectLst/>
                <a:uLnTx/>
                <a:uFillTx/>
                <a:latin typeface="Arial"/>
                <a:ea typeface="+mn-ea"/>
                <a:cs typeface="Arial"/>
              </a:rPr>
              <a:t> =  Creating a </a:t>
            </a:r>
            <a:r>
              <a:rPr kumimoji="0" lang="en-US" sz="1800" b="1" i="0" u="none" strike="noStrike" kern="1200" cap="none" spc="0" normalizeH="0" baseline="0" noProof="0" dirty="0">
                <a:ln>
                  <a:noFill/>
                </a:ln>
                <a:solidFill>
                  <a:srgbClr val="007066"/>
                </a:solidFill>
                <a:effectLst/>
                <a:uLnTx/>
                <a:uFillTx/>
                <a:latin typeface="Arial"/>
                <a:ea typeface="+mn-ea"/>
                <a:cs typeface="Arial"/>
              </a:rPr>
              <a:t>Road Map</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	  =  Your </a:t>
            </a:r>
            <a:r>
              <a:rPr kumimoji="0" lang="en-US" sz="1800" b="1" i="0" u="none" strike="noStrike" kern="1200" cap="none" spc="0" normalizeH="0" baseline="0" noProof="0" dirty="0">
                <a:ln>
                  <a:noFill/>
                </a:ln>
                <a:solidFill>
                  <a:srgbClr val="007066"/>
                </a:solidFill>
                <a:effectLst/>
                <a:uLnTx/>
                <a:uFillTx/>
                <a:latin typeface="Arial"/>
                <a:ea typeface="+mn-ea"/>
                <a:cs typeface="Arial"/>
              </a:rPr>
              <a:t>Plan</a:t>
            </a:r>
            <a:r>
              <a:rPr kumimoji="0" lang="en-US" sz="1800" b="0" i="0" u="none" strike="noStrike" kern="1200" cap="none" spc="0" normalizeH="0" baseline="0" noProof="0" dirty="0">
                <a:ln>
                  <a:noFill/>
                </a:ln>
                <a:solidFill>
                  <a:srgbClr val="007066"/>
                </a:solidFill>
                <a:effectLst/>
                <a:uLnTx/>
                <a:uFillTx/>
                <a:latin typeface="Arial"/>
                <a:ea typeface="+mn-ea"/>
                <a:cs typeface="Arial"/>
              </a:rPr>
              <a:t> to “Get You There”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	  =  </a:t>
            </a:r>
            <a:r>
              <a:rPr kumimoji="0" lang="en-US" sz="1800" b="1" i="0" u="none" strike="noStrike" kern="1200" cap="none" spc="0" normalizeH="0" baseline="0" noProof="0" dirty="0">
                <a:ln>
                  <a:noFill/>
                </a:ln>
                <a:solidFill>
                  <a:srgbClr val="007066"/>
                </a:solidFill>
                <a:effectLst/>
                <a:uLnTx/>
                <a:uFillTx/>
                <a:latin typeface="Arial"/>
                <a:ea typeface="+mn-ea"/>
                <a:cs typeface="Arial"/>
              </a:rPr>
              <a:t>Guidelines</a:t>
            </a:r>
            <a:r>
              <a:rPr kumimoji="0" lang="en-US" sz="1800" b="0" i="0" u="none" strike="noStrike" kern="1200" cap="none" spc="0" normalizeH="0" baseline="0" noProof="0" dirty="0">
                <a:ln>
                  <a:noFill/>
                </a:ln>
                <a:solidFill>
                  <a:srgbClr val="007066"/>
                </a:solidFill>
                <a:effectLst/>
                <a:uLnTx/>
                <a:uFillTx/>
                <a:latin typeface="Arial"/>
                <a:ea typeface="+mn-ea"/>
                <a:cs typeface="Arial"/>
              </a:rPr>
              <a:t> for Your Marketing Activities</a:t>
            </a:r>
          </a:p>
        </p:txBody>
      </p:sp>
      <p:pic>
        <p:nvPicPr>
          <p:cNvPr id="6"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59000" y="2343149"/>
            <a:ext cx="3895718" cy="2499693"/>
          </a:xfrm>
          <a:prstGeom prst="rect">
            <a:avLst/>
          </a:prstGeom>
        </p:spPr>
      </p:pic>
    </p:spTree>
    <p:extLst>
      <p:ext uri="{BB962C8B-B14F-4D97-AF65-F5344CB8AC3E}">
        <p14:creationId xmlns:p14="http://schemas.microsoft.com/office/powerpoint/2010/main" val="3660377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1240961"/>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Marketing Basics: Match Message to Audience</a:t>
            </a:r>
          </a:p>
        </p:txBody>
      </p:sp>
      <p:sp>
        <p:nvSpPr>
          <p:cNvPr id="11" name="TextBox 10"/>
          <p:cNvSpPr txBox="1"/>
          <p:nvPr/>
        </p:nvSpPr>
        <p:spPr>
          <a:xfrm>
            <a:off x="807522" y="2723630"/>
            <a:ext cx="5378965" cy="133882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Interest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Channel</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Tone</a:t>
            </a:r>
          </a:p>
        </p:txBody>
      </p:sp>
      <p:pic>
        <p:nvPicPr>
          <p:cNvPr id="7" name="Content Placeholder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34554" y="2645965"/>
            <a:ext cx="2417165" cy="240642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2412" y="2723631"/>
            <a:ext cx="1901286" cy="1901284"/>
          </a:xfrm>
          <a:prstGeom prst="rect">
            <a:avLst/>
          </a:prstGeom>
        </p:spPr>
      </p:pic>
      <p:cxnSp>
        <p:nvCxnSpPr>
          <p:cNvPr id="12" name="Straight Connector 11"/>
          <p:cNvCxnSpPr/>
          <p:nvPr/>
        </p:nvCxnSpPr>
        <p:spPr>
          <a:xfrm>
            <a:off x="7980220" y="2608590"/>
            <a:ext cx="2409131" cy="21868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980219" y="2570839"/>
            <a:ext cx="2409132" cy="23576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342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1240961"/>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Marketing Basics: Repurpose Content</a:t>
            </a:r>
          </a:p>
        </p:txBody>
      </p:sp>
      <p:sp>
        <p:nvSpPr>
          <p:cNvPr id="11" name="TextBox 10"/>
          <p:cNvSpPr txBox="1"/>
          <p:nvPr/>
        </p:nvSpPr>
        <p:spPr>
          <a:xfrm>
            <a:off x="807522" y="2723630"/>
            <a:ext cx="5378965" cy="1754326"/>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Original Content (content you create)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Shared Content (news from other sources)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14" name="Content Placeholder 5"/>
          <p:cNvPicPr>
            <a:picLocks noChangeAspect="1"/>
          </p:cNvPicPr>
          <p:nvPr/>
        </p:nvPicPr>
        <p:blipFill rotWithShape="1">
          <a:blip r:embed="rId3" cstate="hqprint">
            <a:extLst>
              <a:ext uri="{28A0092B-C50C-407E-A947-70E740481C1C}">
                <a14:useLocalDpi xmlns:a14="http://schemas.microsoft.com/office/drawing/2010/main"/>
              </a:ext>
            </a:extLst>
          </a:blip>
          <a:srcRect l="2273" t="3072" r="6636" b="2890"/>
          <a:stretch/>
        </p:blipFill>
        <p:spPr>
          <a:xfrm>
            <a:off x="6486525" y="2371724"/>
            <a:ext cx="3400425" cy="2786063"/>
          </a:xfrm>
          <a:prstGeom prst="rect">
            <a:avLst/>
          </a:prstGeom>
        </p:spPr>
      </p:pic>
    </p:spTree>
    <p:extLst>
      <p:ext uri="{BB962C8B-B14F-4D97-AF65-F5344CB8AC3E}">
        <p14:creationId xmlns:p14="http://schemas.microsoft.com/office/powerpoint/2010/main" val="1383329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1240961"/>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Marketing Basics: Repurpose Content</a:t>
            </a:r>
          </a:p>
        </p:txBody>
      </p:sp>
      <p:graphicFrame>
        <p:nvGraphicFramePr>
          <p:cNvPr id="8" name="Diagram 7"/>
          <p:cNvGraphicFramePr/>
          <p:nvPr>
            <p:extLst/>
          </p:nvPr>
        </p:nvGraphicFramePr>
        <p:xfrm>
          <a:off x="2703512" y="1887292"/>
          <a:ext cx="5883275" cy="4023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1459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1240961"/>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Marketing Basics: Leverage the “Local Network”</a:t>
            </a:r>
          </a:p>
        </p:txBody>
      </p:sp>
      <p:sp>
        <p:nvSpPr>
          <p:cNvPr id="11" name="TextBox 10"/>
          <p:cNvSpPr txBox="1"/>
          <p:nvPr/>
        </p:nvSpPr>
        <p:spPr>
          <a:xfrm>
            <a:off x="807522" y="2723630"/>
            <a:ext cx="5378965" cy="3000821"/>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Tourism Groups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Local Businesses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Media Outlets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Other Parks or Partners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Influencers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50818" y="2100262"/>
            <a:ext cx="4075406" cy="3052621"/>
          </a:xfrm>
          <a:prstGeom prst="rect">
            <a:avLst/>
          </a:prstGeom>
        </p:spPr>
      </p:pic>
    </p:spTree>
    <p:extLst>
      <p:ext uri="{BB962C8B-B14F-4D97-AF65-F5344CB8AC3E}">
        <p14:creationId xmlns:p14="http://schemas.microsoft.com/office/powerpoint/2010/main" val="752430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1240961"/>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Marketing Basics: Measure ROI</a:t>
            </a:r>
          </a:p>
        </p:txBody>
      </p:sp>
      <p:sp>
        <p:nvSpPr>
          <p:cNvPr id="11" name="TextBox 10"/>
          <p:cNvSpPr txBox="1"/>
          <p:nvPr/>
        </p:nvSpPr>
        <p:spPr>
          <a:xfrm>
            <a:off x="807522" y="2517532"/>
            <a:ext cx="5378965" cy="383181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Click-</a:t>
            </a:r>
            <a:r>
              <a:rPr kumimoji="0" lang="en-US" sz="1800" b="0" i="0" u="none" strike="noStrike" kern="1200" cap="none" spc="0" normalizeH="0" baseline="0" noProof="0" dirty="0" err="1">
                <a:ln>
                  <a:noFill/>
                </a:ln>
                <a:solidFill>
                  <a:srgbClr val="007066"/>
                </a:solidFill>
                <a:effectLst/>
                <a:uLnTx/>
                <a:uFillTx/>
                <a:latin typeface="Arial"/>
                <a:ea typeface="+mn-ea"/>
                <a:cs typeface="Arial"/>
              </a:rPr>
              <a:t>throughs</a:t>
            </a: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Engagement (Likes, Follows, Shares, etc.)</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Impressions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Open Rate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Number of Visitors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Sales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Coupon redemption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364230">
            <a:off x="6839165" y="3121584"/>
            <a:ext cx="3641263" cy="1139247"/>
          </a:xfrm>
          <a:prstGeom prst="rect">
            <a:avLst/>
          </a:prstGeom>
        </p:spPr>
      </p:pic>
    </p:spTree>
    <p:extLst>
      <p:ext uri="{BB962C8B-B14F-4D97-AF65-F5344CB8AC3E}">
        <p14:creationId xmlns:p14="http://schemas.microsoft.com/office/powerpoint/2010/main" val="1067290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panose="020B0604020202020204" pitchFamily="34" charset="0"/>
                <a:ea typeface="+mn-ea"/>
                <a:cs typeface="Arial" panose="020B0604020202020204" pitchFamily="34" charset="0"/>
              </a:rPr>
              <a:t>Marketing Your Park Stores &amp; Products</a:t>
            </a:r>
          </a:p>
        </p:txBody>
      </p:sp>
      <p:sp>
        <p:nvSpPr>
          <p:cNvPr id="9" name="TextBox 8"/>
          <p:cNvSpPr txBox="1"/>
          <p:nvPr/>
        </p:nvSpPr>
        <p:spPr>
          <a:xfrm>
            <a:off x="873869" y="853298"/>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rPr>
              <a:t>EN Mar-</a:t>
            </a:r>
            <a:r>
              <a:rPr kumimoji="0" lang="en-US" sz="3600" b="1" i="0" u="none" strike="noStrike" kern="1200" cap="none" spc="0" normalizeH="0" baseline="0" noProof="0" dirty="0" err="1">
                <a:ln>
                  <a:noFill/>
                </a:ln>
                <a:solidFill>
                  <a:srgbClr val="007066"/>
                </a:solidFill>
                <a:effectLst/>
                <a:uLnTx/>
                <a:uFillTx/>
                <a:latin typeface="Arial" panose="020B0604020202020204" pitchFamily="34" charset="0"/>
                <a:ea typeface="+mn-ea"/>
                <a:cs typeface="Arial" panose="020B0604020202020204" pitchFamily="34" charset="0"/>
              </a:rPr>
              <a:t>Comm</a:t>
            </a:r>
            <a:r>
              <a:rPr kumimoji="0" lang="en-US" sz="3600" b="1" i="0"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rPr>
              <a:t> Team Structure: Who We Are</a:t>
            </a:r>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909808" y="2242519"/>
            <a:ext cx="1569525" cy="1629394"/>
          </a:xfrm>
          <a:prstGeom prst="rect">
            <a:avLst/>
          </a:prstGeom>
        </p:spPr>
      </p:pic>
      <p:sp>
        <p:nvSpPr>
          <p:cNvPr id="4" name="TextBox 3"/>
          <p:cNvSpPr txBox="1"/>
          <p:nvPr/>
        </p:nvSpPr>
        <p:spPr>
          <a:xfrm>
            <a:off x="2909808" y="3899176"/>
            <a:ext cx="13763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rPr>
              <a:t>Emily Geesaman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rPr>
              <a:t>Marketing Manager</a:t>
            </a:r>
          </a:p>
        </p:txBody>
      </p:sp>
      <p:sp>
        <p:nvSpPr>
          <p:cNvPr id="12" name="TextBox 11"/>
          <p:cNvSpPr txBox="1"/>
          <p:nvPr/>
        </p:nvSpPr>
        <p:spPr>
          <a:xfrm>
            <a:off x="807521" y="3850738"/>
            <a:ext cx="13763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rPr>
              <a:t>Jason Scarpello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rPr>
              <a:t>Creative Director</a:t>
            </a:r>
          </a:p>
        </p:txBody>
      </p:sp>
      <p:sp>
        <p:nvSpPr>
          <p:cNvPr id="16" name="TextBox 15"/>
          <p:cNvSpPr txBox="1"/>
          <p:nvPr/>
        </p:nvSpPr>
        <p:spPr>
          <a:xfrm>
            <a:off x="5062743" y="3896051"/>
            <a:ext cx="1276448"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rPr>
              <a:t>David Eberle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rPr>
              <a:t>Marketing Specialist</a:t>
            </a:r>
          </a:p>
        </p:txBody>
      </p:sp>
      <p:sp>
        <p:nvSpPr>
          <p:cNvPr id="17" name="TextBox 16"/>
          <p:cNvSpPr txBox="1"/>
          <p:nvPr/>
        </p:nvSpPr>
        <p:spPr>
          <a:xfrm>
            <a:off x="7092747" y="3864213"/>
            <a:ext cx="210669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rPr>
              <a:t>Karen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rPr>
              <a:t>Wernick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rPr>
              <a:t>Communications Specialist</a:t>
            </a:r>
          </a:p>
        </p:txBody>
      </p:sp>
      <p:sp>
        <p:nvSpPr>
          <p:cNvPr id="18" name="TextBox 17"/>
          <p:cNvSpPr txBox="1"/>
          <p:nvPr/>
        </p:nvSpPr>
        <p:spPr>
          <a:xfrm>
            <a:off x="9392604" y="3871913"/>
            <a:ext cx="140027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rPr>
              <a:t>Curt Clinefelter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rPr>
              <a:t>Graphic Designer</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7265" y="2386093"/>
            <a:ext cx="1485820" cy="148582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295" y="2329916"/>
            <a:ext cx="1534297" cy="1534297"/>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3223" y="2371522"/>
            <a:ext cx="1500391" cy="1500391"/>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56794" y="2376808"/>
            <a:ext cx="1487405" cy="1487405"/>
          </a:xfrm>
          <a:prstGeom prst="rect">
            <a:avLst/>
          </a:prstGeom>
        </p:spPr>
      </p:pic>
    </p:spTree>
    <p:extLst>
      <p:ext uri="{BB962C8B-B14F-4D97-AF65-F5344CB8AC3E}">
        <p14:creationId xmlns:p14="http://schemas.microsoft.com/office/powerpoint/2010/main" val="3055632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756390" y="1673788"/>
            <a:ext cx="5957887" cy="3686176"/>
          </a:xfrm>
          <a:prstGeom prst="rect">
            <a:avLst/>
          </a:prstGeom>
        </p:spPr>
      </p:pic>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807521" y="686963"/>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EN Team Structure: What We Can Do For You</a:t>
            </a:r>
          </a:p>
        </p:txBody>
      </p:sp>
    </p:spTree>
    <p:extLst>
      <p:ext uri="{BB962C8B-B14F-4D97-AF65-F5344CB8AC3E}">
        <p14:creationId xmlns:p14="http://schemas.microsoft.com/office/powerpoint/2010/main" val="423445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92480" y="859565"/>
            <a:ext cx="10607040" cy="1446550"/>
          </a:xfrm>
          <a:prstGeom prst="rect">
            <a:avLst/>
          </a:prstGeom>
        </p:spPr>
        <p:txBody>
          <a:bodyPr wrap="square">
            <a:spAutoFit/>
          </a:bodyPr>
          <a:lstStyle/>
          <a:p>
            <a:pPr lvl="0">
              <a:buClr>
                <a:srgbClr val="007066"/>
              </a:buClr>
              <a:buSzPts val="4000"/>
            </a:pPr>
            <a:r>
              <a:rPr lang="en-US" sz="4400" b="1" dirty="0">
                <a:solidFill>
                  <a:srgbClr val="007066"/>
                </a:solidFill>
                <a:latin typeface="Arial" panose="020B0604020202020204" pitchFamily="34" charset="0"/>
                <a:cs typeface="Arial" panose="020B0604020202020204" pitchFamily="34" charset="0"/>
              </a:rPr>
              <a:t>Cooperating Association Activities: </a:t>
            </a:r>
          </a:p>
          <a:p>
            <a:pPr lvl="0">
              <a:buClr>
                <a:srgbClr val="007066"/>
              </a:buClr>
              <a:buSzPts val="4000"/>
            </a:pPr>
            <a:r>
              <a:rPr lang="en-US" sz="4400" b="1" dirty="0">
                <a:solidFill>
                  <a:srgbClr val="007066"/>
                </a:solidFill>
                <a:latin typeface="Arial" panose="020B0604020202020204" pitchFamily="34" charset="0"/>
                <a:cs typeface="Arial" panose="020B0604020202020204" pitchFamily="34" charset="0"/>
              </a:rPr>
              <a:t>Much More Than a Bookstore</a:t>
            </a:r>
            <a:endParaRPr kumimoji="0" lang="en-US" sz="44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4" name="TextBox 13"/>
          <p:cNvSpPr txBox="1"/>
          <p:nvPr/>
        </p:nvSpPr>
        <p:spPr>
          <a:xfrm>
            <a:off x="2085860" y="2782669"/>
            <a:ext cx="8020280" cy="2308324"/>
          </a:xfrm>
          <a:prstGeom prst="rect">
            <a:avLst/>
          </a:prstGeom>
          <a:noFill/>
        </p:spPr>
        <p:txBody>
          <a:bodyPr wrap="square" rtlCol="0">
            <a:spAutoFit/>
          </a:bodyPr>
          <a:lstStyle/>
          <a:p>
            <a:pPr marL="457200" lvl="0" indent="-342900">
              <a:buClr>
                <a:srgbClr val="007066"/>
              </a:buClr>
              <a:buSzPts val="1800"/>
              <a:buFontTx/>
              <a:buChar char="●"/>
              <a:defRPr/>
            </a:pPr>
            <a:r>
              <a:rPr lang="en-US" dirty="0">
                <a:solidFill>
                  <a:srgbClr val="007066"/>
                </a:solidFill>
                <a:latin typeface="Arial" panose="020B0604020202020204" pitchFamily="34" charset="0"/>
                <a:cs typeface="Arial" panose="020B0604020202020204" pitchFamily="34" charset="0"/>
              </a:rPr>
              <a:t>Interpretive and Education Services Agreement</a:t>
            </a:r>
          </a:p>
          <a:p>
            <a:pPr marL="457200" lvl="0">
              <a:defRPr/>
            </a:pPr>
            <a:r>
              <a:rPr lang="en-US" i="1" dirty="0">
                <a:solidFill>
                  <a:srgbClr val="00C5B0"/>
                </a:solidFill>
                <a:latin typeface="Arial" panose="020B0604020202020204" pitchFamily="34" charset="0"/>
                <a:cs typeface="Arial" panose="020B0604020202020204" pitchFamily="34" charset="0"/>
              </a:rPr>
              <a:t>Linda Lutz-Ryan, NPS Chief of Interpretation &amp; Education, National Capital Region</a:t>
            </a:r>
          </a:p>
          <a:p>
            <a:pPr marL="457200" lvl="0">
              <a:defRPr/>
            </a:pPr>
            <a:endParaRPr lang="en-US" i="1" dirty="0">
              <a:solidFill>
                <a:srgbClr val="00C5B0"/>
              </a:solidFill>
              <a:latin typeface="Arial" panose="020B0604020202020204" pitchFamily="34" charset="0"/>
              <a:cs typeface="Arial" panose="020B0604020202020204" pitchFamily="34" charset="0"/>
            </a:endParaRPr>
          </a:p>
          <a:p>
            <a:pPr marL="457200" lvl="0" indent="-342900">
              <a:buClr>
                <a:srgbClr val="007066"/>
              </a:buClr>
              <a:buSzPts val="1800"/>
              <a:buFontTx/>
              <a:buChar char="●"/>
              <a:defRPr/>
            </a:pPr>
            <a:r>
              <a:rPr lang="en-US" dirty="0">
                <a:solidFill>
                  <a:srgbClr val="007066"/>
                </a:solidFill>
                <a:latin typeface="Arial" panose="020B0604020202020204" pitchFamily="34" charset="0"/>
                <a:cs typeface="Arial" panose="020B0604020202020204" pitchFamily="34" charset="0"/>
              </a:rPr>
              <a:t>Cooperating Association Activities in Action</a:t>
            </a:r>
          </a:p>
          <a:p>
            <a:pPr marL="457200" lvl="0">
              <a:buClr>
                <a:prstClr val="black"/>
              </a:buClr>
              <a:buSzPts val="1100"/>
              <a:defRPr/>
            </a:pPr>
            <a:r>
              <a:rPr lang="en-US" i="1" dirty="0">
                <a:solidFill>
                  <a:srgbClr val="00C5B0"/>
                </a:solidFill>
                <a:latin typeface="Arial" panose="020B0604020202020204" pitchFamily="34" charset="0"/>
                <a:cs typeface="Arial" panose="020B0604020202020204" pitchFamily="34" charset="0"/>
              </a:rPr>
              <a:t>Daria Fink, President, and Graham Dellinger, Operations Manager</a:t>
            </a:r>
          </a:p>
          <a:p>
            <a:pPr marL="457200" lvl="0">
              <a:buClr>
                <a:prstClr val="black"/>
              </a:buClr>
              <a:buSzPts val="1100"/>
              <a:defRPr/>
            </a:pPr>
            <a:r>
              <a:rPr lang="en-US" i="1" dirty="0">
                <a:solidFill>
                  <a:srgbClr val="00C5B0"/>
                </a:solidFill>
                <a:latin typeface="Arial" panose="020B0604020202020204" pitchFamily="34" charset="0"/>
                <a:cs typeface="Arial" panose="020B0604020202020204" pitchFamily="34" charset="0"/>
              </a:rPr>
              <a:t>The Encampment Store at Valley Forge</a:t>
            </a:r>
          </a:p>
          <a:p>
            <a:pPr marL="457200" lvl="0">
              <a:buClr>
                <a:prstClr val="black"/>
              </a:buClr>
              <a:buSzPts val="1100"/>
              <a:defRPr/>
            </a:pPr>
            <a:r>
              <a:rPr lang="en-US" i="1" dirty="0">
                <a:solidFill>
                  <a:srgbClr val="00C5B0"/>
                </a:solidFill>
                <a:latin typeface="Arial" panose="020B0604020202020204" pitchFamily="34" charset="0"/>
                <a:cs typeface="Arial" panose="020B0604020202020204" pitchFamily="34" charset="0"/>
              </a:rPr>
              <a:t>Kevin Kissling, President &amp; CEO, Eastern National</a:t>
            </a:r>
          </a:p>
        </p:txBody>
      </p:sp>
      <p:sp>
        <p:nvSpPr>
          <p:cNvPr id="18" name="Rectangle 17"/>
          <p:cNvSpPr/>
          <p:nvPr/>
        </p:nvSpPr>
        <p:spPr>
          <a:xfrm>
            <a:off x="5969202" y="3244334"/>
            <a:ext cx="2535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 </a:t>
            </a:r>
          </a:p>
        </p:txBody>
      </p:sp>
      <p:sp>
        <p:nvSpPr>
          <p:cNvPr id="19" name="Rectangle 18"/>
          <p:cNvSpPr/>
          <p:nvPr/>
        </p:nvSpPr>
        <p:spPr>
          <a:xfrm>
            <a:off x="5969201" y="3244334"/>
            <a:ext cx="292113" cy="366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 </a:t>
            </a:r>
          </a:p>
        </p:txBody>
      </p:sp>
      <p:cxnSp>
        <p:nvCxnSpPr>
          <p:cNvPr id="24" name="Straight Connector 23"/>
          <p:cNvCxnSpPr/>
          <p:nvPr/>
        </p:nvCxnSpPr>
        <p:spPr>
          <a:xfrm>
            <a:off x="484612" y="528991"/>
            <a:ext cx="8230422"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79648" y="174510"/>
            <a:ext cx="71218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66"/>
                </a:solidFill>
                <a:effectLst/>
                <a:uLnTx/>
                <a:uFillTx/>
                <a:latin typeface="Arial Regular" charset="0"/>
                <a:ea typeface="+mn-ea"/>
                <a:cs typeface="+mn-cs"/>
              </a:rPr>
              <a:t>Nonprofit Activities Beyond the Standard Cooperating Association Agreement</a:t>
            </a:r>
            <a:endParaRPr kumimoji="0" lang="en-US" sz="1400" b="0" i="1" u="none" strike="noStrike" kern="1200" cap="none" spc="0" normalizeH="0" baseline="0" noProof="0" dirty="0">
              <a:ln>
                <a:noFill/>
              </a:ln>
              <a:solidFill>
                <a:srgbClr val="00C5B0"/>
              </a:solidFill>
              <a:effectLst/>
              <a:uLnTx/>
              <a:uFillTx/>
              <a:latin typeface="Arial"/>
              <a:ea typeface="+mn-ea"/>
              <a:cs typeface="Arial"/>
            </a:endParaRPr>
          </a:p>
        </p:txBody>
      </p:sp>
    </p:spTree>
    <p:extLst>
      <p:ext uri="{BB962C8B-B14F-4D97-AF65-F5344CB8AC3E}">
        <p14:creationId xmlns:p14="http://schemas.microsoft.com/office/powerpoint/2010/main" val="2204677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748642"/>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EN Team Structure: What We Can’t Do For You</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0427" y="1948971"/>
            <a:ext cx="5543550" cy="3688981"/>
          </a:xfrm>
          <a:prstGeom prst="rect">
            <a:avLst/>
          </a:prstGeom>
        </p:spPr>
      </p:pic>
      <p:sp>
        <p:nvSpPr>
          <p:cNvPr id="4" name="TextBox 3"/>
          <p:cNvSpPr txBox="1"/>
          <p:nvPr/>
        </p:nvSpPr>
        <p:spPr>
          <a:xfrm>
            <a:off x="4371975" y="2938352"/>
            <a:ext cx="34147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rebuchet MS"/>
                <a:ea typeface="+mn-ea"/>
                <a:cs typeface="+mn-cs"/>
              </a:rPr>
              <a:t>VISIT THIS PARK!</a:t>
            </a:r>
          </a:p>
        </p:txBody>
      </p:sp>
    </p:spTree>
    <p:extLst>
      <p:ext uri="{BB962C8B-B14F-4D97-AF65-F5344CB8AC3E}">
        <p14:creationId xmlns:p14="http://schemas.microsoft.com/office/powerpoint/2010/main" val="260643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807521" y="774379"/>
            <a:ext cx="111728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EN Team Structure: Field Marketing Support Menu</a:t>
            </a:r>
          </a:p>
        </p:txBody>
      </p:sp>
      <p:pic>
        <p:nvPicPr>
          <p:cNvPr id="5" name="Picture 4"/>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07521" y="2536540"/>
            <a:ext cx="3878215" cy="1463041"/>
          </a:xfrm>
          <a:prstGeom prst="rect">
            <a:avLst/>
          </a:prstGeom>
        </p:spPr>
      </p:pic>
      <p:pic>
        <p:nvPicPr>
          <p:cNvPr id="6" name="Picture 5"/>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626025" y="2262359"/>
            <a:ext cx="5786161" cy="1737222"/>
          </a:xfrm>
          <a:prstGeom prst="rect">
            <a:avLst/>
          </a:prstGeom>
        </p:spPr>
      </p:pic>
      <p:pic>
        <p:nvPicPr>
          <p:cNvPr id="7" name="Picture 6"/>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333465" y="4195047"/>
            <a:ext cx="3105532" cy="363930"/>
          </a:xfrm>
          <a:prstGeom prst="rect">
            <a:avLst/>
          </a:prstGeom>
        </p:spPr>
      </p:pic>
      <p:pic>
        <p:nvPicPr>
          <p:cNvPr id="8" name="Picture 7"/>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805467" y="4188296"/>
            <a:ext cx="3625710" cy="727898"/>
          </a:xfrm>
          <a:prstGeom prst="rect">
            <a:avLst/>
          </a:prstGeom>
        </p:spPr>
      </p:pic>
      <p:pic>
        <p:nvPicPr>
          <p:cNvPr id="11" name="Picture 10"/>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9654039" y="4363529"/>
            <a:ext cx="2326307" cy="377431"/>
          </a:xfrm>
          <a:prstGeom prst="rect">
            <a:avLst/>
          </a:prstGeom>
        </p:spPr>
      </p:pic>
    </p:spTree>
    <p:extLst>
      <p:ext uri="{BB962C8B-B14F-4D97-AF65-F5344CB8AC3E}">
        <p14:creationId xmlns:p14="http://schemas.microsoft.com/office/powerpoint/2010/main" val="1915325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807521" y="618320"/>
            <a:ext cx="111728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EN Structure: Field Marketing Support Menu</a:t>
            </a:r>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9688" y="1659554"/>
            <a:ext cx="3374020" cy="1664516"/>
          </a:xfrm>
          <a:prstGeom prst="rect">
            <a:avLst/>
          </a:prstGeom>
        </p:spPr>
      </p:pic>
      <p:pic>
        <p:nvPicPr>
          <p:cNvPr id="4" name="Picture 3"/>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08212" y="1759874"/>
            <a:ext cx="4387083" cy="1547135"/>
          </a:xfrm>
          <a:prstGeom prst="rect">
            <a:avLst/>
          </a:prstGeom>
        </p:spPr>
      </p:pic>
      <p:pic>
        <p:nvPicPr>
          <p:cNvPr id="7" name="Picture 6"/>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349583" y="3472773"/>
            <a:ext cx="2654230" cy="382388"/>
          </a:xfrm>
          <a:prstGeom prst="rect">
            <a:avLst/>
          </a:prstGeom>
        </p:spPr>
      </p:pic>
      <p:pic>
        <p:nvPicPr>
          <p:cNvPr id="8" name="Picture 7"/>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153859" y="3438551"/>
            <a:ext cx="2740752" cy="450831"/>
          </a:xfrm>
          <a:prstGeom prst="rect">
            <a:avLst/>
          </a:prstGeom>
        </p:spPr>
      </p:pic>
      <p:pic>
        <p:nvPicPr>
          <p:cNvPr id="11" name="Picture 10"/>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5960913" y="4095769"/>
            <a:ext cx="4881680" cy="928884"/>
          </a:xfrm>
          <a:prstGeom prst="rect">
            <a:avLst/>
          </a:prstGeom>
        </p:spPr>
      </p:pic>
      <p:pic>
        <p:nvPicPr>
          <p:cNvPr id="5" name="Picture 4"/>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605042" y="4080576"/>
            <a:ext cx="2143312" cy="1888155"/>
          </a:xfrm>
          <a:prstGeom prst="rect">
            <a:avLst/>
          </a:prstGeom>
        </p:spPr>
      </p:pic>
    </p:spTree>
    <p:extLst>
      <p:ext uri="{BB962C8B-B14F-4D97-AF65-F5344CB8AC3E}">
        <p14:creationId xmlns:p14="http://schemas.microsoft.com/office/powerpoint/2010/main" val="3914638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807521" y="830997"/>
            <a:ext cx="111728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EN Team Structure: Field Marketing Support Menu</a:t>
            </a:r>
          </a:p>
        </p:txBody>
      </p:sp>
      <p:pic>
        <p:nvPicPr>
          <p:cNvPr id="5" name="Picture 4"/>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07521" y="1779334"/>
            <a:ext cx="3657600" cy="3228976"/>
          </a:xfrm>
          <a:prstGeom prst="rect">
            <a:avLst/>
          </a:prstGeom>
        </p:spPr>
      </p:pic>
      <p:pic>
        <p:nvPicPr>
          <p:cNvPr id="6" name="Picture 5"/>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156640" y="2652478"/>
            <a:ext cx="5965082" cy="1797011"/>
          </a:xfrm>
          <a:prstGeom prst="rect">
            <a:avLst/>
          </a:prstGeom>
        </p:spPr>
      </p:pic>
    </p:spTree>
    <p:extLst>
      <p:ext uri="{BB962C8B-B14F-4D97-AF65-F5344CB8AC3E}">
        <p14:creationId xmlns:p14="http://schemas.microsoft.com/office/powerpoint/2010/main" val="3144899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726698"/>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Success Stories: Mammoth Cave</a:t>
            </a:r>
          </a:p>
        </p:txBody>
      </p:sp>
      <p:sp>
        <p:nvSpPr>
          <p:cNvPr id="11" name="TextBox 10"/>
          <p:cNvSpPr txBox="1"/>
          <p:nvPr/>
        </p:nvSpPr>
        <p:spPr>
          <a:xfrm>
            <a:off x="6301345" y="2093817"/>
            <a:ext cx="5378965" cy="341632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Integrated messaging across signage promoted mission; differentiated from concessionaire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Discount coupon offered incentive to shop at “park store”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7066"/>
                </a:solidFill>
                <a:effectLst/>
                <a:uLnTx/>
                <a:uFillTx/>
                <a:latin typeface="Arial"/>
                <a:ea typeface="+mn-ea"/>
                <a:cs typeface="Arial"/>
              </a:rPr>
              <a:t>ROI = closing the gap in lost sales from concessionaire, exact results still pending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7722" y="1620719"/>
            <a:ext cx="2563914" cy="1677209"/>
          </a:xfrm>
          <a:prstGeom prst="rect">
            <a:avLst/>
          </a:prstGeom>
        </p:spPr>
      </p:pic>
      <p:pic>
        <p:nvPicPr>
          <p:cNvPr id="12"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779" y="3572323"/>
            <a:ext cx="2402721" cy="1961140"/>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489" y="1445987"/>
            <a:ext cx="1362645" cy="4041272"/>
          </a:xfrm>
          <a:prstGeom prst="rect">
            <a:avLst/>
          </a:prstGeom>
        </p:spPr>
      </p:pic>
      <p:sp>
        <p:nvSpPr>
          <p:cNvPr id="14" name="TextBox 13"/>
          <p:cNvSpPr txBox="1"/>
          <p:nvPr/>
        </p:nvSpPr>
        <p:spPr>
          <a:xfrm>
            <a:off x="2826854" y="5487259"/>
            <a:ext cx="25797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rebuchet MS"/>
                <a:ea typeface="+mn-ea"/>
                <a:cs typeface="+mn-cs"/>
              </a:rPr>
              <a:t>Advertisement for TV screen at VC</a:t>
            </a:r>
          </a:p>
        </p:txBody>
      </p:sp>
      <p:sp>
        <p:nvSpPr>
          <p:cNvPr id="15" name="TextBox 14"/>
          <p:cNvSpPr txBox="1"/>
          <p:nvPr/>
        </p:nvSpPr>
        <p:spPr>
          <a:xfrm>
            <a:off x="839503" y="5469187"/>
            <a:ext cx="19012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rebuchet MS"/>
                <a:ea typeface="+mn-ea"/>
                <a:cs typeface="+mn-cs"/>
              </a:rPr>
              <a:t>Stand-up banner signage</a:t>
            </a:r>
          </a:p>
        </p:txBody>
      </p:sp>
      <p:sp>
        <p:nvSpPr>
          <p:cNvPr id="16" name="TextBox 15"/>
          <p:cNvSpPr txBox="1"/>
          <p:nvPr/>
        </p:nvSpPr>
        <p:spPr>
          <a:xfrm>
            <a:off x="3034111" y="3246892"/>
            <a:ext cx="19552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rebuchet MS"/>
                <a:ea typeface="+mn-ea"/>
                <a:cs typeface="+mn-cs"/>
              </a:rPr>
              <a:t>Discount coupon</a:t>
            </a:r>
          </a:p>
        </p:txBody>
      </p:sp>
    </p:spTree>
    <p:extLst>
      <p:ext uri="{BB962C8B-B14F-4D97-AF65-F5344CB8AC3E}">
        <p14:creationId xmlns:p14="http://schemas.microsoft.com/office/powerpoint/2010/main" val="1687114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726698"/>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Success Stories: Appomattox 152</a:t>
            </a:r>
            <a:r>
              <a:rPr kumimoji="0" lang="en-US" sz="3600" b="1" i="0" u="none" strike="noStrike" kern="1200" cap="none" spc="0" normalizeH="0" baseline="30000" noProof="0" dirty="0">
                <a:ln>
                  <a:noFill/>
                </a:ln>
                <a:solidFill>
                  <a:srgbClr val="007066"/>
                </a:solidFill>
                <a:effectLst/>
                <a:uLnTx/>
                <a:uFillTx/>
                <a:latin typeface="Arial"/>
                <a:ea typeface="+mn-ea"/>
                <a:cs typeface="Arial"/>
              </a:rPr>
              <a:t>nd</a:t>
            </a:r>
            <a:r>
              <a:rPr kumimoji="0" lang="en-US" sz="3600" b="1" i="0" u="none" strike="noStrike" kern="1200" cap="none" spc="0" normalizeH="0" baseline="0" noProof="0" dirty="0">
                <a:ln>
                  <a:noFill/>
                </a:ln>
                <a:solidFill>
                  <a:srgbClr val="007066"/>
                </a:solidFill>
                <a:effectLst/>
                <a:uLnTx/>
                <a:uFillTx/>
                <a:latin typeface="Arial"/>
                <a:ea typeface="+mn-ea"/>
                <a:cs typeface="Arial"/>
              </a:rPr>
              <a:t> Anniversary</a:t>
            </a:r>
          </a:p>
        </p:txBody>
      </p:sp>
      <p:sp>
        <p:nvSpPr>
          <p:cNvPr id="11" name="TextBox 10"/>
          <p:cNvSpPr txBox="1"/>
          <p:nvPr/>
        </p:nvSpPr>
        <p:spPr>
          <a:xfrm>
            <a:off x="6365360" y="2093817"/>
            <a:ext cx="5507553" cy="424731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Discount coupons included in goody bags at anniversary event to drive store traffic and sales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Cost of coupons = $205 for 1,000 coupons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Coupons redeemed = 223</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Sales redeemed = $1,637</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7066"/>
                </a:solidFill>
                <a:effectLst/>
                <a:uLnTx/>
                <a:uFillTx/>
                <a:latin typeface="Arial"/>
                <a:ea typeface="+mn-ea"/>
                <a:cs typeface="Arial"/>
              </a:rPr>
              <a:t>ROI = $1,432; nearly 8 times the cost of printing.  Membership to local tourism group renewed.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299" y="1970783"/>
            <a:ext cx="5510328" cy="4077887"/>
          </a:xfrm>
          <a:prstGeom prst="rect">
            <a:avLst/>
          </a:prstGeom>
        </p:spPr>
      </p:pic>
    </p:spTree>
    <p:extLst>
      <p:ext uri="{BB962C8B-B14F-4D97-AF65-F5344CB8AC3E}">
        <p14:creationId xmlns:p14="http://schemas.microsoft.com/office/powerpoint/2010/main" val="3798825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5400000">
            <a:off x="3529636" y="3478320"/>
            <a:ext cx="2270234" cy="3114905"/>
          </a:xfrm>
          <a:prstGeom prst="rect">
            <a:avLst/>
          </a:prstGeom>
        </p:spPr>
      </p:pic>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726698"/>
            <a:ext cx="110442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Success Stories: Harriet Tubman Underground Railroad New Store Opening</a:t>
            </a:r>
          </a:p>
        </p:txBody>
      </p:sp>
      <p:sp>
        <p:nvSpPr>
          <p:cNvPr id="11" name="TextBox 10"/>
          <p:cNvSpPr txBox="1"/>
          <p:nvPr/>
        </p:nvSpPr>
        <p:spPr>
          <a:xfrm>
            <a:off x="6365360" y="2124733"/>
            <a:ext cx="5679495" cy="424731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Developed media kit with fact sheet, store photos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Worked with tourism groups and NPS for inclusion in media kit materials and outreach; ensuring park store and products are part of the story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Hosted author book signing event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Distributed discount coupons at opening event and at local Visitor Center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Shared NPS posts and photos of ribbon-cutting and first customer on social media</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3" name="Picture 2"/>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00088" y="2124733"/>
            <a:ext cx="3186066" cy="2253754"/>
          </a:xfrm>
          <a:prstGeom prst="rect">
            <a:avLst/>
          </a:prstGeom>
        </p:spPr>
      </p:pic>
    </p:spTree>
    <p:extLst>
      <p:ext uri="{BB962C8B-B14F-4D97-AF65-F5344CB8AC3E}">
        <p14:creationId xmlns:p14="http://schemas.microsoft.com/office/powerpoint/2010/main" val="597293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726698"/>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Success Stories: Lincoln Birthplace</a:t>
            </a:r>
          </a:p>
        </p:txBody>
      </p:sp>
      <p:sp>
        <p:nvSpPr>
          <p:cNvPr id="11" name="TextBox 10"/>
          <p:cNvSpPr txBox="1"/>
          <p:nvPr/>
        </p:nvSpPr>
        <p:spPr>
          <a:xfrm>
            <a:off x="5579548" y="1979517"/>
            <a:ext cx="5507553" cy="383181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EN worked with NPS staff to create customizable (editable) signage template to feature “book of the month” chosen by park rangers.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66"/>
                </a:solidFill>
                <a:effectLst/>
                <a:uLnTx/>
                <a:uFillTx/>
                <a:latin typeface="Arial"/>
                <a:ea typeface="+mn-ea"/>
                <a:cs typeface="Arial"/>
              </a:rPr>
              <a:t>ROI: increase in sales month-to-month due, in part by, this sign.  Other parks looking to leverage this “stamp of approval.”</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7" name="Picture 6"/>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85900" y="1739530"/>
            <a:ext cx="2828925" cy="3641109"/>
          </a:xfrm>
          <a:prstGeom prst="rect">
            <a:avLst/>
          </a:prstGeom>
        </p:spPr>
      </p:pic>
    </p:spTree>
    <p:extLst>
      <p:ext uri="{BB962C8B-B14F-4D97-AF65-F5344CB8AC3E}">
        <p14:creationId xmlns:p14="http://schemas.microsoft.com/office/powerpoint/2010/main" val="498823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726698"/>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Success Stories: Cumberland Gap</a:t>
            </a:r>
          </a:p>
        </p:txBody>
      </p:sp>
      <p:sp>
        <p:nvSpPr>
          <p:cNvPr id="11" name="TextBox 10"/>
          <p:cNvSpPr txBox="1"/>
          <p:nvPr/>
        </p:nvSpPr>
        <p:spPr>
          <a:xfrm>
            <a:off x="5579548" y="1979517"/>
            <a:ext cx="5507553"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EN staff consulted with NPS park staff on social media strategy to connect park store products and mission (purchases support parks) to park experience.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264920" y="1617439"/>
            <a:ext cx="2466422" cy="3963379"/>
          </a:xfrm>
          <a:prstGeom prst="rect">
            <a:avLst/>
          </a:prstGeom>
        </p:spPr>
      </p:pic>
    </p:spTree>
    <p:extLst>
      <p:ext uri="{BB962C8B-B14F-4D97-AF65-F5344CB8AC3E}">
        <p14:creationId xmlns:p14="http://schemas.microsoft.com/office/powerpoint/2010/main" val="1828869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726698"/>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Success Stories: Ben Franklin Museum Store</a:t>
            </a:r>
          </a:p>
        </p:txBody>
      </p:sp>
      <p:sp>
        <p:nvSpPr>
          <p:cNvPr id="11" name="TextBox 10"/>
          <p:cNvSpPr txBox="1"/>
          <p:nvPr/>
        </p:nvSpPr>
        <p:spPr>
          <a:xfrm>
            <a:off x="5579548" y="1979517"/>
            <a:ext cx="5507553" cy="16158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Independence Hall and Ben Franklin Museum stores offer this discount coupon to drive intra-park visitation between the two stores within Independence National Historical Park.</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088" y="1379933"/>
            <a:ext cx="3800475" cy="2226841"/>
          </a:xfrm>
          <a:prstGeom prst="rect">
            <a:avLst/>
          </a:prstGeom>
        </p:spPr>
      </p:pic>
      <p:pic>
        <p:nvPicPr>
          <p:cNvPr id="12"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088" y="3797576"/>
            <a:ext cx="3792837" cy="2548390"/>
          </a:xfrm>
          <a:prstGeom prst="rect">
            <a:avLst/>
          </a:prstGeom>
        </p:spPr>
      </p:pic>
    </p:spTree>
    <p:extLst>
      <p:ext uri="{BB962C8B-B14F-4D97-AF65-F5344CB8AC3E}">
        <p14:creationId xmlns:p14="http://schemas.microsoft.com/office/powerpoint/2010/main" val="40835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859565"/>
            <a:ext cx="1193369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66"/>
                </a:solidFill>
                <a:effectLst/>
                <a:uLnTx/>
                <a:uFillTx/>
                <a:latin typeface="Arial" panose="020B0604020202020204" pitchFamily="34" charset="0"/>
                <a:ea typeface="+mn-ea"/>
                <a:cs typeface="+mn-cs"/>
              </a:rPr>
              <a:t>Interpretive Service Agreement </a:t>
            </a:r>
            <a:endParaRPr kumimoji="0" lang="en-US" sz="4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4" name="TextBox 13"/>
          <p:cNvSpPr txBox="1"/>
          <p:nvPr/>
        </p:nvSpPr>
        <p:spPr>
          <a:xfrm>
            <a:off x="3178763" y="2782669"/>
            <a:ext cx="2633102" cy="92333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Why it was created?</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The value of it?</a:t>
            </a:r>
          </a:p>
        </p:txBody>
      </p:sp>
      <p:sp>
        <p:nvSpPr>
          <p:cNvPr id="18" name="Rectangle 17"/>
          <p:cNvSpPr/>
          <p:nvPr/>
        </p:nvSpPr>
        <p:spPr>
          <a:xfrm>
            <a:off x="5969202" y="3244334"/>
            <a:ext cx="2535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 </a:t>
            </a:r>
          </a:p>
        </p:txBody>
      </p:sp>
      <p:sp>
        <p:nvSpPr>
          <p:cNvPr id="19" name="Rectangle 18"/>
          <p:cNvSpPr/>
          <p:nvPr/>
        </p:nvSpPr>
        <p:spPr>
          <a:xfrm>
            <a:off x="5969201" y="3244334"/>
            <a:ext cx="292113" cy="366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 </a:t>
            </a:r>
          </a:p>
        </p:txBody>
      </p:sp>
      <p:pic>
        <p:nvPicPr>
          <p:cNvPr id="23" name="Picture 22"/>
          <p:cNvPicPr>
            <a:picLocks noChangeAspect="1"/>
          </p:cNvPicPr>
          <p:nvPr/>
        </p:nvPicPr>
        <p:blipFill>
          <a:blip r:embed="rId3"/>
          <a:stretch>
            <a:fillRect/>
          </a:stretch>
        </p:blipFill>
        <p:spPr>
          <a:xfrm rot="1839345">
            <a:off x="6884483" y="2082849"/>
            <a:ext cx="3152677" cy="4078534"/>
          </a:xfrm>
          <a:prstGeom prst="rect">
            <a:avLst/>
          </a:prstGeom>
          <a:effectLst>
            <a:outerShdw blurRad="50800" dist="38100" dir="2700000" sx="103000" sy="103000" algn="tl" rotWithShape="0">
              <a:prstClr val="black">
                <a:alpha val="40000"/>
              </a:prstClr>
            </a:outerShdw>
          </a:effectLst>
        </p:spPr>
      </p:pic>
      <p:cxnSp>
        <p:nvCxnSpPr>
          <p:cNvPr id="24" name="Straight Connector 23"/>
          <p:cNvCxnSpPr/>
          <p:nvPr/>
        </p:nvCxnSpPr>
        <p:spPr>
          <a:xfrm>
            <a:off x="484612" y="528991"/>
            <a:ext cx="8230422"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79648" y="174510"/>
            <a:ext cx="71218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66"/>
                </a:solidFill>
                <a:effectLst/>
                <a:uLnTx/>
                <a:uFillTx/>
                <a:latin typeface="Arial Regular" charset="0"/>
                <a:ea typeface="+mn-ea"/>
                <a:cs typeface="+mn-cs"/>
              </a:rPr>
              <a:t>Nonprofit Activities Beyond the Standard Cooperating Association Agreement</a:t>
            </a:r>
            <a:endParaRPr kumimoji="0" lang="en-US" sz="1400" b="0" i="1" u="none" strike="noStrike" kern="1200" cap="none" spc="0" normalizeH="0" baseline="0" noProof="0" dirty="0">
              <a:ln>
                <a:noFill/>
              </a:ln>
              <a:solidFill>
                <a:srgbClr val="00C5B0"/>
              </a:solidFill>
              <a:effectLst/>
              <a:uLnTx/>
              <a:uFillTx/>
              <a:latin typeface="Arial"/>
              <a:ea typeface="+mn-ea"/>
              <a:cs typeface="Arial"/>
            </a:endParaRPr>
          </a:p>
        </p:txBody>
      </p:sp>
    </p:spTree>
    <p:extLst>
      <p:ext uri="{BB962C8B-B14F-4D97-AF65-F5344CB8AC3E}">
        <p14:creationId xmlns:p14="http://schemas.microsoft.com/office/powerpoint/2010/main" val="544453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726698"/>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Success Stories: Ben Franklin Museum Store</a:t>
            </a:r>
          </a:p>
        </p:txBody>
      </p:sp>
      <p:sp>
        <p:nvSpPr>
          <p:cNvPr id="11" name="TextBox 10"/>
          <p:cNvSpPr txBox="1"/>
          <p:nvPr/>
        </p:nvSpPr>
        <p:spPr>
          <a:xfrm>
            <a:off x="6543675" y="1979517"/>
            <a:ext cx="4543426" cy="18928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Passport cancellation card offers visitors a place to stamp the park cancellation (left), with a map guiding / encouraging them to visit the other sites and stores within the park on the back (right).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13"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743" y="1617439"/>
            <a:ext cx="2497902" cy="420753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00437" y="1688876"/>
            <a:ext cx="2488363" cy="4064657"/>
          </a:xfrm>
          <a:prstGeom prst="rect">
            <a:avLst/>
          </a:prstGeom>
        </p:spPr>
      </p:pic>
    </p:spTree>
    <p:extLst>
      <p:ext uri="{BB962C8B-B14F-4D97-AF65-F5344CB8AC3E}">
        <p14:creationId xmlns:p14="http://schemas.microsoft.com/office/powerpoint/2010/main" val="1248218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726698"/>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Success Stories: Grassroots </a:t>
            </a:r>
            <a:r>
              <a:rPr kumimoji="0" lang="en-US" sz="3600" b="1" i="0" u="none" strike="noStrike" kern="1200" cap="none" spc="0" normalizeH="0" baseline="0" noProof="0">
                <a:ln>
                  <a:noFill/>
                </a:ln>
                <a:solidFill>
                  <a:srgbClr val="007066"/>
                </a:solidFill>
                <a:effectLst/>
                <a:uLnTx/>
                <a:uFillTx/>
                <a:latin typeface="Arial"/>
                <a:ea typeface="+mn-ea"/>
                <a:cs typeface="Arial"/>
              </a:rPr>
              <a:t>Marketing with Kits</a:t>
            </a:r>
            <a:endParaRPr kumimoji="0" lang="en-US" sz="3600" b="1" i="0" u="none" strike="noStrike" kern="1200" cap="none" spc="0" normalizeH="0" baseline="0" noProof="0" dirty="0">
              <a:ln>
                <a:noFill/>
              </a:ln>
              <a:solidFill>
                <a:srgbClr val="007066"/>
              </a:solidFill>
              <a:effectLst/>
              <a:uLnTx/>
              <a:uFillTx/>
              <a:latin typeface="Arial"/>
              <a:ea typeface="+mn-ea"/>
              <a:cs typeface="Arial"/>
            </a:endParaRPr>
          </a:p>
        </p:txBody>
      </p:sp>
      <p:sp>
        <p:nvSpPr>
          <p:cNvPr id="11" name="TextBox 10"/>
          <p:cNvSpPr txBox="1"/>
          <p:nvPr/>
        </p:nvSpPr>
        <p:spPr>
          <a:xfrm>
            <a:off x="6543675" y="2736755"/>
            <a:ext cx="4543426" cy="27238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PDF serves as instructions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Graphics, logos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Photos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Social media assets (suggested copy, hashtags, handles)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Marketing collateral (signage)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FAQs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Tip Sheet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00088" y="2158084"/>
            <a:ext cx="5143499" cy="3022275"/>
          </a:xfrm>
          <a:prstGeom prst="rect">
            <a:avLst/>
          </a:prstGeom>
          <a:ln>
            <a:solidFill>
              <a:schemeClr val="tx1"/>
            </a:solidFill>
          </a:ln>
        </p:spPr>
      </p:pic>
    </p:spTree>
    <p:extLst>
      <p:ext uri="{BB962C8B-B14F-4D97-AF65-F5344CB8AC3E}">
        <p14:creationId xmlns:p14="http://schemas.microsoft.com/office/powerpoint/2010/main" val="1045876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Marketing Your Park Stores &amp; Products</a:t>
            </a:r>
          </a:p>
        </p:txBody>
      </p:sp>
      <p:sp>
        <p:nvSpPr>
          <p:cNvPr id="9" name="TextBox 8"/>
          <p:cNvSpPr txBox="1"/>
          <p:nvPr/>
        </p:nvSpPr>
        <p:spPr>
          <a:xfrm>
            <a:off x="700088" y="726698"/>
            <a:ext cx="110442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Sharing Best Practices</a:t>
            </a:r>
          </a:p>
        </p:txBody>
      </p:sp>
      <p:sp>
        <p:nvSpPr>
          <p:cNvPr id="11" name="TextBox 10"/>
          <p:cNvSpPr txBox="1"/>
          <p:nvPr/>
        </p:nvSpPr>
        <p:spPr>
          <a:xfrm>
            <a:off x="807521" y="1979517"/>
            <a:ext cx="10279580" cy="161582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Thoughts or questions on these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Similar success stories?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Current challenges you’re facing at your park(s)?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Tree>
    <p:extLst>
      <p:ext uri="{BB962C8B-B14F-4D97-AF65-F5344CB8AC3E}">
        <p14:creationId xmlns:p14="http://schemas.microsoft.com/office/powerpoint/2010/main" val="3713969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ctrTitle" idx="4294967295"/>
          </p:nvPr>
        </p:nvSpPr>
        <p:spPr>
          <a:xfrm>
            <a:off x="641268" y="1547532"/>
            <a:ext cx="10889672" cy="1622940"/>
          </a:xfrm>
          <a:prstGeom prst="rect">
            <a:avLst/>
          </a:prstGeom>
        </p:spPr>
        <p:txBody>
          <a:bodyPr/>
          <a:lstStyle/>
          <a:p>
            <a:pPr algn="ctr"/>
            <a:r>
              <a:rPr lang="en-US" sz="4000" b="1" dirty="0">
                <a:solidFill>
                  <a:srgbClr val="007066"/>
                </a:solidFill>
                <a:latin typeface="Arial Regular" charset="0"/>
              </a:rPr>
              <a:t>Visitor Experiences</a:t>
            </a:r>
            <a:endParaRPr lang="en-US" sz="4000" dirty="0">
              <a:solidFill>
                <a:srgbClr val="007066"/>
              </a:solidFill>
              <a:latin typeface="Arial Regular" charset="0"/>
            </a:endParaRPr>
          </a:p>
        </p:txBody>
      </p:sp>
      <p:sp>
        <p:nvSpPr>
          <p:cNvPr id="2" name="TextBox 1"/>
          <p:cNvSpPr txBox="1"/>
          <p:nvPr/>
        </p:nvSpPr>
        <p:spPr>
          <a:xfrm>
            <a:off x="641268" y="4163553"/>
            <a:ext cx="1088967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Stephanie Weaver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Experienceology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8FC5"/>
              </a:solidFill>
              <a:effectLst/>
              <a:uLnTx/>
              <a:uFillTx/>
              <a:latin typeface="Arial"/>
              <a:ea typeface="+mn-ea"/>
              <a:cs typeface="Arial"/>
            </a:endParaRPr>
          </a:p>
        </p:txBody>
      </p:sp>
    </p:spTree>
    <p:extLst>
      <p:ext uri="{BB962C8B-B14F-4D97-AF65-F5344CB8AC3E}">
        <p14:creationId xmlns:p14="http://schemas.microsoft.com/office/powerpoint/2010/main" val="1237347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4740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ctrTitle" idx="4294967295"/>
          </p:nvPr>
        </p:nvSpPr>
        <p:spPr>
          <a:xfrm>
            <a:off x="0" y="1547813"/>
            <a:ext cx="9144000" cy="1622425"/>
          </a:xfrm>
          <a:prstGeom prst="rect">
            <a:avLst/>
          </a:prstGeom>
        </p:spPr>
        <p:txBody>
          <a:bodyPr/>
          <a:lstStyle/>
          <a:p>
            <a:pPr algn="ctr"/>
            <a:r>
              <a:rPr lang="en-US" sz="4000" b="1" dirty="0">
                <a:solidFill>
                  <a:srgbClr val="007066"/>
                </a:solidFill>
                <a:latin typeface="Arial Regular" charset="0"/>
              </a:rPr>
              <a:t>Break Time</a:t>
            </a:r>
            <a:br>
              <a:rPr lang="en-US" sz="4000" b="1" dirty="0">
                <a:solidFill>
                  <a:srgbClr val="007066"/>
                </a:solidFill>
                <a:latin typeface="Arial Regular" charset="0"/>
              </a:rPr>
            </a:br>
            <a:endParaRPr lang="en-US" sz="2800" dirty="0">
              <a:solidFill>
                <a:srgbClr val="007066"/>
              </a:solidFill>
              <a:latin typeface="Arial Regular" charset="0"/>
            </a:endParaRPr>
          </a:p>
        </p:txBody>
      </p:sp>
      <p:pic>
        <p:nvPicPr>
          <p:cNvPr id="4" name="Picture 3">
            <a:extLst>
              <a:ext uri="{FF2B5EF4-FFF2-40B4-BE49-F238E27FC236}">
                <a16:creationId xmlns:a16="http://schemas.microsoft.com/office/drawing/2014/main" id="{5EBE5465-8FEF-4CCE-A983-38FB187C14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9277" y="1143000"/>
            <a:ext cx="9853447" cy="4572000"/>
          </a:xfrm>
          <a:prstGeom prst="rect">
            <a:avLst/>
          </a:prstGeom>
        </p:spPr>
      </p:pic>
    </p:spTree>
    <p:extLst>
      <p:ext uri="{BB962C8B-B14F-4D97-AF65-F5344CB8AC3E}">
        <p14:creationId xmlns:p14="http://schemas.microsoft.com/office/powerpoint/2010/main" val="37705088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ctrTitle" idx="4294967295"/>
          </p:nvPr>
        </p:nvSpPr>
        <p:spPr>
          <a:xfrm>
            <a:off x="1524000" y="1547532"/>
            <a:ext cx="9144000" cy="2220904"/>
          </a:xfrm>
          <a:prstGeom prst="rect">
            <a:avLst/>
          </a:prstGeom>
        </p:spPr>
        <p:txBody>
          <a:bodyPr/>
          <a:lstStyle/>
          <a:p>
            <a:pPr algn="ctr"/>
            <a:r>
              <a:rPr lang="en-US" sz="4400" b="1" dirty="0">
                <a:solidFill>
                  <a:srgbClr val="007066"/>
                </a:solidFill>
                <a:latin typeface="Arial Regular" charset="0"/>
              </a:rPr>
              <a:t>Nonprofit Partnerships </a:t>
            </a:r>
            <a:br>
              <a:rPr lang="en-US" sz="3600" b="1" dirty="0">
                <a:solidFill>
                  <a:srgbClr val="007066"/>
                </a:solidFill>
                <a:latin typeface="Arial Regular" charset="0"/>
              </a:rPr>
            </a:br>
            <a:br>
              <a:rPr lang="en-US" sz="3600" b="1" dirty="0">
                <a:solidFill>
                  <a:srgbClr val="007066"/>
                </a:solidFill>
                <a:latin typeface="Arial Regular" charset="0"/>
              </a:rPr>
            </a:br>
            <a:r>
              <a:rPr lang="en-US" sz="2800" dirty="0">
                <a:solidFill>
                  <a:srgbClr val="00C5B0"/>
                </a:solidFill>
                <a:latin typeface="Arial Regular" charset="0"/>
              </a:rPr>
              <a:t>Cooperating Associations Partnering</a:t>
            </a:r>
            <a:br>
              <a:rPr lang="en-US" sz="2800" dirty="0">
                <a:solidFill>
                  <a:srgbClr val="00C5B0"/>
                </a:solidFill>
                <a:latin typeface="Arial Regular" charset="0"/>
              </a:rPr>
            </a:br>
            <a:r>
              <a:rPr lang="en-US" sz="2800" dirty="0">
                <a:solidFill>
                  <a:srgbClr val="00C5B0"/>
                </a:solidFill>
                <a:latin typeface="Arial Regular" charset="0"/>
              </a:rPr>
              <a:t>with Philanthropic Partners</a:t>
            </a:r>
            <a:endParaRPr lang="en-US" sz="3600" dirty="0">
              <a:solidFill>
                <a:srgbClr val="00C5B0"/>
              </a:solidFill>
              <a:latin typeface="Arial Regular" charset="0"/>
            </a:endParaRPr>
          </a:p>
        </p:txBody>
      </p:sp>
      <p:sp>
        <p:nvSpPr>
          <p:cNvPr id="2" name="TextBox 1"/>
          <p:cNvSpPr txBox="1"/>
          <p:nvPr/>
        </p:nvSpPr>
        <p:spPr>
          <a:xfrm>
            <a:off x="1524000" y="4163552"/>
            <a:ext cx="9144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Megan Cartwright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Eastern National  - Chief Operating Officer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8FC5"/>
              </a:solidFill>
              <a:effectLst/>
              <a:uLnTx/>
              <a:uFillTx/>
              <a:latin typeface="Arial"/>
              <a:ea typeface="+mn-ea"/>
              <a:cs typeface="Arial"/>
            </a:endParaRPr>
          </a:p>
        </p:txBody>
      </p:sp>
    </p:spTree>
    <p:extLst>
      <p:ext uri="{BB962C8B-B14F-4D97-AF65-F5344CB8AC3E}">
        <p14:creationId xmlns:p14="http://schemas.microsoft.com/office/powerpoint/2010/main" val="22550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5178" y="174513"/>
            <a:ext cx="10424160" cy="350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80" b="0" i="1" u="none" strike="noStrike" kern="1200" cap="none" spc="0" normalizeH="0" baseline="0" noProof="0" dirty="0">
                <a:ln>
                  <a:noFill/>
                </a:ln>
                <a:solidFill>
                  <a:srgbClr val="00C5B0"/>
                </a:solidFill>
                <a:effectLst/>
                <a:uLnTx/>
                <a:uFillTx/>
                <a:latin typeface="Arial"/>
                <a:ea typeface="+mn-ea"/>
                <a:cs typeface="Arial"/>
              </a:rPr>
              <a:t>Nonprofit Partnerships</a:t>
            </a:r>
          </a:p>
        </p:txBody>
      </p:sp>
      <p:cxnSp>
        <p:nvCxnSpPr>
          <p:cNvPr id="10" name="Straight Connector 9"/>
          <p:cNvCxnSpPr/>
          <p:nvPr/>
        </p:nvCxnSpPr>
        <p:spPr>
          <a:xfrm>
            <a:off x="1191135" y="528991"/>
            <a:ext cx="9876506" cy="0"/>
          </a:xfrm>
          <a:prstGeom prst="line">
            <a:avLst/>
          </a:prstGeom>
          <a:ln>
            <a:solidFill>
              <a:srgbClr val="0F4796"/>
            </a:solidFill>
          </a:ln>
        </p:spPr>
        <p:style>
          <a:lnRef idx="1">
            <a:schemeClr val="dk1"/>
          </a:lnRef>
          <a:fillRef idx="0">
            <a:schemeClr val="dk1"/>
          </a:fillRef>
          <a:effectRef idx="0">
            <a:schemeClr val="dk1"/>
          </a:effectRef>
          <a:fontRef idx="minor">
            <a:schemeClr val="tx1"/>
          </a:fontRef>
        </p:style>
      </p:cxnSp>
      <p:graphicFrame>
        <p:nvGraphicFramePr>
          <p:cNvPr id="3" name="Diagram 2"/>
          <p:cNvGraphicFramePr/>
          <p:nvPr>
            <p:extLst/>
          </p:nvPr>
        </p:nvGraphicFramePr>
        <p:xfrm>
          <a:off x="245717" y="697230"/>
          <a:ext cx="1172149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342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792480" y="528991"/>
            <a:ext cx="10607040"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792480" y="174511"/>
            <a:ext cx="106070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Nonprofit Partnerships </a:t>
            </a:r>
          </a:p>
        </p:txBody>
      </p:sp>
      <p:sp>
        <p:nvSpPr>
          <p:cNvPr id="9" name="TextBox 8"/>
          <p:cNvSpPr txBox="1"/>
          <p:nvPr/>
        </p:nvSpPr>
        <p:spPr>
          <a:xfrm>
            <a:off x="792480" y="1240961"/>
            <a:ext cx="106070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Purpose of a Partnership Agreement</a:t>
            </a:r>
          </a:p>
        </p:txBody>
      </p:sp>
      <p:sp>
        <p:nvSpPr>
          <p:cNvPr id="4" name="Content Placeholder 3"/>
          <p:cNvSpPr>
            <a:spLocks noGrp="1"/>
          </p:cNvSpPr>
          <p:nvPr>
            <p:ph sz="half" idx="1"/>
          </p:nvPr>
        </p:nvSpPr>
        <p:spPr>
          <a:xfrm>
            <a:off x="792480" y="2599261"/>
            <a:ext cx="10607040" cy="2674620"/>
          </a:xfrm>
        </p:spPr>
        <p:txBody>
          <a:bodyPr>
            <a:normAutofit/>
          </a:bodyPr>
          <a:lstStyle/>
          <a:p>
            <a:pPr marL="285750" indent="-285750">
              <a:buFont typeface="Arial"/>
              <a:buChar char="•"/>
            </a:pPr>
            <a:r>
              <a:rPr lang="en-US" sz="1800" dirty="0">
                <a:solidFill>
                  <a:srgbClr val="007066"/>
                </a:solidFill>
                <a:latin typeface="Arial"/>
                <a:cs typeface="Arial"/>
              </a:rPr>
              <a:t>Formalize current relationships with other Philanthropic Partners</a:t>
            </a:r>
          </a:p>
          <a:p>
            <a:pPr marL="285750" indent="-285750">
              <a:buFont typeface="Arial"/>
              <a:buChar char="•"/>
            </a:pPr>
            <a:r>
              <a:rPr lang="en-US" sz="1800" dirty="0">
                <a:solidFill>
                  <a:srgbClr val="007066"/>
                </a:solidFill>
                <a:latin typeface="Arial"/>
                <a:cs typeface="Arial"/>
              </a:rPr>
              <a:t>Offer mutually beneficial options for Cooperating Association and Philanthropic Partner</a:t>
            </a:r>
          </a:p>
          <a:p>
            <a:pPr marL="285750" indent="-285750">
              <a:buFont typeface="Arial"/>
              <a:buChar char="•"/>
            </a:pPr>
            <a:r>
              <a:rPr lang="en-US" sz="1800" dirty="0">
                <a:solidFill>
                  <a:srgbClr val="007066"/>
                </a:solidFill>
                <a:latin typeface="Arial"/>
                <a:cs typeface="Arial"/>
              </a:rPr>
              <a:t>Customizable agreement based on variety of park partnership agreements</a:t>
            </a:r>
          </a:p>
        </p:txBody>
      </p:sp>
    </p:spTree>
    <p:extLst>
      <p:ext uri="{BB962C8B-B14F-4D97-AF65-F5344CB8AC3E}">
        <p14:creationId xmlns:p14="http://schemas.microsoft.com/office/powerpoint/2010/main" val="2713895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792480" y="528991"/>
            <a:ext cx="10607040"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792480" y="174511"/>
            <a:ext cx="106070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Nonprofit Partnerships</a:t>
            </a:r>
          </a:p>
        </p:txBody>
      </p:sp>
      <p:sp>
        <p:nvSpPr>
          <p:cNvPr id="9" name="TextBox 8"/>
          <p:cNvSpPr txBox="1"/>
          <p:nvPr/>
        </p:nvSpPr>
        <p:spPr>
          <a:xfrm>
            <a:off x="792480" y="1240960"/>
            <a:ext cx="106070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Elements of the Partnership Agreement</a:t>
            </a:r>
          </a:p>
        </p:txBody>
      </p:sp>
      <p:sp>
        <p:nvSpPr>
          <p:cNvPr id="11" name="TextBox 10"/>
          <p:cNvSpPr txBox="1"/>
          <p:nvPr/>
        </p:nvSpPr>
        <p:spPr>
          <a:xfrm>
            <a:off x="792480" y="2723630"/>
            <a:ext cx="10607040" cy="2585323"/>
          </a:xfrm>
          <a:prstGeom prst="rect">
            <a:avLst/>
          </a:prstGeom>
          <a:noFill/>
        </p:spPr>
        <p:txBody>
          <a:bodyPr wrap="square" rtlCol="0">
            <a:spAutoFit/>
          </a:bodyPr>
          <a:lstStyle/>
          <a:p>
            <a:pPr marL="285738" marR="0" lvl="0" indent="-285738"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Option 1: Sale of items developed by Philanthropic Partner</a:t>
            </a:r>
          </a:p>
          <a:p>
            <a:pPr marL="285738" marR="0" lvl="0" indent="-285738"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Option 2: Development of EN items with Partner’s Intellectual Property</a:t>
            </a:r>
          </a:p>
          <a:p>
            <a:pPr marL="285738" marR="0" lvl="0" indent="-285738"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Option 3: Membership Merchandise Program</a:t>
            </a:r>
          </a:p>
          <a:p>
            <a:pPr marL="285738" marR="0" lvl="0" indent="-285738"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Option 4: Membership Discount at EN location</a:t>
            </a:r>
          </a:p>
          <a:p>
            <a:pPr marL="285738" marR="0" lvl="0" indent="-285738" algn="l" defTabSz="914400" rtl="0" eaLnBrk="1" fontAlgn="auto" latinLnBrk="0" hangingPunct="1">
              <a:lnSpc>
                <a:spcPct val="15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38" marR="0" lvl="0" indent="-285738" algn="l" defTabSz="914400" rtl="0" eaLnBrk="1" fontAlgn="auto" latinLnBrk="0" hangingPunct="1">
              <a:lnSpc>
                <a:spcPct val="15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8199" y="1933975"/>
            <a:ext cx="2543694" cy="3291840"/>
          </a:xfrm>
          <a:prstGeom prst="rect">
            <a:avLst/>
          </a:prstGeom>
          <a:ln>
            <a:solidFill>
              <a:schemeClr val="tx1"/>
            </a:solidFill>
          </a:ln>
        </p:spPr>
      </p:pic>
    </p:spTree>
    <p:extLst>
      <p:ext uri="{BB962C8B-B14F-4D97-AF65-F5344CB8AC3E}">
        <p14:creationId xmlns:p14="http://schemas.microsoft.com/office/powerpoint/2010/main" val="80116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42025" y="2468237"/>
            <a:ext cx="3628511" cy="133882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Is it mandatory?</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How is it used?</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Who can it be used with?</a:t>
            </a:r>
          </a:p>
        </p:txBody>
      </p:sp>
      <p:cxnSp>
        <p:nvCxnSpPr>
          <p:cNvPr id="9" name="Straight Connector 8"/>
          <p:cNvCxnSpPr/>
          <p:nvPr/>
        </p:nvCxnSpPr>
        <p:spPr>
          <a:xfrm>
            <a:off x="484612" y="528991"/>
            <a:ext cx="8230422"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379648" y="174510"/>
            <a:ext cx="71218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66"/>
                </a:solidFill>
                <a:effectLst/>
                <a:uLnTx/>
                <a:uFillTx/>
                <a:latin typeface="Arial Regular" charset="0"/>
                <a:ea typeface="+mn-ea"/>
                <a:cs typeface="+mn-cs"/>
              </a:rPr>
              <a:t>Nonprofit Activities Beyond the Standard Cooperating Association Agreement</a:t>
            </a:r>
            <a:endParaRPr kumimoji="0" lang="en-US" sz="1400" b="0" i="1" u="none" strike="noStrike" kern="1200" cap="none" spc="0" normalizeH="0" baseline="0" noProof="0" dirty="0">
              <a:ln>
                <a:noFill/>
              </a:ln>
              <a:solidFill>
                <a:srgbClr val="00C5B0"/>
              </a:solidFill>
              <a:effectLst/>
              <a:uLnTx/>
              <a:uFillTx/>
              <a:latin typeface="Arial"/>
              <a:ea typeface="+mn-ea"/>
              <a:cs typeface="Arial"/>
            </a:endParaRPr>
          </a:p>
        </p:txBody>
      </p:sp>
      <p:sp>
        <p:nvSpPr>
          <p:cNvPr id="11" name="TextBox 10"/>
          <p:cNvSpPr txBox="1"/>
          <p:nvPr/>
        </p:nvSpPr>
        <p:spPr>
          <a:xfrm>
            <a:off x="4122549" y="983686"/>
            <a:ext cx="82973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Interpretive Service Agreement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21711" y="1543304"/>
            <a:ext cx="4850582" cy="3637937"/>
          </a:xfrm>
          <a:prstGeom prst="rect">
            <a:avLst/>
          </a:prstGeom>
        </p:spPr>
      </p:pic>
    </p:spTree>
    <p:extLst>
      <p:ext uri="{BB962C8B-B14F-4D97-AF65-F5344CB8AC3E}">
        <p14:creationId xmlns:p14="http://schemas.microsoft.com/office/powerpoint/2010/main" val="20486705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792480" y="528991"/>
            <a:ext cx="10607040"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792480" y="174511"/>
            <a:ext cx="106070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Partnerships – Cooperating Associations and Other Nonprofit Organizations</a:t>
            </a:r>
          </a:p>
        </p:txBody>
      </p:sp>
      <p:sp>
        <p:nvSpPr>
          <p:cNvPr id="9" name="TextBox 8"/>
          <p:cNvSpPr txBox="1"/>
          <p:nvPr/>
        </p:nvSpPr>
        <p:spPr>
          <a:xfrm>
            <a:off x="792480" y="1240961"/>
            <a:ext cx="111404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Option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Sale of items developed by Philanthropic Partner</a:t>
            </a:r>
          </a:p>
        </p:txBody>
      </p:sp>
      <p:sp>
        <p:nvSpPr>
          <p:cNvPr id="11" name="TextBox 10"/>
          <p:cNvSpPr txBox="1"/>
          <p:nvPr/>
        </p:nvSpPr>
        <p:spPr>
          <a:xfrm>
            <a:off x="792480" y="2989914"/>
            <a:ext cx="10607040" cy="1338828"/>
          </a:xfrm>
          <a:prstGeom prst="rect">
            <a:avLst/>
          </a:prstGeom>
          <a:noFill/>
        </p:spPr>
        <p:txBody>
          <a:bodyPr wrap="square" rtlCol="0">
            <a:spAutoFit/>
          </a:bodyPr>
          <a:lstStyle/>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Product development</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Inventory ownership</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Pricing and purchasing strategies</a:t>
            </a:r>
          </a:p>
        </p:txBody>
      </p:sp>
    </p:spTree>
    <p:extLst>
      <p:ext uri="{BB962C8B-B14F-4D97-AF65-F5344CB8AC3E}">
        <p14:creationId xmlns:p14="http://schemas.microsoft.com/office/powerpoint/2010/main" val="730376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792480" y="528991"/>
            <a:ext cx="10607040"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792480" y="174511"/>
            <a:ext cx="106070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Nonprofit Partnerships</a:t>
            </a:r>
          </a:p>
        </p:txBody>
      </p:sp>
      <p:sp>
        <p:nvSpPr>
          <p:cNvPr id="9" name="TextBox 8"/>
          <p:cNvSpPr txBox="1"/>
          <p:nvPr/>
        </p:nvSpPr>
        <p:spPr>
          <a:xfrm>
            <a:off x="792480" y="1240961"/>
            <a:ext cx="1060704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Option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Development of EN items with Partner’s Intellectual Property</a:t>
            </a:r>
          </a:p>
        </p:txBody>
      </p:sp>
      <p:sp>
        <p:nvSpPr>
          <p:cNvPr id="11" name="TextBox 10"/>
          <p:cNvSpPr txBox="1"/>
          <p:nvPr/>
        </p:nvSpPr>
        <p:spPr>
          <a:xfrm>
            <a:off x="792480" y="2939755"/>
            <a:ext cx="10607040" cy="1338828"/>
          </a:xfrm>
          <a:prstGeom prst="rect">
            <a:avLst/>
          </a:prstGeom>
          <a:noFill/>
        </p:spPr>
        <p:txBody>
          <a:bodyPr wrap="square" rtlCol="0">
            <a:spAutoFit/>
          </a:bodyPr>
          <a:lstStyle/>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Product development</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Inventory ownership</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Pricing and purchasing strategies</a:t>
            </a:r>
          </a:p>
        </p:txBody>
      </p:sp>
    </p:spTree>
    <p:extLst>
      <p:ext uri="{BB962C8B-B14F-4D97-AF65-F5344CB8AC3E}">
        <p14:creationId xmlns:p14="http://schemas.microsoft.com/office/powerpoint/2010/main" val="3706759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792480" y="528991"/>
            <a:ext cx="10607040"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792480" y="174511"/>
            <a:ext cx="106070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Nonprofit Partnerships</a:t>
            </a:r>
          </a:p>
        </p:txBody>
      </p:sp>
      <p:sp>
        <p:nvSpPr>
          <p:cNvPr id="9" name="TextBox 8"/>
          <p:cNvSpPr txBox="1"/>
          <p:nvPr/>
        </p:nvSpPr>
        <p:spPr>
          <a:xfrm>
            <a:off x="792480" y="1240961"/>
            <a:ext cx="106070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Option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Membership Merchandise Program</a:t>
            </a:r>
          </a:p>
        </p:txBody>
      </p:sp>
      <p:sp>
        <p:nvSpPr>
          <p:cNvPr id="11" name="TextBox 10"/>
          <p:cNvSpPr txBox="1"/>
          <p:nvPr/>
        </p:nvSpPr>
        <p:spPr>
          <a:xfrm>
            <a:off x="792480" y="2723631"/>
            <a:ext cx="10607040" cy="3000821"/>
          </a:xfrm>
          <a:prstGeom prst="rect">
            <a:avLst/>
          </a:prstGeom>
          <a:noFill/>
        </p:spPr>
        <p:txBody>
          <a:bodyPr wrap="square" rtlCol="0">
            <a:spAutoFit/>
          </a:bodyPr>
          <a:lstStyle/>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Co-create product development</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Actively promotes mission and membership of Philanthropic Partner</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Ensure quality, interpretive value of the products</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Create a streamlined process to maximize ROI – mission and money</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Tree>
    <p:extLst>
      <p:ext uri="{BB962C8B-B14F-4D97-AF65-F5344CB8AC3E}">
        <p14:creationId xmlns:p14="http://schemas.microsoft.com/office/powerpoint/2010/main" val="1999495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792480" y="528991"/>
            <a:ext cx="10607040"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792480" y="174511"/>
            <a:ext cx="106070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Nonprofit Partnerships</a:t>
            </a:r>
          </a:p>
        </p:txBody>
      </p:sp>
      <p:sp>
        <p:nvSpPr>
          <p:cNvPr id="9" name="TextBox 8"/>
          <p:cNvSpPr txBox="1"/>
          <p:nvPr/>
        </p:nvSpPr>
        <p:spPr>
          <a:xfrm>
            <a:off x="792480" y="1240961"/>
            <a:ext cx="106070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Option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Partner Discount at EN locations</a:t>
            </a:r>
          </a:p>
        </p:txBody>
      </p:sp>
      <p:sp>
        <p:nvSpPr>
          <p:cNvPr id="11" name="TextBox 10"/>
          <p:cNvSpPr txBox="1"/>
          <p:nvPr/>
        </p:nvSpPr>
        <p:spPr>
          <a:xfrm>
            <a:off x="792480" y="2645965"/>
            <a:ext cx="10607040" cy="2169825"/>
          </a:xfrm>
          <a:prstGeom prst="rect">
            <a:avLst/>
          </a:prstGeom>
          <a:noFill/>
        </p:spPr>
        <p:txBody>
          <a:bodyPr wrap="square" rtlCol="0">
            <a:spAutoFit/>
          </a:bodyPr>
          <a:lstStyle/>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15% discount for participating partnerships – members and employees</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Additional value to encourage membership</a:t>
            </a:r>
          </a:p>
        </p:txBody>
      </p:sp>
    </p:spTree>
    <p:extLst>
      <p:ext uri="{BB962C8B-B14F-4D97-AF65-F5344CB8AC3E}">
        <p14:creationId xmlns:p14="http://schemas.microsoft.com/office/powerpoint/2010/main" val="3740003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792480" y="528991"/>
            <a:ext cx="10607040"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792480" y="174511"/>
            <a:ext cx="106070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Nonprofit Partnerships</a:t>
            </a:r>
          </a:p>
        </p:txBody>
      </p:sp>
      <p:sp>
        <p:nvSpPr>
          <p:cNvPr id="9" name="TextBox 8"/>
          <p:cNvSpPr txBox="1"/>
          <p:nvPr/>
        </p:nvSpPr>
        <p:spPr>
          <a:xfrm>
            <a:off x="792480" y="1240961"/>
            <a:ext cx="106070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Next Steps</a:t>
            </a:r>
          </a:p>
        </p:txBody>
      </p:sp>
      <p:sp>
        <p:nvSpPr>
          <p:cNvPr id="11" name="TextBox 10"/>
          <p:cNvSpPr txBox="1"/>
          <p:nvPr/>
        </p:nvSpPr>
        <p:spPr>
          <a:xfrm>
            <a:off x="792480" y="2645965"/>
            <a:ext cx="10607040" cy="3000821"/>
          </a:xfrm>
          <a:prstGeom prst="rect">
            <a:avLst/>
          </a:prstGeom>
          <a:noFill/>
        </p:spPr>
        <p:txBody>
          <a:bodyPr wrap="square" rtlCol="0">
            <a:spAutoFit/>
          </a:bodyPr>
          <a:lstStyle/>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Discuss MOU with Park Superintendents during Annual Operating Plan meetings to gauge interest</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Meet with designated Philanthropic Partners to share MOU and discuss options</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Select preferred vendor to manage Option 3: Membership Merchandise Program</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Signed copies of MOU will be attached to Annual Operating Plans</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Eastern National’s 2018 Goal</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spTree>
    <p:extLst>
      <p:ext uri="{BB962C8B-B14F-4D97-AF65-F5344CB8AC3E}">
        <p14:creationId xmlns:p14="http://schemas.microsoft.com/office/powerpoint/2010/main" val="41691856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ctrTitle" idx="4294967295"/>
          </p:nvPr>
        </p:nvSpPr>
        <p:spPr>
          <a:xfrm>
            <a:off x="641268" y="1547532"/>
            <a:ext cx="10889672" cy="1622940"/>
          </a:xfrm>
          <a:prstGeom prst="rect">
            <a:avLst/>
          </a:prstGeom>
        </p:spPr>
        <p:txBody>
          <a:bodyPr/>
          <a:lstStyle/>
          <a:p>
            <a:pPr algn="ctr"/>
            <a:r>
              <a:rPr lang="en-US" sz="6600" b="1" dirty="0">
                <a:solidFill>
                  <a:srgbClr val="007066"/>
                </a:solidFill>
                <a:latin typeface="Arial Regular" charset="0"/>
              </a:rPr>
              <a:t>Panel Q&amp;A</a:t>
            </a:r>
            <a:endParaRPr lang="en-US" sz="6600" dirty="0">
              <a:solidFill>
                <a:srgbClr val="007066"/>
              </a:solidFill>
              <a:latin typeface="Arial Regular" charset="0"/>
            </a:endParaRPr>
          </a:p>
        </p:txBody>
      </p:sp>
    </p:spTree>
    <p:extLst>
      <p:ext uri="{BB962C8B-B14F-4D97-AF65-F5344CB8AC3E}">
        <p14:creationId xmlns:p14="http://schemas.microsoft.com/office/powerpoint/2010/main" val="25906400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ctrTitle" idx="4294967295"/>
          </p:nvPr>
        </p:nvSpPr>
        <p:spPr>
          <a:xfrm>
            <a:off x="641268" y="1547532"/>
            <a:ext cx="10889672" cy="1622940"/>
          </a:xfrm>
          <a:prstGeom prst="rect">
            <a:avLst/>
          </a:prstGeom>
        </p:spPr>
        <p:txBody>
          <a:bodyPr/>
          <a:lstStyle/>
          <a:p>
            <a:pPr algn="ctr"/>
            <a:r>
              <a:rPr lang="en-US" sz="4000" b="1" dirty="0">
                <a:solidFill>
                  <a:srgbClr val="007066"/>
                </a:solidFill>
                <a:latin typeface="Arial Regular" charset="0"/>
              </a:rPr>
              <a:t>Partnership Success Story</a:t>
            </a:r>
            <a:br>
              <a:rPr lang="en-US" sz="4000" b="1" dirty="0">
                <a:solidFill>
                  <a:srgbClr val="007066"/>
                </a:solidFill>
                <a:latin typeface="Arial Regular" charset="0"/>
              </a:rPr>
            </a:br>
            <a:r>
              <a:rPr lang="en-US" sz="4000" b="1" dirty="0">
                <a:solidFill>
                  <a:srgbClr val="007066"/>
                </a:solidFill>
                <a:latin typeface="Arial Regular" charset="0"/>
              </a:rPr>
              <a:t>Salem Maritime National Historic Site</a:t>
            </a:r>
            <a:endParaRPr lang="en-US" sz="4000" dirty="0">
              <a:solidFill>
                <a:srgbClr val="007066"/>
              </a:solidFill>
              <a:latin typeface="Arial Regular" charset="0"/>
            </a:endParaRPr>
          </a:p>
        </p:txBody>
      </p:sp>
      <p:sp>
        <p:nvSpPr>
          <p:cNvPr id="2" name="TextBox 1"/>
          <p:cNvSpPr txBox="1"/>
          <p:nvPr/>
        </p:nvSpPr>
        <p:spPr>
          <a:xfrm>
            <a:off x="641268" y="3448850"/>
            <a:ext cx="1088967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66"/>
                </a:solidFill>
                <a:effectLst/>
                <a:uLnTx/>
                <a:uFillTx/>
                <a:latin typeface="Arial"/>
                <a:ea typeface="+mn-ea"/>
                <a:cs typeface="Arial"/>
              </a:rPr>
              <a:t>Jonathan Parker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C5B0"/>
                </a:solidFill>
                <a:effectLst/>
                <a:uLnTx/>
                <a:uFillTx/>
                <a:latin typeface="Arial"/>
                <a:ea typeface="+mn-ea"/>
                <a:cs typeface="Arial"/>
              </a:rPr>
              <a:t>NPS, Valley Forge NHP, Chief of Interpretation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66"/>
                </a:solidFill>
                <a:effectLst/>
                <a:uLnTx/>
                <a:uFillTx/>
                <a:latin typeface="Arial"/>
                <a:ea typeface="+mn-ea"/>
                <a:cs typeface="Arial"/>
              </a:rPr>
              <a:t>Susan Russo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C5B0"/>
                </a:solidFill>
                <a:effectLst/>
                <a:uLnTx/>
                <a:uFillTx/>
                <a:latin typeface="Arial" panose="020B0604020202020204" pitchFamily="34" charset="0"/>
                <a:ea typeface="+mn-ea"/>
                <a:cs typeface="Arial" panose="020B0604020202020204" pitchFamily="34" charset="0"/>
              </a:rPr>
              <a:t>NPS, Salem Maritime NHS, </a:t>
            </a:r>
            <a:r>
              <a:rPr kumimoji="0" lang="en-US" sz="1600" b="0" i="1" u="none" strike="noStrike" kern="1200" cap="none" spc="0" normalizeH="0" baseline="0" noProof="0" dirty="0">
                <a:ln>
                  <a:noFill/>
                </a:ln>
                <a:solidFill>
                  <a:srgbClr val="00C5B0"/>
                </a:solidFill>
                <a:effectLst/>
                <a:uLnTx/>
                <a:uFillTx/>
                <a:latin typeface="Arial" panose="020B0604020202020204" pitchFamily="34" charset="0"/>
                <a:ea typeface="Times New Roman" panose="02020603050405020304" pitchFamily="18" charset="0"/>
                <a:cs typeface="Arial" panose="020B0604020202020204" pitchFamily="34" charset="0"/>
              </a:rPr>
              <a:t>Chief, Division of Visitor Experience &amp; Community Engagement</a:t>
            </a:r>
            <a:endParaRPr kumimoji="0" lang="en-US" sz="1600" b="0" i="1" u="none" strike="noStrike" kern="1200" cap="none" spc="0" normalizeH="0" baseline="0" noProof="0" dirty="0">
              <a:ln>
                <a:noFill/>
              </a:ln>
              <a:solidFill>
                <a:srgbClr val="00C5B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66"/>
                </a:solidFill>
                <a:effectLst/>
                <a:uLnTx/>
                <a:uFillTx/>
                <a:latin typeface="Arial"/>
                <a:ea typeface="+mn-ea"/>
                <a:cs typeface="Arial"/>
              </a:rPr>
              <a:t>Kevin C. Kissling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C5B0"/>
                </a:solidFill>
                <a:effectLst/>
                <a:uLnTx/>
                <a:uFillTx/>
                <a:latin typeface="Arial"/>
                <a:ea typeface="+mn-ea"/>
                <a:cs typeface="Arial"/>
              </a:rPr>
              <a:t>Eastern National, President &amp; CEO</a:t>
            </a:r>
            <a:endParaRPr kumimoji="0" lang="en-US" sz="1400" b="0" i="1" u="none" strike="noStrike" kern="1200" cap="none" spc="0" normalizeH="0" baseline="0" noProof="0" dirty="0">
              <a:ln>
                <a:noFill/>
              </a:ln>
              <a:solidFill>
                <a:srgbClr val="00C5B0"/>
              </a:solidFill>
              <a:effectLst/>
              <a:uLnTx/>
              <a:uFillTx/>
              <a:latin typeface="Arial"/>
              <a:ea typeface="+mn-ea"/>
              <a:cs typeface="Arial"/>
            </a:endParaRPr>
          </a:p>
        </p:txBody>
      </p:sp>
    </p:spTree>
    <p:extLst>
      <p:ext uri="{BB962C8B-B14F-4D97-AF65-F5344CB8AC3E}">
        <p14:creationId xmlns:p14="http://schemas.microsoft.com/office/powerpoint/2010/main" val="40508406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Your Session Title Goes Here, on One Line</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Site Orientation</a:t>
            </a:r>
          </a:p>
        </p:txBody>
      </p:sp>
      <p:sp>
        <p:nvSpPr>
          <p:cNvPr id="11" name="TextBox 10"/>
          <p:cNvSpPr txBox="1"/>
          <p:nvPr/>
        </p:nvSpPr>
        <p:spPr>
          <a:xfrm>
            <a:off x="807522" y="2723630"/>
            <a:ext cx="10604665" cy="45653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Overview Salem National Historic Site &amp; Salem, MA</a:t>
            </a:r>
          </a:p>
        </p:txBody>
      </p:sp>
      <p:pic>
        <p:nvPicPr>
          <p:cNvPr id="2050" name="Picture 2" descr="Image result for salem maritime friendship">
            <a:extLst>
              <a:ext uri="{FF2B5EF4-FFF2-40B4-BE49-F238E27FC236}">
                <a16:creationId xmlns:a16="http://schemas.microsoft.com/office/drawing/2014/main" id="{ED609F87-6BA8-4497-997A-6CD702D963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79196" y="1966323"/>
            <a:ext cx="3905552" cy="292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8350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Your Session Title Goes Here, on One Line</a:t>
            </a:r>
          </a:p>
        </p:txBody>
      </p:sp>
      <p:sp>
        <p:nvSpPr>
          <p:cNvPr id="9" name="TextBox 8"/>
          <p:cNvSpPr txBox="1"/>
          <p:nvPr/>
        </p:nvSpPr>
        <p:spPr>
          <a:xfrm>
            <a:off x="807522" y="1240961"/>
            <a:ext cx="1060466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Your Slide’s Header Goes 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Up to Two Lines </a:t>
            </a:r>
          </a:p>
        </p:txBody>
      </p:sp>
      <p:sp>
        <p:nvSpPr>
          <p:cNvPr id="11" name="TextBox 10"/>
          <p:cNvSpPr txBox="1"/>
          <p:nvPr/>
        </p:nvSpPr>
        <p:spPr>
          <a:xfrm>
            <a:off x="807522" y="2723630"/>
            <a:ext cx="10604665" cy="1754326"/>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Bullet 1 (or image)</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Bullet 2</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Bullet 3</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Duplicate this slide as necessary!</a:t>
            </a:r>
          </a:p>
        </p:txBody>
      </p:sp>
      <p:pic>
        <p:nvPicPr>
          <p:cNvPr id="1026" name="591FE49B-F436-4187-88AC-904132BF83C3" descr="591FE49B-F436-4187-88AC-904132BF83C3">
            <a:extLst>
              <a:ext uri="{FF2B5EF4-FFF2-40B4-BE49-F238E27FC236}">
                <a16:creationId xmlns:a16="http://schemas.microsoft.com/office/drawing/2014/main" id="{CBDCCFC7-B508-444B-8A38-B77B00F94E5D}"/>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0" y="-47164"/>
            <a:ext cx="12210905" cy="690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0755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Your Session Title Goes Here, on One Line</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Site Orientation</a:t>
            </a:r>
          </a:p>
        </p:txBody>
      </p:sp>
      <p:sp>
        <p:nvSpPr>
          <p:cNvPr id="11" name="TextBox 10"/>
          <p:cNvSpPr txBox="1"/>
          <p:nvPr/>
        </p:nvSpPr>
        <p:spPr>
          <a:xfrm>
            <a:off x="807522" y="2723630"/>
            <a:ext cx="10604665" cy="133882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Overview Salem National Historic Site &amp; Salem, MA</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Visitor use and wayfinding in the park</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The orientation center</a:t>
            </a:r>
          </a:p>
        </p:txBody>
      </p:sp>
      <p:pic>
        <p:nvPicPr>
          <p:cNvPr id="6" name="Picture 4" descr="https://somergl.files.wordpress.com/2015/07/visitorcenter1.jpg">
            <a:extLst>
              <a:ext uri="{FF2B5EF4-FFF2-40B4-BE49-F238E27FC236}">
                <a16:creationId xmlns:a16="http://schemas.microsoft.com/office/drawing/2014/main" id="{AFE68025-235F-4862-AC9A-D0196EAF6B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53154" y="1287665"/>
            <a:ext cx="4807352" cy="360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68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41874" y="2291415"/>
            <a:ext cx="5088467" cy="2585323"/>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Food Service</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Permits—Events and Special Use</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Fees </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Promotional Materials</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Sales</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Property Use Permit</a:t>
            </a:r>
          </a:p>
        </p:txBody>
      </p:sp>
      <p:cxnSp>
        <p:nvCxnSpPr>
          <p:cNvPr id="3" name="Straight Connector 2"/>
          <p:cNvCxnSpPr/>
          <p:nvPr/>
        </p:nvCxnSpPr>
        <p:spPr>
          <a:xfrm>
            <a:off x="484612" y="528991"/>
            <a:ext cx="8230422"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379648" y="174510"/>
            <a:ext cx="73758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66"/>
                </a:solidFill>
                <a:effectLst/>
                <a:uLnTx/>
                <a:uFillTx/>
                <a:latin typeface="Arial Regular" charset="0"/>
                <a:ea typeface="+mn-ea"/>
                <a:cs typeface="+mn-cs"/>
              </a:rPr>
              <a:t>Nonprofit Activities Beyond the Standard Cooperating Association Agreement</a:t>
            </a:r>
            <a:endParaRPr kumimoji="0" lang="en-US" sz="1400" b="0" i="1" u="none" strike="noStrike" kern="1200" cap="none" spc="0" normalizeH="0" baseline="0" noProof="0" dirty="0">
              <a:ln>
                <a:noFill/>
              </a:ln>
              <a:solidFill>
                <a:srgbClr val="00C5B0"/>
              </a:solidFill>
              <a:effectLst/>
              <a:uLnTx/>
              <a:uFillTx/>
              <a:latin typeface="Arial"/>
              <a:ea typeface="+mn-ea"/>
              <a:cs typeface="Arial"/>
            </a:endParaRPr>
          </a:p>
        </p:txBody>
      </p:sp>
      <p:sp>
        <p:nvSpPr>
          <p:cNvPr id="5" name="TextBox 4"/>
          <p:cNvSpPr txBox="1"/>
          <p:nvPr/>
        </p:nvSpPr>
        <p:spPr>
          <a:xfrm>
            <a:off x="484612" y="933274"/>
            <a:ext cx="82973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Interpretive Service Agreement </a:t>
            </a:r>
          </a:p>
        </p:txBody>
      </p:sp>
      <p:sp>
        <p:nvSpPr>
          <p:cNvPr id="7" name="TextBox 6"/>
          <p:cNvSpPr txBox="1"/>
          <p:nvPr/>
        </p:nvSpPr>
        <p:spPr>
          <a:xfrm>
            <a:off x="3585557" y="1591505"/>
            <a:ext cx="22749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How can it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rebuchet MS"/>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642" y="2129348"/>
            <a:ext cx="4629829" cy="3472372"/>
          </a:xfrm>
          <a:prstGeom prst="rect">
            <a:avLst/>
          </a:prstGeom>
        </p:spPr>
      </p:pic>
    </p:spTree>
    <p:extLst>
      <p:ext uri="{BB962C8B-B14F-4D97-AF65-F5344CB8AC3E}">
        <p14:creationId xmlns:p14="http://schemas.microsoft.com/office/powerpoint/2010/main" val="3676472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Your Session Title Goes Here, on One Line</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Origins Of A Challenge</a:t>
            </a:r>
          </a:p>
        </p:txBody>
      </p:sp>
      <p:sp>
        <p:nvSpPr>
          <p:cNvPr id="11" name="TextBox 10"/>
          <p:cNvSpPr txBox="1"/>
          <p:nvPr/>
        </p:nvSpPr>
        <p:spPr>
          <a:xfrm>
            <a:off x="807522" y="2723630"/>
            <a:ext cx="10604665" cy="133882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The two poles of staffing requirements</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The Budget Control Act of 2011 (sequestration)</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A frustrating reality</a:t>
            </a:r>
          </a:p>
        </p:txBody>
      </p:sp>
    </p:spTree>
    <p:extLst>
      <p:ext uri="{BB962C8B-B14F-4D97-AF65-F5344CB8AC3E}">
        <p14:creationId xmlns:p14="http://schemas.microsoft.com/office/powerpoint/2010/main" val="8512587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BC64FE-347B-45AC-82CA-40AFA551C6C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25760376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Your Session Title Goes Here, on One Line</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Genesis Of A New Idea</a:t>
            </a:r>
          </a:p>
        </p:txBody>
      </p:sp>
      <p:sp>
        <p:nvSpPr>
          <p:cNvPr id="11" name="TextBox 10"/>
          <p:cNvSpPr txBox="1"/>
          <p:nvPr/>
        </p:nvSpPr>
        <p:spPr>
          <a:xfrm>
            <a:off x="807522" y="2723630"/>
            <a:ext cx="10604665" cy="2585323"/>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New leaders, new ideas</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Thinking outside the park</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Travelling to Mystic Seaport</a:t>
            </a:r>
          </a:p>
          <a:p>
            <a:pPr marL="742950" marR="0" lvl="1"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Breaking bread together</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The Idea</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Calculated risk taking, investment, belief</a:t>
            </a:r>
          </a:p>
        </p:txBody>
      </p:sp>
      <p:pic>
        <p:nvPicPr>
          <p:cNvPr id="6" name="Picture 5">
            <a:extLst>
              <a:ext uri="{FF2B5EF4-FFF2-40B4-BE49-F238E27FC236}">
                <a16:creationId xmlns:a16="http://schemas.microsoft.com/office/drawing/2014/main" id="{8737BE0D-E4B0-4837-AC06-6D6A00DCF5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9145" y="2346959"/>
            <a:ext cx="3603280" cy="1828800"/>
          </a:xfrm>
          <a:prstGeom prst="rect">
            <a:avLst/>
          </a:prstGeom>
        </p:spPr>
      </p:pic>
    </p:spTree>
    <p:extLst>
      <p:ext uri="{BB962C8B-B14F-4D97-AF65-F5344CB8AC3E}">
        <p14:creationId xmlns:p14="http://schemas.microsoft.com/office/powerpoint/2010/main" val="39204039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Your Session Title Goes Here, on One Line</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Ingredients Of A Successful Partnership</a:t>
            </a:r>
          </a:p>
        </p:txBody>
      </p:sp>
      <p:sp>
        <p:nvSpPr>
          <p:cNvPr id="11" name="TextBox 10"/>
          <p:cNvSpPr txBox="1"/>
          <p:nvPr/>
        </p:nvSpPr>
        <p:spPr>
          <a:xfrm>
            <a:off x="807522" y="2723630"/>
            <a:ext cx="10604665" cy="1754326"/>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Trust, openness, and free exchange of ideas</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Getting outside the park and spending time together</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Breaking the mold, iterative experimentation, and flexibility </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Mutual investment, symbiosis</a:t>
            </a:r>
          </a:p>
        </p:txBody>
      </p:sp>
    </p:spTree>
    <p:extLst>
      <p:ext uri="{BB962C8B-B14F-4D97-AF65-F5344CB8AC3E}">
        <p14:creationId xmlns:p14="http://schemas.microsoft.com/office/powerpoint/2010/main" val="2895498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Your Session Title Goes Here, on One Line</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Demolition, Design, And Construction</a:t>
            </a:r>
          </a:p>
        </p:txBody>
      </p:sp>
      <p:sp>
        <p:nvSpPr>
          <p:cNvPr id="11" name="TextBox 10"/>
          <p:cNvSpPr txBox="1"/>
          <p:nvPr/>
        </p:nvSpPr>
        <p:spPr>
          <a:xfrm>
            <a:off x="807522" y="2723630"/>
            <a:ext cx="10604665" cy="1754326"/>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Shared resources</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Planning and patience</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Co-creating an experience</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Projection completion</a:t>
            </a:r>
          </a:p>
        </p:txBody>
      </p:sp>
    </p:spTree>
    <p:extLst>
      <p:ext uri="{BB962C8B-B14F-4D97-AF65-F5344CB8AC3E}">
        <p14:creationId xmlns:p14="http://schemas.microsoft.com/office/powerpoint/2010/main" val="36392014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2F3BF1-4AB0-49B8-B794-8444F7C7C9A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50" y="-320566"/>
            <a:ext cx="12716300" cy="7178566"/>
          </a:xfrm>
          <a:prstGeom prst="rect">
            <a:avLst/>
          </a:prstGeom>
        </p:spPr>
      </p:pic>
    </p:spTree>
    <p:extLst>
      <p:ext uri="{BB962C8B-B14F-4D97-AF65-F5344CB8AC3E}">
        <p14:creationId xmlns:p14="http://schemas.microsoft.com/office/powerpoint/2010/main" val="16892934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C7DBCC75-CC35-4F97-A19E-DAA02E1D5DB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712366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a:extLst>
              <a:ext uri="{FF2B5EF4-FFF2-40B4-BE49-F238E27FC236}">
                <a16:creationId xmlns:a16="http://schemas.microsoft.com/office/drawing/2014/main" id="{2FA9A8F8-9822-4FB4-802A-DA7BC0325E5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326178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93D19C-856A-4BEC-A4DD-B2B56293AF05}"/>
              </a:ext>
            </a:extLst>
          </p:cNvPr>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4" name="Picture 3">
            <a:extLst>
              <a:ext uri="{FF2B5EF4-FFF2-40B4-BE49-F238E27FC236}">
                <a16:creationId xmlns:a16="http://schemas.microsoft.com/office/drawing/2014/main" id="{40FBF21D-8E3E-4232-8AC5-3C83B6A43C1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5400000">
            <a:off x="2912636" y="-1190593"/>
            <a:ext cx="7023344" cy="9073842"/>
          </a:xfrm>
          <a:prstGeom prst="rect">
            <a:avLst/>
          </a:prstGeom>
        </p:spPr>
      </p:pic>
    </p:spTree>
    <p:extLst>
      <p:ext uri="{BB962C8B-B14F-4D97-AF65-F5344CB8AC3E}">
        <p14:creationId xmlns:p14="http://schemas.microsoft.com/office/powerpoint/2010/main" val="37815637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B3C93-DA4A-45E1-A032-986896DD57B6}"/>
              </a:ext>
            </a:extLst>
          </p:cNvPr>
          <p:cNvSpPr/>
          <p:nvPr/>
        </p:nvSpPr>
        <p:spPr>
          <a:xfrm>
            <a:off x="0" y="0"/>
            <a:ext cx="12192000" cy="685800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2" name="Content Placeholder 4">
            <a:extLst>
              <a:ext uri="{FF2B5EF4-FFF2-40B4-BE49-F238E27FC236}">
                <a16:creationId xmlns:a16="http://schemas.microsoft.com/office/drawing/2014/main" id="{BD1E6516-0061-49C2-A523-6DD1F4DD04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676" y="1"/>
            <a:ext cx="10652568" cy="6858000"/>
          </a:xfrm>
          <a:prstGeom prst="rect">
            <a:avLst/>
          </a:prstGeom>
        </p:spPr>
      </p:pic>
    </p:spTree>
    <p:extLst>
      <p:ext uri="{BB962C8B-B14F-4D97-AF65-F5344CB8AC3E}">
        <p14:creationId xmlns:p14="http://schemas.microsoft.com/office/powerpoint/2010/main" val="60010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84612" y="528991"/>
            <a:ext cx="8230422"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79648" y="174510"/>
            <a:ext cx="73758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66"/>
                </a:solidFill>
                <a:effectLst/>
                <a:uLnTx/>
                <a:uFillTx/>
                <a:latin typeface="Arial Regular" charset="0"/>
                <a:ea typeface="+mn-ea"/>
                <a:cs typeface="+mn-cs"/>
              </a:rPr>
              <a:t>Nonprofit Activities Beyond the Standard Cooperating Association Agreement</a:t>
            </a:r>
            <a:endParaRPr kumimoji="0" lang="en-US" sz="1400" b="0" i="1" u="none" strike="noStrike" kern="1200" cap="none" spc="0" normalizeH="0" baseline="0" noProof="0" dirty="0">
              <a:ln>
                <a:noFill/>
              </a:ln>
              <a:solidFill>
                <a:srgbClr val="00C5B0"/>
              </a:solidFill>
              <a:effectLst/>
              <a:uLnTx/>
              <a:uFillTx/>
              <a:latin typeface="Arial"/>
              <a:ea typeface="+mn-ea"/>
              <a:cs typeface="Arial"/>
            </a:endParaRPr>
          </a:p>
        </p:txBody>
      </p:sp>
      <p:sp>
        <p:nvSpPr>
          <p:cNvPr id="8" name="TextBox 7"/>
          <p:cNvSpPr txBox="1"/>
          <p:nvPr/>
        </p:nvSpPr>
        <p:spPr>
          <a:xfrm>
            <a:off x="1244029" y="1478286"/>
            <a:ext cx="9480798"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7066"/>
                </a:solidFill>
                <a:effectLst/>
                <a:uLnTx/>
                <a:uFillTx/>
                <a:latin typeface="Arial Regular"/>
                <a:ea typeface="Times New Roman" panose="02020603050405020304" pitchFamily="18" charset="0"/>
                <a:cs typeface="+mn-cs"/>
              </a:rPr>
              <a:t>Interpretive Services Agreement</a:t>
            </a:r>
            <a:r>
              <a:rPr kumimoji="0" lang="en-US" sz="1800" b="0" i="0" u="none" strike="noStrike" kern="1200" cap="none" spc="0" normalizeH="0" baseline="0" noProof="0" dirty="0">
                <a:ln>
                  <a:noFill/>
                </a:ln>
                <a:solidFill>
                  <a:srgbClr val="007066"/>
                </a:solidFill>
                <a:effectLst/>
                <a:uLnTx/>
                <a:uFillTx/>
                <a:latin typeface="Arial Regular"/>
                <a:ea typeface="Times New Roman" panose="02020603050405020304" pitchFamily="18" charset="0"/>
                <a:cs typeface="+mn-cs"/>
              </a:rPr>
              <a:t> - Food service can be authorized when it provides educational opportunity and operational efficiency. Local or ethnic foods served at events for demonstration purposes.</a:t>
            </a:r>
          </a:p>
        </p:txBody>
      </p:sp>
      <p:sp>
        <p:nvSpPr>
          <p:cNvPr id="9" name="Rectangle 8"/>
          <p:cNvSpPr/>
          <p:nvPr/>
        </p:nvSpPr>
        <p:spPr>
          <a:xfrm>
            <a:off x="2930728" y="785431"/>
            <a:ext cx="637437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Food Under This Agreement</a:t>
            </a:r>
          </a:p>
        </p:txBody>
      </p:sp>
      <p:sp>
        <p:nvSpPr>
          <p:cNvPr id="10" name="Rectangle 9"/>
          <p:cNvSpPr/>
          <p:nvPr/>
        </p:nvSpPr>
        <p:spPr>
          <a:xfrm>
            <a:off x="2665688" y="2381056"/>
            <a:ext cx="690445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Food Under Other Instruments</a:t>
            </a:r>
          </a:p>
        </p:txBody>
      </p:sp>
      <p:sp>
        <p:nvSpPr>
          <p:cNvPr id="12" name="TextBox 11"/>
          <p:cNvSpPr txBox="1"/>
          <p:nvPr/>
        </p:nvSpPr>
        <p:spPr>
          <a:xfrm>
            <a:off x="1321500" y="3046161"/>
            <a:ext cx="9093340" cy="31700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7066"/>
                </a:solidFill>
                <a:effectLst/>
                <a:uLnTx/>
                <a:uFillTx/>
                <a:latin typeface="Arial" panose="020B0604020202020204" pitchFamily="34" charset="0"/>
                <a:ea typeface="Times New Roman" panose="02020603050405020304" pitchFamily="18" charset="0"/>
                <a:cs typeface="Arial" panose="020B0604020202020204" pitchFamily="34" charset="0"/>
              </a:rPr>
              <a:t>Cooperating Association Agreement/Scope of Sales - </a:t>
            </a:r>
            <a:r>
              <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Times New Roman" panose="02020603050405020304" pitchFamily="18" charset="0"/>
                <a:cs typeface="Arial" panose="020B0604020202020204" pitchFamily="34" charset="0"/>
              </a:rPr>
              <a:t>Food under agreement. This would be food for sale that is tied to the interpretive themes of the park.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7066"/>
                </a:solidFill>
                <a:effectLst/>
                <a:uLnTx/>
                <a:uFillTx/>
                <a:latin typeface="Arial" panose="020B0604020202020204" pitchFamily="34" charset="0"/>
                <a:ea typeface="Times New Roman" panose="02020603050405020304" pitchFamily="18" charset="0"/>
                <a:cs typeface="Arial" panose="020B0604020202020204" pitchFamily="34" charset="0"/>
              </a:rPr>
              <a:t>Cooperating Association Agreement/Scope of Sales </a:t>
            </a:r>
            <a:r>
              <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Times New Roman" panose="02020603050405020304" pitchFamily="18" charset="0"/>
                <a:cs typeface="Arial" panose="020B0604020202020204" pitchFamily="34" charset="0"/>
              </a:rPr>
              <a:t>(CUA)  - NPS will authorize food service that is integral to the interpretive and education program and will not compete with concessions. This would be water, energy bars, sunscreen.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7066"/>
                </a:solidFill>
                <a:effectLst/>
                <a:uLnTx/>
                <a:uFillTx/>
                <a:latin typeface="Arial" panose="020B0604020202020204" pitchFamily="34" charset="0"/>
                <a:ea typeface="Times New Roman" panose="02020603050405020304" pitchFamily="18" charset="0"/>
                <a:cs typeface="Arial" panose="020B0604020202020204" pitchFamily="34" charset="0"/>
              </a:rPr>
              <a:t>Operational Plan -</a:t>
            </a:r>
            <a:r>
              <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Times New Roman" panose="02020603050405020304" pitchFamily="18" charset="0"/>
                <a:cs typeface="Arial" panose="020B0604020202020204" pitchFamily="34" charset="0"/>
              </a:rPr>
              <a:t> Residential programs. Food for education programs – safety. This is food for students in day-long educational programs.</a:t>
            </a:r>
            <a:endPar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66"/>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7066"/>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73890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3E91F2-F0B0-4BEB-BE5A-854B09773A4D}"/>
              </a:ext>
            </a:extLst>
          </p:cNvPr>
          <p:cNvSpPr/>
          <p:nvPr/>
        </p:nvSpPr>
        <p:spPr>
          <a:xfrm>
            <a:off x="0" y="0"/>
            <a:ext cx="12192000" cy="685800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6" name="Content Placeholder 5">
            <a:extLst>
              <a:ext uri="{FF2B5EF4-FFF2-40B4-BE49-F238E27FC236}">
                <a16:creationId xmlns:a16="http://schemas.microsoft.com/office/drawing/2014/main" id="{175E7341-C430-45DE-8A67-6B278835DF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595285" y="696957"/>
            <a:ext cx="7041192" cy="5280894"/>
          </a:xfrm>
          <a:prstGeom prst="rect">
            <a:avLst/>
          </a:prstGeom>
        </p:spPr>
      </p:pic>
      <p:pic>
        <p:nvPicPr>
          <p:cNvPr id="7" name="Picture 6">
            <a:extLst>
              <a:ext uri="{FF2B5EF4-FFF2-40B4-BE49-F238E27FC236}">
                <a16:creationId xmlns:a16="http://schemas.microsoft.com/office/drawing/2014/main" id="{A859F0D0-8046-4A45-B3B3-E1E8EB06CF2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25632" y="-258874"/>
            <a:ext cx="5448212" cy="7116874"/>
          </a:xfrm>
          <a:prstGeom prst="rect">
            <a:avLst/>
          </a:prstGeom>
        </p:spPr>
      </p:pic>
    </p:spTree>
    <p:extLst>
      <p:ext uri="{BB962C8B-B14F-4D97-AF65-F5344CB8AC3E}">
        <p14:creationId xmlns:p14="http://schemas.microsoft.com/office/powerpoint/2010/main" val="21611819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83567-14D9-4383-9269-A2426B6A11A7}"/>
              </a:ext>
            </a:extLst>
          </p:cNvPr>
          <p:cNvSpPr/>
          <p:nvPr/>
        </p:nvSpPr>
        <p:spPr>
          <a:xfrm>
            <a:off x="0" y="0"/>
            <a:ext cx="12192000" cy="685800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2" name="Picture 1">
            <a:extLst>
              <a:ext uri="{FF2B5EF4-FFF2-40B4-BE49-F238E27FC236}">
                <a16:creationId xmlns:a16="http://schemas.microsoft.com/office/drawing/2014/main" id="{758A24C2-583E-4260-BB87-EFA7224B42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1623" y="-64792"/>
            <a:ext cx="4685268" cy="7026944"/>
          </a:xfrm>
          <a:prstGeom prst="rect">
            <a:avLst/>
          </a:prstGeom>
        </p:spPr>
      </p:pic>
      <p:pic>
        <p:nvPicPr>
          <p:cNvPr id="3" name="Picture 2">
            <a:extLst>
              <a:ext uri="{FF2B5EF4-FFF2-40B4-BE49-F238E27FC236}">
                <a16:creationId xmlns:a16="http://schemas.microsoft.com/office/drawing/2014/main" id="{1F335AD5-98B6-4BE4-AA45-6F5A493616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828" y="-87916"/>
            <a:ext cx="4685268" cy="7026908"/>
          </a:xfrm>
          <a:prstGeom prst="rect">
            <a:avLst/>
          </a:prstGeom>
        </p:spPr>
      </p:pic>
    </p:spTree>
    <p:extLst>
      <p:ext uri="{BB962C8B-B14F-4D97-AF65-F5344CB8AC3E}">
        <p14:creationId xmlns:p14="http://schemas.microsoft.com/office/powerpoint/2010/main" val="8341427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447B42-3D58-4A8F-8683-74D3291B456A}"/>
              </a:ext>
            </a:extLst>
          </p:cNvPr>
          <p:cNvSpPr/>
          <p:nvPr/>
        </p:nvSpPr>
        <p:spPr>
          <a:xfrm>
            <a:off x="0" y="0"/>
            <a:ext cx="12192000" cy="685800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2" name="Content Placeholder 5">
            <a:extLst>
              <a:ext uri="{FF2B5EF4-FFF2-40B4-BE49-F238E27FC236}">
                <a16:creationId xmlns:a16="http://schemas.microsoft.com/office/drawing/2014/main" id="{B6F81666-B030-4D2D-847D-102B38F1C3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101" y="1"/>
            <a:ext cx="10498238" cy="6864522"/>
          </a:xfrm>
          <a:prstGeom prst="rect">
            <a:avLst/>
          </a:prstGeom>
        </p:spPr>
      </p:pic>
    </p:spTree>
    <p:extLst>
      <p:ext uri="{BB962C8B-B14F-4D97-AF65-F5344CB8AC3E}">
        <p14:creationId xmlns:p14="http://schemas.microsoft.com/office/powerpoint/2010/main" val="11328643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6BBC9A22-9A37-4CFB-B093-3EC4A7DC0E5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3502"/>
          <a:stretch/>
        </p:blipFill>
        <p:spPr>
          <a:xfrm>
            <a:off x="0" y="79361"/>
            <a:ext cx="13390179" cy="6862722"/>
          </a:xfrm>
          <a:prstGeom prst="rect">
            <a:avLst/>
          </a:prstGeom>
        </p:spPr>
      </p:pic>
    </p:spTree>
    <p:extLst>
      <p:ext uri="{BB962C8B-B14F-4D97-AF65-F5344CB8AC3E}">
        <p14:creationId xmlns:p14="http://schemas.microsoft.com/office/powerpoint/2010/main" val="29609404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Your Session Title Goes Here, on One Line</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Financial Results</a:t>
            </a:r>
          </a:p>
        </p:txBody>
      </p:sp>
      <p:sp>
        <p:nvSpPr>
          <p:cNvPr id="11" name="TextBox 10"/>
          <p:cNvSpPr txBox="1"/>
          <p:nvPr/>
        </p:nvSpPr>
        <p:spPr>
          <a:xfrm>
            <a:off x="807522" y="2723630"/>
            <a:ext cx="10604665" cy="300082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		 		     </a:t>
            </a:r>
            <a:r>
              <a:rPr kumimoji="0" lang="en-US" sz="1800" b="0" i="0" u="sng" strike="noStrike" kern="1200" cap="none" spc="0" normalizeH="0" baseline="0" noProof="0" dirty="0">
                <a:ln>
                  <a:noFill/>
                </a:ln>
                <a:solidFill>
                  <a:srgbClr val="007066"/>
                </a:solidFill>
                <a:effectLst/>
                <a:uLnTx/>
                <a:uFillTx/>
                <a:latin typeface="Arial"/>
                <a:ea typeface="+mn-ea"/>
                <a:cs typeface="Arial"/>
              </a:rPr>
              <a:t>VC</a:t>
            </a: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FY 2015				$160,000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FY 2014				$148,000</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6" name="Picture 5">
            <a:extLst>
              <a:ext uri="{FF2B5EF4-FFF2-40B4-BE49-F238E27FC236}">
                <a16:creationId xmlns:a16="http://schemas.microsoft.com/office/drawing/2014/main" id="{A1A1C8AC-9D51-454B-A6C3-CA5B65BEBC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651716" y="1784160"/>
            <a:ext cx="4297680" cy="3223260"/>
          </a:xfrm>
          <a:prstGeom prst="rect">
            <a:avLst/>
          </a:prstGeom>
        </p:spPr>
      </p:pic>
    </p:spTree>
    <p:extLst>
      <p:ext uri="{BB962C8B-B14F-4D97-AF65-F5344CB8AC3E}">
        <p14:creationId xmlns:p14="http://schemas.microsoft.com/office/powerpoint/2010/main" val="19359812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Your Session Title Goes Here, on One Line</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Financial Results</a:t>
            </a:r>
          </a:p>
        </p:txBody>
      </p:sp>
      <p:sp>
        <p:nvSpPr>
          <p:cNvPr id="11" name="TextBox 10"/>
          <p:cNvSpPr txBox="1"/>
          <p:nvPr/>
        </p:nvSpPr>
        <p:spPr>
          <a:xfrm>
            <a:off x="807522" y="2723630"/>
            <a:ext cx="10604665" cy="300082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		    </a:t>
            </a:r>
            <a:r>
              <a:rPr kumimoji="0" lang="en-US" sz="1800" b="0" i="0" u="sng" strike="noStrike" kern="1200" cap="none" spc="0" normalizeH="0" baseline="0" noProof="0" dirty="0">
                <a:ln>
                  <a:noFill/>
                </a:ln>
                <a:solidFill>
                  <a:srgbClr val="007066"/>
                </a:solidFill>
                <a:effectLst/>
                <a:uLnTx/>
                <a:uFillTx/>
                <a:latin typeface="Arial"/>
                <a:ea typeface="+mn-ea"/>
                <a:cs typeface="Arial"/>
              </a:rPr>
              <a:t>W&amp;P 		     VC		Combined</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FY 2016		$  99,000	$175,000	 $274,000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FY 2015		$      0		$160,000	 $160,000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FY 2014		$      0		$148,000	 $148,000</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6" name="Picture 5">
            <a:extLst>
              <a:ext uri="{FF2B5EF4-FFF2-40B4-BE49-F238E27FC236}">
                <a16:creationId xmlns:a16="http://schemas.microsoft.com/office/drawing/2014/main" id="{A1A1C8AC-9D51-454B-A6C3-CA5B65BEBC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651716" y="1784160"/>
            <a:ext cx="4297680" cy="3223260"/>
          </a:xfrm>
          <a:prstGeom prst="rect">
            <a:avLst/>
          </a:prstGeom>
        </p:spPr>
      </p:pic>
    </p:spTree>
    <p:extLst>
      <p:ext uri="{BB962C8B-B14F-4D97-AF65-F5344CB8AC3E}">
        <p14:creationId xmlns:p14="http://schemas.microsoft.com/office/powerpoint/2010/main" val="31301415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Your Session Title Goes Here, on One Line</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Financial Results</a:t>
            </a:r>
          </a:p>
        </p:txBody>
      </p:sp>
      <p:sp>
        <p:nvSpPr>
          <p:cNvPr id="11" name="TextBox 10"/>
          <p:cNvSpPr txBox="1"/>
          <p:nvPr/>
        </p:nvSpPr>
        <p:spPr>
          <a:xfrm>
            <a:off x="807522" y="2723630"/>
            <a:ext cx="10604665" cy="300082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		    </a:t>
            </a:r>
            <a:r>
              <a:rPr kumimoji="0" lang="en-US" sz="1800" b="0" i="0" u="sng" strike="noStrike" kern="1200" cap="none" spc="0" normalizeH="0" baseline="0" noProof="0" dirty="0">
                <a:ln>
                  <a:noFill/>
                </a:ln>
                <a:solidFill>
                  <a:srgbClr val="007066"/>
                </a:solidFill>
                <a:effectLst/>
                <a:uLnTx/>
                <a:uFillTx/>
                <a:latin typeface="Arial"/>
                <a:ea typeface="+mn-ea"/>
                <a:cs typeface="Arial"/>
              </a:rPr>
              <a:t>W&amp;P 		     VC		Combined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FY 2017 	$141,000	$208,000	 $349,000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FY 2016		$  99,000	$175,000	 $274,000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FY 2015		$      0		$160,000	 $160,000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FY 2014		$      0		$148,000	 $148,000</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6" name="Picture 5">
            <a:extLst>
              <a:ext uri="{FF2B5EF4-FFF2-40B4-BE49-F238E27FC236}">
                <a16:creationId xmlns:a16="http://schemas.microsoft.com/office/drawing/2014/main" id="{A1A1C8AC-9D51-454B-A6C3-CA5B65BEBC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651716" y="1784160"/>
            <a:ext cx="4297680" cy="3223260"/>
          </a:xfrm>
          <a:prstGeom prst="rect">
            <a:avLst/>
          </a:prstGeom>
        </p:spPr>
      </p:pic>
    </p:spTree>
    <p:extLst>
      <p:ext uri="{BB962C8B-B14F-4D97-AF65-F5344CB8AC3E}">
        <p14:creationId xmlns:p14="http://schemas.microsoft.com/office/powerpoint/2010/main" val="17200364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Your Session Title Goes Here, on One Line</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Where Are We Today</a:t>
            </a:r>
          </a:p>
        </p:txBody>
      </p:sp>
      <p:sp>
        <p:nvSpPr>
          <p:cNvPr id="11" name="TextBox 10"/>
          <p:cNvSpPr txBox="1"/>
          <p:nvPr/>
        </p:nvSpPr>
        <p:spPr>
          <a:xfrm>
            <a:off x="807522" y="2723630"/>
            <a:ext cx="10604665" cy="2585323"/>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Vision of a community shop</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Supporting local events at the park &amp; the community</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Working with local groups: dog walkers, garden clubs</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Local repeat customer; not a souvenir store</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Mind Shift: from “bookstore” to “local boutique”</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p:txBody>
      </p:sp>
      <p:pic>
        <p:nvPicPr>
          <p:cNvPr id="7" name="Picture 6">
            <a:extLst>
              <a:ext uri="{FF2B5EF4-FFF2-40B4-BE49-F238E27FC236}">
                <a16:creationId xmlns:a16="http://schemas.microsoft.com/office/drawing/2014/main" id="{CCCBC5D4-5FFF-4F0E-A95E-5F233CFF4D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3599" y="2431096"/>
            <a:ext cx="3692938" cy="2463160"/>
          </a:xfrm>
          <a:prstGeom prst="rect">
            <a:avLst/>
          </a:prstGeom>
        </p:spPr>
      </p:pic>
    </p:spTree>
    <p:extLst>
      <p:ext uri="{BB962C8B-B14F-4D97-AF65-F5344CB8AC3E}">
        <p14:creationId xmlns:p14="http://schemas.microsoft.com/office/powerpoint/2010/main" val="14628762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Your Session Title Goes Here, on One Line</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How Has The W&amp;P Store Evolved</a:t>
            </a:r>
          </a:p>
        </p:txBody>
      </p:sp>
      <p:sp>
        <p:nvSpPr>
          <p:cNvPr id="11" name="TextBox 10"/>
          <p:cNvSpPr txBox="1"/>
          <p:nvPr/>
        </p:nvSpPr>
        <p:spPr>
          <a:xfrm>
            <a:off x="807522" y="2723630"/>
            <a:ext cx="10604665" cy="216982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Challenge: adapting from primary reason store opened</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Established to support the Friendship of Salem</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Customer needs: shift in product assortment</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Opportunity to sell high-end products</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Junior ranger program</a:t>
            </a:r>
          </a:p>
        </p:txBody>
      </p:sp>
      <p:pic>
        <p:nvPicPr>
          <p:cNvPr id="2050" name="Picture 2" descr="Image result for salem maritime friendship">
            <a:extLst>
              <a:ext uri="{FF2B5EF4-FFF2-40B4-BE49-F238E27FC236}">
                <a16:creationId xmlns:a16="http://schemas.microsoft.com/office/drawing/2014/main" id="{ED609F87-6BA8-4497-997A-6CD702D963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79196" y="1966323"/>
            <a:ext cx="3905552" cy="292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954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Your Session Title Goes Here, on One Line</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Where are we going?</a:t>
            </a:r>
          </a:p>
        </p:txBody>
      </p:sp>
      <p:sp>
        <p:nvSpPr>
          <p:cNvPr id="11" name="TextBox 10"/>
          <p:cNvSpPr txBox="1"/>
          <p:nvPr/>
        </p:nvSpPr>
        <p:spPr>
          <a:xfrm>
            <a:off x="807522" y="2723630"/>
            <a:ext cx="10604665" cy="216982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Collaborate to expand interpretive programs</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Building similar model at Saugus Iron Works NHS </a:t>
            </a:r>
            <a:r>
              <a:rPr kumimoji="0" lang="en-US" sz="1800" b="0" i="0" u="none" strike="noStrike" kern="1200" cap="none" spc="0" normalizeH="0" baseline="0" noProof="0" dirty="0" err="1">
                <a:ln>
                  <a:noFill/>
                </a:ln>
                <a:solidFill>
                  <a:srgbClr val="007066"/>
                </a:solidFill>
                <a:effectLst/>
                <a:uLnTx/>
                <a:uFillTx/>
                <a:latin typeface="Arial"/>
                <a:ea typeface="+mn-ea"/>
                <a:cs typeface="Arial"/>
              </a:rPr>
              <a:t>Broadhearth</a:t>
            </a:r>
            <a:r>
              <a:rPr kumimoji="0" lang="en-US" sz="1800" b="0" i="0" u="none" strike="noStrike" kern="1200" cap="none" spc="0" normalizeH="0" baseline="0" noProof="0" dirty="0">
                <a:ln>
                  <a:noFill/>
                </a:ln>
                <a:solidFill>
                  <a:srgbClr val="007066"/>
                </a:solidFill>
                <a:effectLst/>
                <a:uLnTx/>
                <a:uFillTx/>
                <a:latin typeface="Arial"/>
                <a:ea typeface="+mn-ea"/>
                <a:cs typeface="Arial"/>
              </a:rPr>
              <a:t> Store</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Return of Friendship; connecting W&amp;P product to ship</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Exploring new ways to promote site and W&amp;P Shop</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Evaluating shift in foot traffic and expand reach through partnerships</a:t>
            </a:r>
          </a:p>
        </p:txBody>
      </p:sp>
      <p:pic>
        <p:nvPicPr>
          <p:cNvPr id="6" name="Picture 5">
            <a:extLst>
              <a:ext uri="{FF2B5EF4-FFF2-40B4-BE49-F238E27FC236}">
                <a16:creationId xmlns:a16="http://schemas.microsoft.com/office/drawing/2014/main" id="{EE9D30B4-5D6B-4511-AAA7-04B36B427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8555" y="3218204"/>
            <a:ext cx="2172040" cy="1102392"/>
          </a:xfrm>
          <a:prstGeom prst="rect">
            <a:avLst/>
          </a:prstGeom>
        </p:spPr>
      </p:pic>
    </p:spTree>
    <p:extLst>
      <p:ext uri="{BB962C8B-B14F-4D97-AF65-F5344CB8AC3E}">
        <p14:creationId xmlns:p14="http://schemas.microsoft.com/office/powerpoint/2010/main" val="169171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648" y="174511"/>
            <a:ext cx="715568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66"/>
                </a:solidFill>
                <a:effectLst/>
                <a:uLnTx/>
                <a:uFillTx/>
                <a:latin typeface="Arial Regular" charset="0"/>
                <a:ea typeface="+mn-ea"/>
                <a:cs typeface="+mn-cs"/>
              </a:rPr>
              <a:t>Nonprofit Activities Beyond the Standard Cooperating Association Agreement</a:t>
            </a:r>
            <a:endParaRPr kumimoji="0" lang="en-US" sz="1400" b="0" i="1" u="none" strike="noStrike" kern="1200" cap="none" spc="0" normalizeH="0" baseline="0" noProof="0" dirty="0">
              <a:ln>
                <a:noFill/>
              </a:ln>
              <a:solidFill>
                <a:srgbClr val="00C5B0"/>
              </a:solidFill>
              <a:effectLst/>
              <a:uLnTx/>
              <a:uFillTx/>
              <a:latin typeface="Arial"/>
              <a:ea typeface="+mn-ea"/>
              <a:cs typeface="Arial"/>
            </a:endParaRPr>
          </a:p>
        </p:txBody>
      </p:sp>
      <p:sp>
        <p:nvSpPr>
          <p:cNvPr id="3" name="TextBox 2"/>
          <p:cNvSpPr txBox="1"/>
          <p:nvPr/>
        </p:nvSpPr>
        <p:spPr>
          <a:xfrm>
            <a:off x="3813527" y="2430383"/>
            <a:ext cx="7027626" cy="2585323"/>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Authority to sell items produced by living demonstrations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Authority to collect fees for living history exhibits, interpretive demonstrations and tours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66"/>
              </a:solidFill>
              <a:effectLst/>
              <a:uLnTx/>
              <a:uFillTx/>
              <a:latin typeface="Arial"/>
              <a:ea typeface="+mn-ea"/>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Use of this authority with the Interpretive Service Agreement</a:t>
            </a:r>
          </a:p>
        </p:txBody>
      </p:sp>
      <p:sp>
        <p:nvSpPr>
          <p:cNvPr id="4" name="TextBox 3"/>
          <p:cNvSpPr txBox="1"/>
          <p:nvPr/>
        </p:nvSpPr>
        <p:spPr>
          <a:xfrm>
            <a:off x="2914626" y="965594"/>
            <a:ext cx="82973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54 U.S.C. 101702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(Formerly 16 U.S.C. 1a-2(g))</a:t>
            </a:r>
          </a:p>
        </p:txBody>
      </p:sp>
      <p:cxnSp>
        <p:nvCxnSpPr>
          <p:cNvPr id="5" name="Straight Connector 4"/>
          <p:cNvCxnSpPr/>
          <p:nvPr/>
        </p:nvCxnSpPr>
        <p:spPr>
          <a:xfrm>
            <a:off x="484612" y="528991"/>
            <a:ext cx="8230422"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pic>
        <p:nvPicPr>
          <p:cNvPr id="1026" name="Picture 2" descr="historic rug examples Bayeta 18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2400" y="1231389"/>
            <a:ext cx="2597742" cy="395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0885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923827" y="528991"/>
            <a:ext cx="10365965"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521" y="174511"/>
            <a:ext cx="10604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Your Session Title Goes Here, on One Line</a:t>
            </a:r>
          </a:p>
        </p:txBody>
      </p:sp>
      <p:sp>
        <p:nvSpPr>
          <p:cNvPr id="9" name="TextBox 8"/>
          <p:cNvSpPr txBox="1"/>
          <p:nvPr/>
        </p:nvSpPr>
        <p:spPr>
          <a:xfrm>
            <a:off x="807522" y="1240961"/>
            <a:ext cx="106046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66"/>
                </a:solidFill>
                <a:effectLst/>
                <a:uLnTx/>
                <a:uFillTx/>
                <a:latin typeface="Arial"/>
                <a:ea typeface="+mn-ea"/>
                <a:cs typeface="Arial"/>
              </a:rPr>
              <a:t>Tying It All Back To This Week’s Training</a:t>
            </a:r>
          </a:p>
        </p:txBody>
      </p:sp>
      <p:sp>
        <p:nvSpPr>
          <p:cNvPr id="11" name="TextBox 10"/>
          <p:cNvSpPr txBox="1"/>
          <p:nvPr/>
        </p:nvSpPr>
        <p:spPr>
          <a:xfrm>
            <a:off x="807522" y="1994418"/>
            <a:ext cx="10604665" cy="383181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Purpose of a cooperating association</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Keeping partnerships on track</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Need for cooperating association to have resources for new opportunities</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7066"/>
                </a:solidFill>
                <a:effectLst/>
                <a:uLnTx/>
                <a:uFillTx/>
                <a:latin typeface="Arial"/>
                <a:ea typeface="+mn-ea"/>
                <a:cs typeface="Arial"/>
              </a:rPr>
              <a:t>NPS resources &amp; </a:t>
            </a:r>
            <a:r>
              <a:rPr kumimoji="0" lang="en-US" sz="1800" b="0" i="0" u="none" strike="noStrike" kern="1200" cap="none" spc="0" normalizeH="0" baseline="0" noProof="0" dirty="0">
                <a:ln>
                  <a:noFill/>
                </a:ln>
                <a:solidFill>
                  <a:srgbClr val="007066"/>
                </a:solidFill>
                <a:effectLst/>
                <a:uLnTx/>
                <a:uFillTx/>
                <a:latin typeface="Arial"/>
                <a:ea typeface="+mn-ea"/>
                <a:cs typeface="Arial"/>
              </a:rPr>
              <a:t>foregoing aid to park from W&amp;P sales</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Interpretive products and store design</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Sales item approval process </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Interpretive and education services agreement</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We’re much more than a bookstore</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7066"/>
                </a:solidFill>
                <a:effectLst/>
                <a:uLnTx/>
                <a:uFillTx/>
                <a:latin typeface="Arial"/>
                <a:ea typeface="+mn-ea"/>
                <a:cs typeface="Arial"/>
              </a:rPr>
              <a:t>This week’s lesson: put what you learn to work!</a:t>
            </a:r>
          </a:p>
        </p:txBody>
      </p:sp>
      <p:pic>
        <p:nvPicPr>
          <p:cNvPr id="6" name="Picture 5">
            <a:extLst>
              <a:ext uri="{FF2B5EF4-FFF2-40B4-BE49-F238E27FC236}">
                <a16:creationId xmlns:a16="http://schemas.microsoft.com/office/drawing/2014/main" id="{EE9D30B4-5D6B-4511-AAA7-04B36B427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8555" y="3218204"/>
            <a:ext cx="2172040" cy="1102392"/>
          </a:xfrm>
          <a:prstGeom prst="rect">
            <a:avLst/>
          </a:prstGeom>
        </p:spPr>
      </p:pic>
    </p:spTree>
    <p:extLst>
      <p:ext uri="{BB962C8B-B14F-4D97-AF65-F5344CB8AC3E}">
        <p14:creationId xmlns:p14="http://schemas.microsoft.com/office/powerpoint/2010/main" val="32112488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008612" y="528991"/>
            <a:ext cx="8230422" cy="0"/>
          </a:xfrm>
          <a:prstGeom prst="line">
            <a:avLst/>
          </a:prstGeom>
          <a:ln>
            <a:solidFill>
              <a:srgbClr val="007066"/>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1903648" y="174511"/>
            <a:ext cx="8686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C5B0"/>
                </a:solidFill>
                <a:effectLst/>
                <a:uLnTx/>
                <a:uFillTx/>
                <a:latin typeface="Arial"/>
                <a:ea typeface="+mn-ea"/>
                <a:cs typeface="Arial"/>
              </a:rPr>
              <a:t>End of Day</a:t>
            </a:r>
          </a:p>
        </p:txBody>
      </p:sp>
      <p:sp>
        <p:nvSpPr>
          <p:cNvPr id="4" name="TextBox 3"/>
          <p:cNvSpPr txBox="1"/>
          <p:nvPr/>
        </p:nvSpPr>
        <p:spPr>
          <a:xfrm>
            <a:off x="1947334" y="2227076"/>
            <a:ext cx="82973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7066"/>
                </a:solidFill>
                <a:effectLst/>
                <a:uLnTx/>
                <a:uFillTx/>
                <a:latin typeface="Arial"/>
                <a:ea typeface="+mn-ea"/>
                <a:cs typeface="Arial"/>
              </a:rPr>
              <a:t>Wrap Up</a:t>
            </a:r>
          </a:p>
        </p:txBody>
      </p:sp>
    </p:spTree>
    <p:extLst>
      <p:ext uri="{BB962C8B-B14F-4D97-AF65-F5344CB8AC3E}">
        <p14:creationId xmlns:p14="http://schemas.microsoft.com/office/powerpoint/2010/main" val="4908816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B54697AC-6358-4740-A492-BD6D4F11F90C}"/>
              </a:ext>
            </a:extLst>
          </p:cNvPr>
          <p:cNvSpPr txBox="1">
            <a:spLocks/>
          </p:cNvSpPr>
          <p:nvPr/>
        </p:nvSpPr>
        <p:spPr>
          <a:xfrm>
            <a:off x="65988" y="103694"/>
            <a:ext cx="12038028" cy="5309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j-ea"/>
                <a:cs typeface="Arial"/>
              </a:rPr>
              <a:t>Cooperating Association Partnerships for a New Century </a:t>
            </a:r>
          </a:p>
        </p:txBody>
      </p:sp>
      <p:sp>
        <p:nvSpPr>
          <p:cNvPr id="8" name="Title 5">
            <a:extLst>
              <a:ext uri="{FF2B5EF4-FFF2-40B4-BE49-F238E27FC236}">
                <a16:creationId xmlns:a16="http://schemas.microsoft.com/office/drawing/2014/main" id="{319A8A90-D078-40FF-B7F6-A75A6D985113}"/>
              </a:ext>
            </a:extLst>
          </p:cNvPr>
          <p:cNvSpPr txBox="1">
            <a:spLocks/>
          </p:cNvSpPr>
          <p:nvPr/>
        </p:nvSpPr>
        <p:spPr>
          <a:xfrm>
            <a:off x="76986" y="6251305"/>
            <a:ext cx="12038028" cy="5309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066"/>
                </a:solidFill>
                <a:effectLst/>
                <a:uLnTx/>
                <a:uFillTx/>
                <a:latin typeface="Arial"/>
                <a:ea typeface="+mj-ea"/>
                <a:cs typeface="Arial"/>
              </a:rPr>
              <a:t>April 10 – 12, 2018     Philadelphia, PA   </a:t>
            </a:r>
          </a:p>
        </p:txBody>
      </p:sp>
      <p:sp>
        <p:nvSpPr>
          <p:cNvPr id="9" name="Diamond 8">
            <a:extLst>
              <a:ext uri="{FF2B5EF4-FFF2-40B4-BE49-F238E27FC236}">
                <a16:creationId xmlns:a16="http://schemas.microsoft.com/office/drawing/2014/main" id="{44CACE1A-2DE2-4535-BB59-5BA1D5470B9E}"/>
              </a:ext>
            </a:extLst>
          </p:cNvPr>
          <p:cNvSpPr/>
          <p:nvPr/>
        </p:nvSpPr>
        <p:spPr>
          <a:xfrm>
            <a:off x="6169843" y="6431945"/>
            <a:ext cx="160256" cy="169683"/>
          </a:xfrm>
          <a:prstGeom prst="diamond">
            <a:avLst/>
          </a:prstGeom>
          <a:solidFill>
            <a:srgbClr val="00C5B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7F59E6E6-FC95-4E63-91CC-0600745976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3257" y="674585"/>
            <a:ext cx="8225487" cy="5486400"/>
          </a:xfrm>
          <a:prstGeom prst="rect">
            <a:avLst/>
          </a:prstGeom>
        </p:spPr>
      </p:pic>
    </p:spTree>
    <p:extLst>
      <p:ext uri="{BB962C8B-B14F-4D97-AF65-F5344CB8AC3E}">
        <p14:creationId xmlns:p14="http://schemas.microsoft.com/office/powerpoint/2010/main" val="231389607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Main">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2821</Words>
  <Application>Microsoft Office PowerPoint</Application>
  <PresentationFormat>Widescreen</PresentationFormat>
  <Paragraphs>645</Paragraphs>
  <Slides>92</Slides>
  <Notes>92</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92</vt:i4>
      </vt:variant>
    </vt:vector>
  </HeadingPairs>
  <TitlesOfParts>
    <vt:vector size="101" baseType="lpstr">
      <vt:lpstr>Arial</vt:lpstr>
      <vt:lpstr>Arial Regular</vt:lpstr>
      <vt:lpstr>Avenir Roman</vt:lpstr>
      <vt:lpstr>Calibri</vt:lpstr>
      <vt:lpstr>Times New Roman</vt:lpstr>
      <vt:lpstr>Trebuchet MS</vt:lpstr>
      <vt:lpstr>Wingdings 2</vt:lpstr>
      <vt:lpstr>Custom Design</vt:lpstr>
      <vt:lpstr>2_Main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Cooperating Association Activities: We’re Much More Than a Bookstore Activities in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Morning Recap and Reflection</vt:lpstr>
      <vt:lpstr>Marketing Your Park Stores &amp;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Visitor Experiences</vt:lpstr>
      <vt:lpstr>PowerPoint Presentation</vt:lpstr>
      <vt:lpstr>Break Time </vt:lpstr>
      <vt:lpstr>Nonprofit Partnerships   Cooperating Associations Partnering with Philanthropic Partners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Panel Q&amp;A</vt:lpstr>
      <vt:lpstr>Partnership Success Story Salem Maritime National Historic 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Cartwright</dc:creator>
  <cp:lastModifiedBy>Megan Cartwright</cp:lastModifiedBy>
  <cp:revision>10</cp:revision>
  <dcterms:created xsi:type="dcterms:W3CDTF">2018-04-10T02:50:01Z</dcterms:created>
  <dcterms:modified xsi:type="dcterms:W3CDTF">2018-04-12T16:07:35Z</dcterms:modified>
</cp:coreProperties>
</file>