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42.jpg" ContentType="image/jpeg"/>
  <Override PartName="/ppt/media/image43.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71.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123.jpg" ContentType="image/jpeg"/>
  <Override PartName="/ppt/notesSlides/notesSlide58.xml" ContentType="application/vnd.openxmlformats-officedocument.presentationml.notesSlide+xml"/>
  <Override PartName="/ppt/media/image126.jpg" ContentType="image/jpeg"/>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132.jpg" ContentType="image/jpeg"/>
  <Override PartName="/ppt/media/image133.jpg" ContentType="image/jpe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media/image147.jpg" ContentType="image/jpeg"/>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media/image199.jpg" ContentType="image/jpeg"/>
  <Override PartName="/ppt/media/image200.jpg" ContentType="image/jpeg"/>
  <Override PartName="/ppt/media/image204.jpg" ContentType="image/jpeg"/>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media/image210.jpg" ContentType="image/jpeg"/>
  <Override PartName="/ppt/notesSlides/notesSlide107.xml" ContentType="application/vnd.openxmlformats-officedocument.presentationml.notesSlide+xml"/>
  <Override PartName="/ppt/notesSlides/notesSlide108.xml" ContentType="application/vnd.openxmlformats-officedocument.presentationml.notesSlide+xml"/>
  <Override PartName="/ppt/media/image212.jpg" ContentType="image/jpeg"/>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media/image218.jpg" ContentType="image/jpeg"/>
  <Override PartName="/ppt/notesSlides/notesSlide117.xml" ContentType="application/vnd.openxmlformats-officedocument.presentationml.notesSlide+xml"/>
  <Override PartName="/ppt/media/image219.jpg" ContentType="image/jpeg"/>
  <Override PartName="/ppt/notesSlides/notesSlide118.xml" ContentType="application/vnd.openxmlformats-officedocument.presentationml.notesSlide+xml"/>
  <Override PartName="/ppt/media/image220.jpg" ContentType="image/jpeg"/>
  <Override PartName="/ppt/notesSlides/notesSlide119.xml" ContentType="application/vnd.openxmlformats-officedocument.presentationml.notesSlide+xml"/>
  <Override PartName="/ppt/media/image221.jpg" ContentType="image/jpeg"/>
  <Override PartName="/ppt/notesSlides/notesSlide120.xml" ContentType="application/vnd.openxmlformats-officedocument.presentationml.notesSlide+xml"/>
  <Override PartName="/ppt/media/image222.jpg" ContentType="image/jpeg"/>
  <Override PartName="/ppt/notesSlides/notesSlide121.xml" ContentType="application/vnd.openxmlformats-officedocument.presentationml.notesSlide+xml"/>
  <Override PartName="/ppt/media/image223.jpg" ContentType="image/jpeg"/>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Lst>
  <p:notesMasterIdLst>
    <p:notesMasterId r:id="rId152"/>
  </p:notesMasterIdLst>
  <p:sldIdLst>
    <p:sldId id="257" r:id="rId5"/>
    <p:sldId id="258" r:id="rId6"/>
    <p:sldId id="264" r:id="rId7"/>
    <p:sldId id="259"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400" r:id="rId145"/>
    <p:sldId id="401" r:id="rId146"/>
    <p:sldId id="399" r:id="rId147"/>
    <p:sldId id="402" r:id="rId148"/>
    <p:sldId id="403" r:id="rId149"/>
    <p:sldId id="397" r:id="rId150"/>
    <p:sldId id="398" r:id="rId1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dPt>
            <c:idx val="0"/>
            <c:bubble3D val="0"/>
            <c:spPr>
              <a:solidFill>
                <a:srgbClr val="1BAD8A"/>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D12-469F-A8FE-788B449FEB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D12-469F-A8FE-788B449FEB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D12-469F-A8FE-788B449FEB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D12-469F-A8FE-788B449FEB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1D12-469F-A8FE-788B449FEBA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1D12-469F-A8FE-788B449FEBA0}"/>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1D12-469F-A8FE-788B449FEBA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1D12-469F-A8FE-788B449FEBA0}"/>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Competitive</a:t>
                    </a:r>
                    <a:r>
                      <a:rPr lang="en-US" baseline="0" dirty="0"/>
                      <a:t> Grants</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12-469F-A8FE-788B449FEBA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1D12-469F-A8FE-788B449FEBA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1D12-469F-A8FE-788B449FEBA0}"/>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B-1D12-469F-A8FE-788B449FEBA0}"/>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Park Interpretive Donations 6.5% *</c:v>
                </c:pt>
                <c:pt idx="1">
                  <c:v>Store Improvements</c:v>
                </c:pt>
                <c:pt idx="2">
                  <c:v>Call to Action Grants</c:v>
                </c:pt>
                <c:pt idx="3">
                  <c:v>Publications</c:v>
                </c:pt>
                <c:pt idx="4">
                  <c:v>Park Discretionary Fund</c:v>
                </c:pt>
                <c:pt idx="5">
                  <c:v>Other</c:v>
                </c:pt>
              </c:strCache>
            </c:strRef>
          </c:cat>
          <c:val>
            <c:numRef>
              <c:f>Sheet1!$B$2:$B$7</c:f>
              <c:numCache>
                <c:formatCode>"$"#,##0_);[Red]\("$"#,##0\)</c:formatCode>
                <c:ptCount val="6"/>
                <c:pt idx="0">
                  <c:v>2423000</c:v>
                </c:pt>
                <c:pt idx="1">
                  <c:v>324000</c:v>
                </c:pt>
                <c:pt idx="2">
                  <c:v>225000</c:v>
                </c:pt>
                <c:pt idx="3">
                  <c:v>200000</c:v>
                </c:pt>
                <c:pt idx="4">
                  <c:v>100000</c:v>
                </c:pt>
                <c:pt idx="5">
                  <c:v>196000</c:v>
                </c:pt>
              </c:numCache>
            </c:numRef>
          </c:val>
          <c:extLst>
            <c:ext xmlns:c16="http://schemas.microsoft.com/office/drawing/2014/chart" uri="{C3380CC4-5D6E-409C-BE32-E72D297353CC}">
              <c16:uniqueId val="{0000000C-1D12-469F-A8FE-788B449FEBA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6807C-EBF3-43B1-85E3-A3D677F99D27}" type="doc">
      <dgm:prSet loTypeId="urn:microsoft.com/office/officeart/2005/8/layout/process2" loCatId="process" qsTypeId="urn:microsoft.com/office/officeart/2005/8/quickstyle/simple1" qsCatId="simple" csTypeId="urn:microsoft.com/office/officeart/2005/8/colors/accent1_2" csCatId="accent1" phldr="1"/>
      <dgm:spPr/>
    </dgm:pt>
    <dgm:pt modelId="{8443DC56-091C-45BB-A3FF-F214B0E059A6}">
      <dgm:prSet phldrT="[Text]"/>
      <dgm:spPr>
        <a:solidFill>
          <a:srgbClr val="00C5B0"/>
        </a:solidFill>
        <a:ln>
          <a:solidFill>
            <a:srgbClr val="007066"/>
          </a:solidFill>
        </a:ln>
      </dgm:spPr>
      <dgm:t>
        <a:bodyPr/>
        <a:lstStyle/>
        <a:p>
          <a:r>
            <a:rPr lang="en-US" dirty="0"/>
            <a:t>Management Policies</a:t>
          </a:r>
        </a:p>
        <a:p>
          <a:r>
            <a:rPr lang="en-US" dirty="0"/>
            <a:t>(Level 1)</a:t>
          </a:r>
        </a:p>
      </dgm:t>
    </dgm:pt>
    <dgm:pt modelId="{FE9D4BC5-EE61-4650-BF16-340E17607348}" type="parTrans" cxnId="{35A734A8-02B0-4970-8C57-5DEA6A80ED1C}">
      <dgm:prSet/>
      <dgm:spPr/>
      <dgm:t>
        <a:bodyPr/>
        <a:lstStyle/>
        <a:p>
          <a:endParaRPr lang="en-US"/>
        </a:p>
      </dgm:t>
    </dgm:pt>
    <dgm:pt modelId="{CC1C3A43-E86A-4D64-AD81-7A87DCADC835}" type="sibTrans" cxnId="{35A734A8-02B0-4970-8C57-5DEA6A80ED1C}">
      <dgm:prSet/>
      <dgm:spPr>
        <a:solidFill>
          <a:srgbClr val="00C5B0"/>
        </a:solidFill>
      </dgm:spPr>
      <dgm:t>
        <a:bodyPr/>
        <a:lstStyle/>
        <a:p>
          <a:endParaRPr lang="en-US"/>
        </a:p>
      </dgm:t>
    </dgm:pt>
    <dgm:pt modelId="{33CD9621-91C5-40C8-900D-9940ACCBF770}">
      <dgm:prSet phldrT="[Text]"/>
      <dgm:spPr>
        <a:solidFill>
          <a:srgbClr val="00C5B0"/>
        </a:solidFill>
        <a:ln>
          <a:solidFill>
            <a:srgbClr val="007066"/>
          </a:solidFill>
        </a:ln>
      </dgm:spPr>
      <dgm:t>
        <a:bodyPr/>
        <a:lstStyle/>
        <a:p>
          <a:r>
            <a:rPr lang="en-US" dirty="0"/>
            <a:t>Director’s Orders</a:t>
          </a:r>
        </a:p>
        <a:p>
          <a:r>
            <a:rPr lang="en-US" dirty="0"/>
            <a:t>(Level 2)</a:t>
          </a:r>
        </a:p>
      </dgm:t>
    </dgm:pt>
    <dgm:pt modelId="{A789CD0C-6408-4A9D-8909-7CDEC45D390B}" type="parTrans" cxnId="{F53EE7F8-4627-4D53-8EF3-37C0465AFF21}">
      <dgm:prSet/>
      <dgm:spPr/>
      <dgm:t>
        <a:bodyPr/>
        <a:lstStyle/>
        <a:p>
          <a:endParaRPr lang="en-US"/>
        </a:p>
      </dgm:t>
    </dgm:pt>
    <dgm:pt modelId="{CF91EE4F-2341-495B-9843-30A1D966AEAC}" type="sibTrans" cxnId="{F53EE7F8-4627-4D53-8EF3-37C0465AFF21}">
      <dgm:prSet/>
      <dgm:spPr>
        <a:solidFill>
          <a:srgbClr val="00C5B0"/>
        </a:solidFill>
      </dgm:spPr>
      <dgm:t>
        <a:bodyPr/>
        <a:lstStyle/>
        <a:p>
          <a:endParaRPr lang="en-US"/>
        </a:p>
      </dgm:t>
    </dgm:pt>
    <dgm:pt modelId="{1C19DA2D-852A-4CDA-A33F-B9EA04DF9BD5}">
      <dgm:prSet phldrT="[Text]"/>
      <dgm:spPr>
        <a:solidFill>
          <a:srgbClr val="00C5B0"/>
        </a:solidFill>
        <a:ln>
          <a:solidFill>
            <a:srgbClr val="007066"/>
          </a:solidFill>
        </a:ln>
      </dgm:spPr>
      <dgm:t>
        <a:bodyPr/>
        <a:lstStyle/>
        <a:p>
          <a:r>
            <a:rPr lang="en-US" dirty="0"/>
            <a:t>Reference Manual</a:t>
          </a:r>
        </a:p>
        <a:p>
          <a:r>
            <a:rPr lang="en-US" dirty="0"/>
            <a:t> Handbook/Website/Guidance</a:t>
          </a:r>
        </a:p>
        <a:p>
          <a:r>
            <a:rPr lang="en-US" dirty="0"/>
            <a:t>(Level 3)</a:t>
          </a:r>
        </a:p>
      </dgm:t>
    </dgm:pt>
    <dgm:pt modelId="{55EB5E68-3586-43E5-A538-91F44600CF80}" type="parTrans" cxnId="{DEDD88A1-DB9A-4129-84E5-E63B7D00994E}">
      <dgm:prSet/>
      <dgm:spPr/>
      <dgm:t>
        <a:bodyPr/>
        <a:lstStyle/>
        <a:p>
          <a:endParaRPr lang="en-US"/>
        </a:p>
      </dgm:t>
    </dgm:pt>
    <dgm:pt modelId="{BC59C89F-A658-4791-BD0C-206BCCBBE2A2}" type="sibTrans" cxnId="{DEDD88A1-DB9A-4129-84E5-E63B7D00994E}">
      <dgm:prSet/>
      <dgm:spPr/>
      <dgm:t>
        <a:bodyPr/>
        <a:lstStyle/>
        <a:p>
          <a:endParaRPr lang="en-US"/>
        </a:p>
      </dgm:t>
    </dgm:pt>
    <dgm:pt modelId="{65182B01-6024-4A2C-BD40-A76D80A10AA3}" type="pres">
      <dgm:prSet presAssocID="{91D6807C-EBF3-43B1-85E3-A3D677F99D27}" presName="linearFlow" presStyleCnt="0">
        <dgm:presLayoutVars>
          <dgm:resizeHandles val="exact"/>
        </dgm:presLayoutVars>
      </dgm:prSet>
      <dgm:spPr/>
    </dgm:pt>
    <dgm:pt modelId="{15AC1B97-75CB-4E38-A0F8-FD92629E65C8}" type="pres">
      <dgm:prSet presAssocID="{8443DC56-091C-45BB-A3FF-F214B0E059A6}" presName="node" presStyleLbl="node1" presStyleIdx="0" presStyleCnt="3" custScaleX="298170" custLinFactNeighborX="-7236" custLinFactNeighborY="41187">
        <dgm:presLayoutVars>
          <dgm:bulletEnabled val="1"/>
        </dgm:presLayoutVars>
      </dgm:prSet>
      <dgm:spPr/>
    </dgm:pt>
    <dgm:pt modelId="{8E0DA60B-DB76-48C8-BF82-68F889398944}" type="pres">
      <dgm:prSet presAssocID="{CC1C3A43-E86A-4D64-AD81-7A87DCADC835}" presName="sibTrans" presStyleLbl="sibTrans2D1" presStyleIdx="0" presStyleCnt="2"/>
      <dgm:spPr/>
    </dgm:pt>
    <dgm:pt modelId="{F82CFD4B-B273-4CED-A0AF-27ABD5086057}" type="pres">
      <dgm:prSet presAssocID="{CC1C3A43-E86A-4D64-AD81-7A87DCADC835}" presName="connectorText" presStyleLbl="sibTrans2D1" presStyleIdx="0" presStyleCnt="2"/>
      <dgm:spPr/>
    </dgm:pt>
    <dgm:pt modelId="{B6DB4F56-7EC3-43B3-AEB3-BF47D3F847C9}" type="pres">
      <dgm:prSet presAssocID="{33CD9621-91C5-40C8-900D-9940ACCBF770}" presName="node" presStyleLbl="node1" presStyleIdx="1" presStyleCnt="3" custScaleX="306815" custScaleY="96895" custLinFactNeighborX="-558" custLinFactNeighborY="18028">
        <dgm:presLayoutVars>
          <dgm:bulletEnabled val="1"/>
        </dgm:presLayoutVars>
      </dgm:prSet>
      <dgm:spPr/>
    </dgm:pt>
    <dgm:pt modelId="{EF66FBDC-C5C3-4E76-9683-94AC1D82E28B}" type="pres">
      <dgm:prSet presAssocID="{CF91EE4F-2341-495B-9843-30A1D966AEAC}" presName="sibTrans" presStyleLbl="sibTrans2D1" presStyleIdx="1" presStyleCnt="2"/>
      <dgm:spPr/>
    </dgm:pt>
    <dgm:pt modelId="{7A83C579-C954-4FD1-AD24-0FE69D44E5DE}" type="pres">
      <dgm:prSet presAssocID="{CF91EE4F-2341-495B-9843-30A1D966AEAC}" presName="connectorText" presStyleLbl="sibTrans2D1" presStyleIdx="1" presStyleCnt="2"/>
      <dgm:spPr/>
    </dgm:pt>
    <dgm:pt modelId="{3BFDBE6F-3398-4211-9A0E-C73665C2A4C9}" type="pres">
      <dgm:prSet presAssocID="{1C19DA2D-852A-4CDA-A33F-B9EA04DF9BD5}" presName="node" presStyleLbl="node1" presStyleIdx="2" presStyleCnt="3" custScaleX="316153" custScaleY="155359">
        <dgm:presLayoutVars>
          <dgm:bulletEnabled val="1"/>
        </dgm:presLayoutVars>
      </dgm:prSet>
      <dgm:spPr/>
    </dgm:pt>
  </dgm:ptLst>
  <dgm:cxnLst>
    <dgm:cxn modelId="{2DA06816-3C1A-4D03-A9B6-377C50565899}" type="presOf" srcId="{CF91EE4F-2341-495B-9843-30A1D966AEAC}" destId="{7A83C579-C954-4FD1-AD24-0FE69D44E5DE}" srcOrd="1" destOrd="0" presId="urn:microsoft.com/office/officeart/2005/8/layout/process2"/>
    <dgm:cxn modelId="{3CD9D234-5AD2-4DE0-907A-D99E70B537F2}" type="presOf" srcId="{91D6807C-EBF3-43B1-85E3-A3D677F99D27}" destId="{65182B01-6024-4A2C-BD40-A76D80A10AA3}" srcOrd="0" destOrd="0" presId="urn:microsoft.com/office/officeart/2005/8/layout/process2"/>
    <dgm:cxn modelId="{D713B087-43AE-4B74-A432-B7843A16544E}" type="presOf" srcId="{CC1C3A43-E86A-4D64-AD81-7A87DCADC835}" destId="{8E0DA60B-DB76-48C8-BF82-68F889398944}" srcOrd="0" destOrd="0" presId="urn:microsoft.com/office/officeart/2005/8/layout/process2"/>
    <dgm:cxn modelId="{6946C49B-599D-4E7B-8CB5-4449AE3B0E56}" type="presOf" srcId="{8443DC56-091C-45BB-A3FF-F214B0E059A6}" destId="{15AC1B97-75CB-4E38-A0F8-FD92629E65C8}" srcOrd="0" destOrd="0" presId="urn:microsoft.com/office/officeart/2005/8/layout/process2"/>
    <dgm:cxn modelId="{DEDD88A1-DB9A-4129-84E5-E63B7D00994E}" srcId="{91D6807C-EBF3-43B1-85E3-A3D677F99D27}" destId="{1C19DA2D-852A-4CDA-A33F-B9EA04DF9BD5}" srcOrd="2" destOrd="0" parTransId="{55EB5E68-3586-43E5-A538-91F44600CF80}" sibTransId="{BC59C89F-A658-4791-BD0C-206BCCBBE2A2}"/>
    <dgm:cxn modelId="{D4F698A1-4489-4FEA-9903-1AFF1C928E86}" type="presOf" srcId="{1C19DA2D-852A-4CDA-A33F-B9EA04DF9BD5}" destId="{3BFDBE6F-3398-4211-9A0E-C73665C2A4C9}" srcOrd="0" destOrd="0" presId="urn:microsoft.com/office/officeart/2005/8/layout/process2"/>
    <dgm:cxn modelId="{35A734A8-02B0-4970-8C57-5DEA6A80ED1C}" srcId="{91D6807C-EBF3-43B1-85E3-A3D677F99D27}" destId="{8443DC56-091C-45BB-A3FF-F214B0E059A6}" srcOrd="0" destOrd="0" parTransId="{FE9D4BC5-EE61-4650-BF16-340E17607348}" sibTransId="{CC1C3A43-E86A-4D64-AD81-7A87DCADC835}"/>
    <dgm:cxn modelId="{145B60C2-0DAF-45EA-9A2B-CE8204012997}" type="presOf" srcId="{33CD9621-91C5-40C8-900D-9940ACCBF770}" destId="{B6DB4F56-7EC3-43B3-AEB3-BF47D3F847C9}" srcOrd="0" destOrd="0" presId="urn:microsoft.com/office/officeart/2005/8/layout/process2"/>
    <dgm:cxn modelId="{F9C608CA-4E8A-45CA-8FB0-1D8FDE2F9379}" type="presOf" srcId="{CF91EE4F-2341-495B-9843-30A1D966AEAC}" destId="{EF66FBDC-C5C3-4E76-9683-94AC1D82E28B}" srcOrd="0" destOrd="0" presId="urn:microsoft.com/office/officeart/2005/8/layout/process2"/>
    <dgm:cxn modelId="{421DBEDB-2EFD-4F2E-BF3D-607366DD432D}" type="presOf" srcId="{CC1C3A43-E86A-4D64-AD81-7A87DCADC835}" destId="{F82CFD4B-B273-4CED-A0AF-27ABD5086057}" srcOrd="1" destOrd="0" presId="urn:microsoft.com/office/officeart/2005/8/layout/process2"/>
    <dgm:cxn modelId="{F53EE7F8-4627-4D53-8EF3-37C0465AFF21}" srcId="{91D6807C-EBF3-43B1-85E3-A3D677F99D27}" destId="{33CD9621-91C5-40C8-900D-9940ACCBF770}" srcOrd="1" destOrd="0" parTransId="{A789CD0C-6408-4A9D-8909-7CDEC45D390B}" sibTransId="{CF91EE4F-2341-495B-9843-30A1D966AEAC}"/>
    <dgm:cxn modelId="{FF295235-C67E-4918-9154-AA58BB70D2EF}" type="presParOf" srcId="{65182B01-6024-4A2C-BD40-A76D80A10AA3}" destId="{15AC1B97-75CB-4E38-A0F8-FD92629E65C8}" srcOrd="0" destOrd="0" presId="urn:microsoft.com/office/officeart/2005/8/layout/process2"/>
    <dgm:cxn modelId="{A058E2EE-8F1A-4C08-B5BB-61041C54C276}" type="presParOf" srcId="{65182B01-6024-4A2C-BD40-A76D80A10AA3}" destId="{8E0DA60B-DB76-48C8-BF82-68F889398944}" srcOrd="1" destOrd="0" presId="urn:microsoft.com/office/officeart/2005/8/layout/process2"/>
    <dgm:cxn modelId="{BD0B3BE9-F5FE-4C3F-9A15-326BBB877154}" type="presParOf" srcId="{8E0DA60B-DB76-48C8-BF82-68F889398944}" destId="{F82CFD4B-B273-4CED-A0AF-27ABD5086057}" srcOrd="0" destOrd="0" presId="urn:microsoft.com/office/officeart/2005/8/layout/process2"/>
    <dgm:cxn modelId="{9E5A5078-7F86-476D-8FFB-B66393F2A4BE}" type="presParOf" srcId="{65182B01-6024-4A2C-BD40-A76D80A10AA3}" destId="{B6DB4F56-7EC3-43B3-AEB3-BF47D3F847C9}" srcOrd="2" destOrd="0" presId="urn:microsoft.com/office/officeart/2005/8/layout/process2"/>
    <dgm:cxn modelId="{FEF4959E-F709-4C6C-9B8F-5A0C69DB1BA4}" type="presParOf" srcId="{65182B01-6024-4A2C-BD40-A76D80A10AA3}" destId="{EF66FBDC-C5C3-4E76-9683-94AC1D82E28B}" srcOrd="3" destOrd="0" presId="urn:microsoft.com/office/officeart/2005/8/layout/process2"/>
    <dgm:cxn modelId="{1EC783DB-F4BC-4275-94AA-550F3DE49F61}" type="presParOf" srcId="{EF66FBDC-C5C3-4E76-9683-94AC1D82E28B}" destId="{7A83C579-C954-4FD1-AD24-0FE69D44E5DE}" srcOrd="0" destOrd="0" presId="urn:microsoft.com/office/officeart/2005/8/layout/process2"/>
    <dgm:cxn modelId="{C3B26608-7A98-4F1B-8201-14C29E667412}" type="presParOf" srcId="{65182B01-6024-4A2C-BD40-A76D80A10AA3}" destId="{3BFDBE6F-3398-4211-9A0E-C73665C2A4C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486EBC-14A8-401B-BF2F-21DBFECC3581}" type="doc">
      <dgm:prSet loTypeId="urn:microsoft.com/office/officeart/2005/8/layout/radial6" loCatId="relationship" qsTypeId="urn:microsoft.com/office/officeart/2005/8/quickstyle/simple1" qsCatId="simple" csTypeId="urn:microsoft.com/office/officeart/2005/8/colors/colorful5" csCatId="colorful" phldr="1"/>
      <dgm:spPr/>
      <dgm:t>
        <a:bodyPr/>
        <a:lstStyle/>
        <a:p>
          <a:endParaRPr lang="en-US"/>
        </a:p>
      </dgm:t>
    </dgm:pt>
    <dgm:pt modelId="{7A325952-379D-48ED-817E-11DEC30F6A32}">
      <dgm:prSet phldrT="[Text]" custT="1"/>
      <dgm:spPr/>
      <dgm:t>
        <a:bodyPr/>
        <a:lstStyle/>
        <a:p>
          <a:r>
            <a:rPr lang="en-US" sz="1200" dirty="0"/>
            <a:t>Centralized processes and product development</a:t>
          </a:r>
        </a:p>
      </dgm:t>
    </dgm:pt>
    <dgm:pt modelId="{625B82D8-4616-44D3-BA21-EECFE8EF11DC}" type="parTrans" cxnId="{B25E8F68-D3D4-4AE2-A6E6-9B6A38DA8279}">
      <dgm:prSet/>
      <dgm:spPr/>
      <dgm:t>
        <a:bodyPr/>
        <a:lstStyle/>
        <a:p>
          <a:endParaRPr lang="en-US"/>
        </a:p>
      </dgm:t>
    </dgm:pt>
    <dgm:pt modelId="{B4FF82C6-6672-4839-8481-EFFE228B870E}" type="sibTrans" cxnId="{B25E8F68-D3D4-4AE2-A6E6-9B6A38DA8279}">
      <dgm:prSet/>
      <dgm:spPr/>
      <dgm:t>
        <a:bodyPr/>
        <a:lstStyle/>
        <a:p>
          <a:endParaRPr lang="en-US"/>
        </a:p>
      </dgm:t>
    </dgm:pt>
    <dgm:pt modelId="{8CC216B7-03A3-486F-A3C0-48F633434D1B}">
      <dgm:prSet phldrT="[Text]"/>
      <dgm:spPr/>
      <dgm:t>
        <a:bodyPr/>
        <a:lstStyle/>
        <a:p>
          <a:r>
            <a:rPr lang="en-US" dirty="0"/>
            <a:t>Category Management</a:t>
          </a:r>
        </a:p>
      </dgm:t>
    </dgm:pt>
    <dgm:pt modelId="{181F5E3D-0538-4DFD-9C1E-49B18B5C06B3}" type="parTrans" cxnId="{A2B570D4-4F6A-4788-9673-6301AEE23716}">
      <dgm:prSet/>
      <dgm:spPr/>
      <dgm:t>
        <a:bodyPr/>
        <a:lstStyle/>
        <a:p>
          <a:endParaRPr lang="en-US"/>
        </a:p>
      </dgm:t>
    </dgm:pt>
    <dgm:pt modelId="{FF01C16A-3ECA-492F-9494-029F4C8A63EC}" type="sibTrans" cxnId="{A2B570D4-4F6A-4788-9673-6301AEE23716}">
      <dgm:prSet/>
      <dgm:spPr/>
      <dgm:t>
        <a:bodyPr/>
        <a:lstStyle/>
        <a:p>
          <a:endParaRPr lang="en-US"/>
        </a:p>
      </dgm:t>
    </dgm:pt>
    <dgm:pt modelId="{D35FFE7B-D7B2-46DC-B57E-AC228E5416DC}">
      <dgm:prSet phldrT="[Text]"/>
      <dgm:spPr/>
      <dgm:t>
        <a:bodyPr/>
        <a:lstStyle/>
        <a:p>
          <a:r>
            <a:rPr lang="en-US" dirty="0"/>
            <a:t>Strategic Assortment Planning</a:t>
          </a:r>
        </a:p>
      </dgm:t>
    </dgm:pt>
    <dgm:pt modelId="{0B4B650C-3414-4E68-97D8-2AA5BD945030}" type="parTrans" cxnId="{E29E8AB6-7444-4B48-8C81-F6DA9DEDAA2D}">
      <dgm:prSet/>
      <dgm:spPr/>
      <dgm:t>
        <a:bodyPr/>
        <a:lstStyle/>
        <a:p>
          <a:endParaRPr lang="en-US"/>
        </a:p>
      </dgm:t>
    </dgm:pt>
    <dgm:pt modelId="{A1B149D2-992D-4804-BE5D-317186E0EF6E}" type="sibTrans" cxnId="{E29E8AB6-7444-4B48-8C81-F6DA9DEDAA2D}">
      <dgm:prSet/>
      <dgm:spPr/>
      <dgm:t>
        <a:bodyPr/>
        <a:lstStyle/>
        <a:p>
          <a:endParaRPr lang="en-US"/>
        </a:p>
      </dgm:t>
    </dgm:pt>
    <dgm:pt modelId="{56206753-F8AE-4645-9577-0A53E0014FF0}">
      <dgm:prSet phldrT="[Text]"/>
      <dgm:spPr/>
      <dgm:t>
        <a:bodyPr/>
        <a:lstStyle/>
        <a:p>
          <a:r>
            <a:rPr lang="en-US" dirty="0"/>
            <a:t>Multi-store thematic item collections</a:t>
          </a:r>
        </a:p>
      </dgm:t>
    </dgm:pt>
    <dgm:pt modelId="{1871B926-F719-44DA-B96D-64D91E25990E}" type="parTrans" cxnId="{BD6AEF1D-3E29-4DF7-983C-41F33870CCFA}">
      <dgm:prSet/>
      <dgm:spPr/>
      <dgm:t>
        <a:bodyPr/>
        <a:lstStyle/>
        <a:p>
          <a:endParaRPr lang="en-US"/>
        </a:p>
      </dgm:t>
    </dgm:pt>
    <dgm:pt modelId="{EBE9835A-96C3-451D-AC32-E7B08E73A5BB}" type="sibTrans" cxnId="{BD6AEF1D-3E29-4DF7-983C-41F33870CCFA}">
      <dgm:prSet/>
      <dgm:spPr/>
      <dgm:t>
        <a:bodyPr/>
        <a:lstStyle/>
        <a:p>
          <a:endParaRPr lang="en-US"/>
        </a:p>
      </dgm:t>
    </dgm:pt>
    <dgm:pt modelId="{516A441A-1943-4CC8-AA27-891AC6353486}">
      <dgm:prSet phldrT="[Text]"/>
      <dgm:spPr/>
      <dgm:t>
        <a:bodyPr/>
        <a:lstStyle/>
        <a:p>
          <a:r>
            <a:rPr lang="en-US" dirty="0"/>
            <a:t>Streamlined buying processes</a:t>
          </a:r>
        </a:p>
      </dgm:t>
    </dgm:pt>
    <dgm:pt modelId="{5645A663-7EE1-4427-A183-49216258561F}" type="parTrans" cxnId="{54007CBB-82CB-4D8F-88A1-48C730D3C7B3}">
      <dgm:prSet/>
      <dgm:spPr/>
      <dgm:t>
        <a:bodyPr/>
        <a:lstStyle/>
        <a:p>
          <a:endParaRPr lang="en-US"/>
        </a:p>
      </dgm:t>
    </dgm:pt>
    <dgm:pt modelId="{51722BD5-0AAB-404E-BB82-C8CCDC0982DC}" type="sibTrans" cxnId="{54007CBB-82CB-4D8F-88A1-48C730D3C7B3}">
      <dgm:prSet/>
      <dgm:spPr/>
      <dgm:t>
        <a:bodyPr/>
        <a:lstStyle/>
        <a:p>
          <a:endParaRPr lang="en-US"/>
        </a:p>
      </dgm:t>
    </dgm:pt>
    <dgm:pt modelId="{8E33CFA8-BCA0-4CE4-8AC1-8DD4453856C5}" type="pres">
      <dgm:prSet presAssocID="{E8486EBC-14A8-401B-BF2F-21DBFECC3581}" presName="Name0" presStyleCnt="0">
        <dgm:presLayoutVars>
          <dgm:chMax val="1"/>
          <dgm:dir/>
          <dgm:animLvl val="ctr"/>
          <dgm:resizeHandles val="exact"/>
        </dgm:presLayoutVars>
      </dgm:prSet>
      <dgm:spPr/>
    </dgm:pt>
    <dgm:pt modelId="{0E0C9D2D-C9F0-43FC-B37D-97F183C757E4}" type="pres">
      <dgm:prSet presAssocID="{7A325952-379D-48ED-817E-11DEC30F6A32}" presName="centerShape" presStyleLbl="node0" presStyleIdx="0" presStyleCnt="1"/>
      <dgm:spPr/>
    </dgm:pt>
    <dgm:pt modelId="{989EC30A-9471-41CD-B128-5EA259EDE5E7}" type="pres">
      <dgm:prSet presAssocID="{8CC216B7-03A3-486F-A3C0-48F633434D1B}" presName="node" presStyleLbl="node1" presStyleIdx="0" presStyleCnt="4">
        <dgm:presLayoutVars>
          <dgm:bulletEnabled val="1"/>
        </dgm:presLayoutVars>
      </dgm:prSet>
      <dgm:spPr/>
    </dgm:pt>
    <dgm:pt modelId="{C51D107B-9866-4062-99C6-BE8677659995}" type="pres">
      <dgm:prSet presAssocID="{8CC216B7-03A3-486F-A3C0-48F633434D1B}" presName="dummy" presStyleCnt="0"/>
      <dgm:spPr/>
    </dgm:pt>
    <dgm:pt modelId="{316EFA6C-CCF5-450A-AE5E-544A382F7147}" type="pres">
      <dgm:prSet presAssocID="{FF01C16A-3ECA-492F-9494-029F4C8A63EC}" presName="sibTrans" presStyleLbl="sibTrans2D1" presStyleIdx="0" presStyleCnt="4"/>
      <dgm:spPr/>
    </dgm:pt>
    <dgm:pt modelId="{7413D909-C2CC-445C-8780-157C1ED4DB8D}" type="pres">
      <dgm:prSet presAssocID="{D35FFE7B-D7B2-46DC-B57E-AC228E5416DC}" presName="node" presStyleLbl="node1" presStyleIdx="1" presStyleCnt="4">
        <dgm:presLayoutVars>
          <dgm:bulletEnabled val="1"/>
        </dgm:presLayoutVars>
      </dgm:prSet>
      <dgm:spPr/>
    </dgm:pt>
    <dgm:pt modelId="{F0ECA513-47E6-40FE-90A2-9F979328D45F}" type="pres">
      <dgm:prSet presAssocID="{D35FFE7B-D7B2-46DC-B57E-AC228E5416DC}" presName="dummy" presStyleCnt="0"/>
      <dgm:spPr/>
    </dgm:pt>
    <dgm:pt modelId="{897789C1-0994-4385-8190-9550852DEB90}" type="pres">
      <dgm:prSet presAssocID="{A1B149D2-992D-4804-BE5D-317186E0EF6E}" presName="sibTrans" presStyleLbl="sibTrans2D1" presStyleIdx="1" presStyleCnt="4"/>
      <dgm:spPr/>
    </dgm:pt>
    <dgm:pt modelId="{F3097648-8384-4879-92DE-BA64F8194D14}" type="pres">
      <dgm:prSet presAssocID="{56206753-F8AE-4645-9577-0A53E0014FF0}" presName="node" presStyleLbl="node1" presStyleIdx="2" presStyleCnt="4">
        <dgm:presLayoutVars>
          <dgm:bulletEnabled val="1"/>
        </dgm:presLayoutVars>
      </dgm:prSet>
      <dgm:spPr/>
    </dgm:pt>
    <dgm:pt modelId="{12184815-DDD5-4B39-87AD-76812D9CC3D6}" type="pres">
      <dgm:prSet presAssocID="{56206753-F8AE-4645-9577-0A53E0014FF0}" presName="dummy" presStyleCnt="0"/>
      <dgm:spPr/>
    </dgm:pt>
    <dgm:pt modelId="{002ED0BF-9D9B-4E87-A56C-F1DA8AEAEFCE}" type="pres">
      <dgm:prSet presAssocID="{EBE9835A-96C3-451D-AC32-E7B08E73A5BB}" presName="sibTrans" presStyleLbl="sibTrans2D1" presStyleIdx="2" presStyleCnt="4"/>
      <dgm:spPr/>
    </dgm:pt>
    <dgm:pt modelId="{1A52B805-3A33-409F-94E7-70CE850F6367}" type="pres">
      <dgm:prSet presAssocID="{516A441A-1943-4CC8-AA27-891AC6353486}" presName="node" presStyleLbl="node1" presStyleIdx="3" presStyleCnt="4">
        <dgm:presLayoutVars>
          <dgm:bulletEnabled val="1"/>
        </dgm:presLayoutVars>
      </dgm:prSet>
      <dgm:spPr/>
    </dgm:pt>
    <dgm:pt modelId="{0B4DAE7E-D225-4969-A170-08842E98EB77}" type="pres">
      <dgm:prSet presAssocID="{516A441A-1943-4CC8-AA27-891AC6353486}" presName="dummy" presStyleCnt="0"/>
      <dgm:spPr/>
    </dgm:pt>
    <dgm:pt modelId="{A46417B4-EF79-4263-BE24-A41FAFAF3F14}" type="pres">
      <dgm:prSet presAssocID="{51722BD5-0AAB-404E-BB82-C8CCDC0982DC}" presName="sibTrans" presStyleLbl="sibTrans2D1" presStyleIdx="3" presStyleCnt="4"/>
      <dgm:spPr/>
    </dgm:pt>
  </dgm:ptLst>
  <dgm:cxnLst>
    <dgm:cxn modelId="{BD6AEF1D-3E29-4DF7-983C-41F33870CCFA}" srcId="{7A325952-379D-48ED-817E-11DEC30F6A32}" destId="{56206753-F8AE-4645-9577-0A53E0014FF0}" srcOrd="2" destOrd="0" parTransId="{1871B926-F719-44DA-B96D-64D91E25990E}" sibTransId="{EBE9835A-96C3-451D-AC32-E7B08E73A5BB}"/>
    <dgm:cxn modelId="{1327073A-FA88-4DC1-928B-70D4B04063A9}" type="presOf" srcId="{A1B149D2-992D-4804-BE5D-317186E0EF6E}" destId="{897789C1-0994-4385-8190-9550852DEB90}" srcOrd="0" destOrd="0" presId="urn:microsoft.com/office/officeart/2005/8/layout/radial6"/>
    <dgm:cxn modelId="{B16E9E3D-0662-49BF-A7F8-5065EA4A33B9}" type="presOf" srcId="{FF01C16A-3ECA-492F-9494-029F4C8A63EC}" destId="{316EFA6C-CCF5-450A-AE5E-544A382F7147}" srcOrd="0" destOrd="0" presId="urn:microsoft.com/office/officeart/2005/8/layout/radial6"/>
    <dgm:cxn modelId="{3E19E841-E43D-465A-8CD4-97B4ACB42189}" type="presOf" srcId="{EBE9835A-96C3-451D-AC32-E7B08E73A5BB}" destId="{002ED0BF-9D9B-4E87-A56C-F1DA8AEAEFCE}" srcOrd="0" destOrd="0" presId="urn:microsoft.com/office/officeart/2005/8/layout/radial6"/>
    <dgm:cxn modelId="{B25E8F68-D3D4-4AE2-A6E6-9B6A38DA8279}" srcId="{E8486EBC-14A8-401B-BF2F-21DBFECC3581}" destId="{7A325952-379D-48ED-817E-11DEC30F6A32}" srcOrd="0" destOrd="0" parTransId="{625B82D8-4616-44D3-BA21-EECFE8EF11DC}" sibTransId="{B4FF82C6-6672-4839-8481-EFFE228B870E}"/>
    <dgm:cxn modelId="{B4956A6F-B246-4229-93B4-0AA23CF79601}" type="presOf" srcId="{8CC216B7-03A3-486F-A3C0-48F633434D1B}" destId="{989EC30A-9471-41CD-B128-5EA259EDE5E7}" srcOrd="0" destOrd="0" presId="urn:microsoft.com/office/officeart/2005/8/layout/radial6"/>
    <dgm:cxn modelId="{92051171-94DF-4A0F-B1A7-1A61C95778D1}" type="presOf" srcId="{516A441A-1943-4CC8-AA27-891AC6353486}" destId="{1A52B805-3A33-409F-94E7-70CE850F6367}" srcOrd="0" destOrd="0" presId="urn:microsoft.com/office/officeart/2005/8/layout/radial6"/>
    <dgm:cxn modelId="{004E5382-316E-4E12-A5D4-0D6E244967AF}" type="presOf" srcId="{E8486EBC-14A8-401B-BF2F-21DBFECC3581}" destId="{8E33CFA8-BCA0-4CE4-8AC1-8DD4453856C5}" srcOrd="0" destOrd="0" presId="urn:microsoft.com/office/officeart/2005/8/layout/radial6"/>
    <dgm:cxn modelId="{FCF8A393-B694-4625-B308-F110BA451020}" type="presOf" srcId="{56206753-F8AE-4645-9577-0A53E0014FF0}" destId="{F3097648-8384-4879-92DE-BA64F8194D14}" srcOrd="0" destOrd="0" presId="urn:microsoft.com/office/officeart/2005/8/layout/radial6"/>
    <dgm:cxn modelId="{E29E8AB6-7444-4B48-8C81-F6DA9DEDAA2D}" srcId="{7A325952-379D-48ED-817E-11DEC30F6A32}" destId="{D35FFE7B-D7B2-46DC-B57E-AC228E5416DC}" srcOrd="1" destOrd="0" parTransId="{0B4B650C-3414-4E68-97D8-2AA5BD945030}" sibTransId="{A1B149D2-992D-4804-BE5D-317186E0EF6E}"/>
    <dgm:cxn modelId="{54007CBB-82CB-4D8F-88A1-48C730D3C7B3}" srcId="{7A325952-379D-48ED-817E-11DEC30F6A32}" destId="{516A441A-1943-4CC8-AA27-891AC6353486}" srcOrd="3" destOrd="0" parTransId="{5645A663-7EE1-4427-A183-49216258561F}" sibTransId="{51722BD5-0AAB-404E-BB82-C8CCDC0982DC}"/>
    <dgm:cxn modelId="{3EB915D3-8790-4547-96C2-4E58AE725C25}" type="presOf" srcId="{51722BD5-0AAB-404E-BB82-C8CCDC0982DC}" destId="{A46417B4-EF79-4263-BE24-A41FAFAF3F14}" srcOrd="0" destOrd="0" presId="urn:microsoft.com/office/officeart/2005/8/layout/radial6"/>
    <dgm:cxn modelId="{A2B570D4-4F6A-4788-9673-6301AEE23716}" srcId="{7A325952-379D-48ED-817E-11DEC30F6A32}" destId="{8CC216B7-03A3-486F-A3C0-48F633434D1B}" srcOrd="0" destOrd="0" parTransId="{181F5E3D-0538-4DFD-9C1E-49B18B5C06B3}" sibTransId="{FF01C16A-3ECA-492F-9494-029F4C8A63EC}"/>
    <dgm:cxn modelId="{E4DDCEE6-6CCD-437A-93E0-A8936D4432D2}" type="presOf" srcId="{D35FFE7B-D7B2-46DC-B57E-AC228E5416DC}" destId="{7413D909-C2CC-445C-8780-157C1ED4DB8D}" srcOrd="0" destOrd="0" presId="urn:microsoft.com/office/officeart/2005/8/layout/radial6"/>
    <dgm:cxn modelId="{850712EB-FBA6-4935-BC8B-E116EED97287}" type="presOf" srcId="{7A325952-379D-48ED-817E-11DEC30F6A32}" destId="{0E0C9D2D-C9F0-43FC-B37D-97F183C757E4}" srcOrd="0" destOrd="0" presId="urn:microsoft.com/office/officeart/2005/8/layout/radial6"/>
    <dgm:cxn modelId="{F03F5C28-7B5C-4CF7-BA41-22A1646E2BCE}" type="presParOf" srcId="{8E33CFA8-BCA0-4CE4-8AC1-8DD4453856C5}" destId="{0E0C9D2D-C9F0-43FC-B37D-97F183C757E4}" srcOrd="0" destOrd="0" presId="urn:microsoft.com/office/officeart/2005/8/layout/radial6"/>
    <dgm:cxn modelId="{7708617D-4143-4B48-A530-AE78D84655FF}" type="presParOf" srcId="{8E33CFA8-BCA0-4CE4-8AC1-8DD4453856C5}" destId="{989EC30A-9471-41CD-B128-5EA259EDE5E7}" srcOrd="1" destOrd="0" presId="urn:microsoft.com/office/officeart/2005/8/layout/radial6"/>
    <dgm:cxn modelId="{7D900267-B0B9-41AE-9FAC-BC18F7271D79}" type="presParOf" srcId="{8E33CFA8-BCA0-4CE4-8AC1-8DD4453856C5}" destId="{C51D107B-9866-4062-99C6-BE8677659995}" srcOrd="2" destOrd="0" presId="urn:microsoft.com/office/officeart/2005/8/layout/radial6"/>
    <dgm:cxn modelId="{1CB6533D-F0DD-48C8-99A8-0614BCE53F55}" type="presParOf" srcId="{8E33CFA8-BCA0-4CE4-8AC1-8DD4453856C5}" destId="{316EFA6C-CCF5-450A-AE5E-544A382F7147}" srcOrd="3" destOrd="0" presId="urn:microsoft.com/office/officeart/2005/8/layout/radial6"/>
    <dgm:cxn modelId="{8CF7F7E2-80A9-4D25-92D5-A515B6F008AC}" type="presParOf" srcId="{8E33CFA8-BCA0-4CE4-8AC1-8DD4453856C5}" destId="{7413D909-C2CC-445C-8780-157C1ED4DB8D}" srcOrd="4" destOrd="0" presId="urn:microsoft.com/office/officeart/2005/8/layout/radial6"/>
    <dgm:cxn modelId="{BF24BAED-1AAF-4035-B249-A681A380606B}" type="presParOf" srcId="{8E33CFA8-BCA0-4CE4-8AC1-8DD4453856C5}" destId="{F0ECA513-47E6-40FE-90A2-9F979328D45F}" srcOrd="5" destOrd="0" presId="urn:microsoft.com/office/officeart/2005/8/layout/radial6"/>
    <dgm:cxn modelId="{FD759E14-C636-42CD-AE86-4610F11ABBA1}" type="presParOf" srcId="{8E33CFA8-BCA0-4CE4-8AC1-8DD4453856C5}" destId="{897789C1-0994-4385-8190-9550852DEB90}" srcOrd="6" destOrd="0" presId="urn:microsoft.com/office/officeart/2005/8/layout/radial6"/>
    <dgm:cxn modelId="{A6101BC6-42F2-471C-A778-54F8AAE188B6}" type="presParOf" srcId="{8E33CFA8-BCA0-4CE4-8AC1-8DD4453856C5}" destId="{F3097648-8384-4879-92DE-BA64F8194D14}" srcOrd="7" destOrd="0" presId="urn:microsoft.com/office/officeart/2005/8/layout/radial6"/>
    <dgm:cxn modelId="{A3A5D545-E871-414F-80DC-50592979D688}" type="presParOf" srcId="{8E33CFA8-BCA0-4CE4-8AC1-8DD4453856C5}" destId="{12184815-DDD5-4B39-87AD-76812D9CC3D6}" srcOrd="8" destOrd="0" presId="urn:microsoft.com/office/officeart/2005/8/layout/radial6"/>
    <dgm:cxn modelId="{58EA0E67-DAF0-4654-B019-6B8E938D3CFB}" type="presParOf" srcId="{8E33CFA8-BCA0-4CE4-8AC1-8DD4453856C5}" destId="{002ED0BF-9D9B-4E87-A56C-F1DA8AEAEFCE}" srcOrd="9" destOrd="0" presId="urn:microsoft.com/office/officeart/2005/8/layout/radial6"/>
    <dgm:cxn modelId="{1FCA2098-9E50-4C86-91C4-FD9DABAB7926}" type="presParOf" srcId="{8E33CFA8-BCA0-4CE4-8AC1-8DD4453856C5}" destId="{1A52B805-3A33-409F-94E7-70CE850F6367}" srcOrd="10" destOrd="0" presId="urn:microsoft.com/office/officeart/2005/8/layout/radial6"/>
    <dgm:cxn modelId="{8FF9CEDC-F782-4EF9-B5FB-6DA27296E78A}" type="presParOf" srcId="{8E33CFA8-BCA0-4CE4-8AC1-8DD4453856C5}" destId="{0B4DAE7E-D225-4969-A170-08842E98EB77}" srcOrd="11" destOrd="0" presId="urn:microsoft.com/office/officeart/2005/8/layout/radial6"/>
    <dgm:cxn modelId="{C1B6C354-E128-4D48-9E7D-6B8AEC6B901F}" type="presParOf" srcId="{8E33CFA8-BCA0-4CE4-8AC1-8DD4453856C5}" destId="{A46417B4-EF79-4263-BE24-A41FAFAF3F14}"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AA43D4-D056-4B5A-809D-A1B1307E7419}" type="doc">
      <dgm:prSet loTypeId="urn:microsoft.com/office/officeart/2005/8/layout/radial5" loCatId="cycle" qsTypeId="urn:microsoft.com/office/officeart/2005/8/quickstyle/simple5" qsCatId="simple" csTypeId="urn:microsoft.com/office/officeart/2005/8/colors/accent6_2" csCatId="accent6" phldr="1"/>
      <dgm:spPr/>
      <dgm:t>
        <a:bodyPr/>
        <a:lstStyle/>
        <a:p>
          <a:endParaRPr lang="en-US"/>
        </a:p>
      </dgm:t>
    </dgm:pt>
    <dgm:pt modelId="{685CA940-F51F-43B5-81DA-C84B31CB7BB2}">
      <dgm:prSet phldrT="[Text]"/>
      <dgm:spPr/>
      <dgm:t>
        <a:bodyPr/>
        <a:lstStyle/>
        <a:p>
          <a:r>
            <a:rPr lang="en-US" dirty="0"/>
            <a:t>America’s National Parks Apparel</a:t>
          </a:r>
        </a:p>
      </dgm:t>
    </dgm:pt>
    <dgm:pt modelId="{6536ECDE-0785-4A91-9FBB-AEB7E4AF8057}" type="parTrans" cxnId="{0EA24712-EDF9-4C19-B225-CE9D9733BEDA}">
      <dgm:prSet/>
      <dgm:spPr/>
      <dgm:t>
        <a:bodyPr/>
        <a:lstStyle/>
        <a:p>
          <a:endParaRPr lang="en-US"/>
        </a:p>
      </dgm:t>
    </dgm:pt>
    <dgm:pt modelId="{302D9513-2EBC-4C8C-A736-5FBFAB4DFED3}" type="sibTrans" cxnId="{0EA24712-EDF9-4C19-B225-CE9D9733BEDA}">
      <dgm:prSet/>
      <dgm:spPr/>
      <dgm:t>
        <a:bodyPr/>
        <a:lstStyle/>
        <a:p>
          <a:endParaRPr lang="en-US"/>
        </a:p>
      </dgm:t>
    </dgm:pt>
    <dgm:pt modelId="{741D117E-2CDD-4036-A977-F2452018DFA3}">
      <dgm:prSet phldrT="[Text]"/>
      <dgm:spPr/>
      <dgm:t>
        <a:bodyPr/>
        <a:lstStyle/>
        <a:p>
          <a:r>
            <a:rPr lang="en-US" dirty="0"/>
            <a:t>Made in the USA</a:t>
          </a:r>
        </a:p>
      </dgm:t>
    </dgm:pt>
    <dgm:pt modelId="{8703702C-70C5-49CA-9F70-C49BEED918DC}" type="parTrans" cxnId="{73C90F20-8461-4DE1-83A1-C6791B7F5CE2}">
      <dgm:prSet/>
      <dgm:spPr/>
      <dgm:t>
        <a:bodyPr/>
        <a:lstStyle/>
        <a:p>
          <a:endParaRPr lang="en-US"/>
        </a:p>
      </dgm:t>
    </dgm:pt>
    <dgm:pt modelId="{D302A1DF-B113-457E-A3D8-E8B47A7D4CA0}" type="sibTrans" cxnId="{73C90F20-8461-4DE1-83A1-C6791B7F5CE2}">
      <dgm:prSet/>
      <dgm:spPr/>
      <dgm:t>
        <a:bodyPr/>
        <a:lstStyle/>
        <a:p>
          <a:endParaRPr lang="en-US"/>
        </a:p>
      </dgm:t>
    </dgm:pt>
    <dgm:pt modelId="{265A5AA0-C8B8-4E7F-819E-A4DAD14AD99B}">
      <dgm:prSet phldrT="[Text]"/>
      <dgm:spPr/>
      <dgm:t>
        <a:bodyPr/>
        <a:lstStyle/>
        <a:p>
          <a:r>
            <a:rPr lang="en-US" dirty="0"/>
            <a:t>Consistent Quality</a:t>
          </a:r>
        </a:p>
      </dgm:t>
    </dgm:pt>
    <dgm:pt modelId="{637A1D46-493D-479A-A7E1-727A41634436}" type="parTrans" cxnId="{DE599171-5062-4DE1-B1FB-29199B1C23EA}">
      <dgm:prSet/>
      <dgm:spPr/>
      <dgm:t>
        <a:bodyPr/>
        <a:lstStyle/>
        <a:p>
          <a:endParaRPr lang="en-US"/>
        </a:p>
      </dgm:t>
    </dgm:pt>
    <dgm:pt modelId="{111D8374-824D-4841-9CFC-C930BE8B1C7E}" type="sibTrans" cxnId="{DE599171-5062-4DE1-B1FB-29199B1C23EA}">
      <dgm:prSet/>
      <dgm:spPr/>
      <dgm:t>
        <a:bodyPr/>
        <a:lstStyle/>
        <a:p>
          <a:endParaRPr lang="en-US"/>
        </a:p>
      </dgm:t>
    </dgm:pt>
    <dgm:pt modelId="{8F0B8A57-3E14-4000-8668-4B9D9D277695}">
      <dgm:prSet phldrT="[Text]"/>
      <dgm:spPr/>
      <dgm:t>
        <a:bodyPr/>
        <a:lstStyle/>
        <a:p>
          <a:r>
            <a:rPr lang="en-US" dirty="0"/>
            <a:t>Private Labeled Product </a:t>
          </a:r>
        </a:p>
      </dgm:t>
    </dgm:pt>
    <dgm:pt modelId="{4B85F0A6-8212-412A-8B65-FDB61E2546B9}" type="parTrans" cxnId="{A47B08F2-159F-49D1-B5C9-B541A7FDAC10}">
      <dgm:prSet/>
      <dgm:spPr/>
      <dgm:t>
        <a:bodyPr/>
        <a:lstStyle/>
        <a:p>
          <a:endParaRPr lang="en-US"/>
        </a:p>
      </dgm:t>
    </dgm:pt>
    <dgm:pt modelId="{C5889341-B38C-4D5F-A837-80D39E9A4DED}" type="sibTrans" cxnId="{A47B08F2-159F-49D1-B5C9-B541A7FDAC10}">
      <dgm:prSet/>
      <dgm:spPr/>
      <dgm:t>
        <a:bodyPr/>
        <a:lstStyle/>
        <a:p>
          <a:endParaRPr lang="en-US"/>
        </a:p>
      </dgm:t>
    </dgm:pt>
    <dgm:pt modelId="{B90FB9EE-46CD-4C66-A9F1-B4060BECE37A}">
      <dgm:prSet phldrT="[Text]"/>
      <dgm:spPr/>
      <dgm:t>
        <a:bodyPr/>
        <a:lstStyle/>
        <a:p>
          <a:r>
            <a:rPr lang="en-US" dirty="0"/>
            <a:t>Custom artwork and hang tags</a:t>
          </a:r>
        </a:p>
      </dgm:t>
    </dgm:pt>
    <dgm:pt modelId="{702F6A09-A72F-4106-917F-228702C58EBC}" type="parTrans" cxnId="{CC3A3B2A-07A1-477E-9664-9ACDC918E6CF}">
      <dgm:prSet/>
      <dgm:spPr/>
      <dgm:t>
        <a:bodyPr/>
        <a:lstStyle/>
        <a:p>
          <a:endParaRPr lang="en-US"/>
        </a:p>
      </dgm:t>
    </dgm:pt>
    <dgm:pt modelId="{8A72E77A-B595-48E7-B77F-CCA8210C0921}" type="sibTrans" cxnId="{CC3A3B2A-07A1-477E-9664-9ACDC918E6CF}">
      <dgm:prSet/>
      <dgm:spPr/>
      <dgm:t>
        <a:bodyPr/>
        <a:lstStyle/>
        <a:p>
          <a:endParaRPr lang="en-US"/>
        </a:p>
      </dgm:t>
    </dgm:pt>
    <dgm:pt modelId="{2D6679AF-AD37-4261-ACAE-1E0D602548B7}">
      <dgm:prSet phldrT="[Text]"/>
      <dgm:spPr/>
      <dgm:t>
        <a:bodyPr/>
        <a:lstStyle/>
        <a:p>
          <a:r>
            <a:rPr lang="en-US" dirty="0"/>
            <a:t>Arrives ready to sell</a:t>
          </a:r>
        </a:p>
      </dgm:t>
    </dgm:pt>
    <dgm:pt modelId="{3794E3F7-8BE2-47AE-AFE1-7B9DC5FF13E6}" type="parTrans" cxnId="{63F694A9-2B30-4AEF-A89F-75B414D16F6E}">
      <dgm:prSet/>
      <dgm:spPr/>
      <dgm:t>
        <a:bodyPr/>
        <a:lstStyle/>
        <a:p>
          <a:endParaRPr lang="en-US"/>
        </a:p>
      </dgm:t>
    </dgm:pt>
    <dgm:pt modelId="{20F118A6-460A-4750-8899-9778CD92E1E4}" type="sibTrans" cxnId="{63F694A9-2B30-4AEF-A89F-75B414D16F6E}">
      <dgm:prSet/>
      <dgm:spPr/>
      <dgm:t>
        <a:bodyPr/>
        <a:lstStyle/>
        <a:p>
          <a:endParaRPr lang="en-US"/>
        </a:p>
      </dgm:t>
    </dgm:pt>
    <dgm:pt modelId="{A39A3400-2DA3-4331-ABD8-0D800A8DD666}">
      <dgm:prSet phldrT="[Text]"/>
      <dgm:spPr/>
      <dgm:t>
        <a:bodyPr/>
        <a:lstStyle/>
        <a:p>
          <a:r>
            <a:rPr lang="en-US" dirty="0"/>
            <a:t>Volume Pricing</a:t>
          </a:r>
        </a:p>
      </dgm:t>
    </dgm:pt>
    <dgm:pt modelId="{78FE2FBB-1DD5-469B-83B0-8E8D95EFDFA6}" type="parTrans" cxnId="{058BCCD2-3593-4C76-9B00-AC5F855E3AD1}">
      <dgm:prSet/>
      <dgm:spPr/>
      <dgm:t>
        <a:bodyPr/>
        <a:lstStyle/>
        <a:p>
          <a:endParaRPr lang="en-US"/>
        </a:p>
      </dgm:t>
    </dgm:pt>
    <dgm:pt modelId="{815D993D-83E9-4E22-A8B6-366D531FBB75}" type="sibTrans" cxnId="{058BCCD2-3593-4C76-9B00-AC5F855E3AD1}">
      <dgm:prSet/>
      <dgm:spPr/>
      <dgm:t>
        <a:bodyPr/>
        <a:lstStyle/>
        <a:p>
          <a:endParaRPr lang="en-US"/>
        </a:p>
      </dgm:t>
    </dgm:pt>
    <dgm:pt modelId="{475FA14B-15FC-44AF-9629-D77AB0482092}" type="pres">
      <dgm:prSet presAssocID="{64AA43D4-D056-4B5A-809D-A1B1307E7419}" presName="Name0" presStyleCnt="0">
        <dgm:presLayoutVars>
          <dgm:chMax val="1"/>
          <dgm:dir/>
          <dgm:animLvl val="ctr"/>
          <dgm:resizeHandles val="exact"/>
        </dgm:presLayoutVars>
      </dgm:prSet>
      <dgm:spPr/>
    </dgm:pt>
    <dgm:pt modelId="{5F9D6E9C-6070-4AFD-9E9F-F3B417B3347C}" type="pres">
      <dgm:prSet presAssocID="{685CA940-F51F-43B5-81DA-C84B31CB7BB2}" presName="centerShape" presStyleLbl="node0" presStyleIdx="0" presStyleCnt="1"/>
      <dgm:spPr/>
    </dgm:pt>
    <dgm:pt modelId="{600CC735-E465-493F-8B4D-00D3838EC371}" type="pres">
      <dgm:prSet presAssocID="{8703702C-70C5-49CA-9F70-C49BEED918DC}" presName="parTrans" presStyleLbl="sibTrans2D1" presStyleIdx="0" presStyleCnt="6"/>
      <dgm:spPr/>
    </dgm:pt>
    <dgm:pt modelId="{A3AC3B5A-6A82-435C-9C85-7F9C86ACE5BF}" type="pres">
      <dgm:prSet presAssocID="{8703702C-70C5-49CA-9F70-C49BEED918DC}" presName="connectorText" presStyleLbl="sibTrans2D1" presStyleIdx="0" presStyleCnt="6"/>
      <dgm:spPr/>
    </dgm:pt>
    <dgm:pt modelId="{16F40DC1-DBAF-4109-AFFB-1CAC3D8E2B3E}" type="pres">
      <dgm:prSet presAssocID="{741D117E-2CDD-4036-A977-F2452018DFA3}" presName="node" presStyleLbl="node1" presStyleIdx="0" presStyleCnt="6">
        <dgm:presLayoutVars>
          <dgm:bulletEnabled val="1"/>
        </dgm:presLayoutVars>
      </dgm:prSet>
      <dgm:spPr/>
    </dgm:pt>
    <dgm:pt modelId="{F4BE27C5-BE4D-464F-B543-B0192E13FEF8}" type="pres">
      <dgm:prSet presAssocID="{637A1D46-493D-479A-A7E1-727A41634436}" presName="parTrans" presStyleLbl="sibTrans2D1" presStyleIdx="1" presStyleCnt="6"/>
      <dgm:spPr/>
    </dgm:pt>
    <dgm:pt modelId="{413C6E7A-D016-42E2-95FD-C5E734F53B9B}" type="pres">
      <dgm:prSet presAssocID="{637A1D46-493D-479A-A7E1-727A41634436}" presName="connectorText" presStyleLbl="sibTrans2D1" presStyleIdx="1" presStyleCnt="6"/>
      <dgm:spPr/>
    </dgm:pt>
    <dgm:pt modelId="{85C5879B-26EF-4356-AD9E-4AD105A5EF60}" type="pres">
      <dgm:prSet presAssocID="{265A5AA0-C8B8-4E7F-819E-A4DAD14AD99B}" presName="node" presStyleLbl="node1" presStyleIdx="1" presStyleCnt="6">
        <dgm:presLayoutVars>
          <dgm:bulletEnabled val="1"/>
        </dgm:presLayoutVars>
      </dgm:prSet>
      <dgm:spPr/>
    </dgm:pt>
    <dgm:pt modelId="{5B28CB4E-A89A-4AF8-B2E6-49376B447EE9}" type="pres">
      <dgm:prSet presAssocID="{4B85F0A6-8212-412A-8B65-FDB61E2546B9}" presName="parTrans" presStyleLbl="sibTrans2D1" presStyleIdx="2" presStyleCnt="6"/>
      <dgm:spPr/>
    </dgm:pt>
    <dgm:pt modelId="{22C04703-AB7D-4ECA-B37C-B80A24B033DF}" type="pres">
      <dgm:prSet presAssocID="{4B85F0A6-8212-412A-8B65-FDB61E2546B9}" presName="connectorText" presStyleLbl="sibTrans2D1" presStyleIdx="2" presStyleCnt="6"/>
      <dgm:spPr/>
    </dgm:pt>
    <dgm:pt modelId="{75E835EF-FDFF-47E1-B8F1-BAC4E1A00913}" type="pres">
      <dgm:prSet presAssocID="{8F0B8A57-3E14-4000-8668-4B9D9D277695}" presName="node" presStyleLbl="node1" presStyleIdx="2" presStyleCnt="6">
        <dgm:presLayoutVars>
          <dgm:bulletEnabled val="1"/>
        </dgm:presLayoutVars>
      </dgm:prSet>
      <dgm:spPr/>
    </dgm:pt>
    <dgm:pt modelId="{6FA4381E-E2F2-4926-9EDF-EFB8C2F77613}" type="pres">
      <dgm:prSet presAssocID="{702F6A09-A72F-4106-917F-228702C58EBC}" presName="parTrans" presStyleLbl="sibTrans2D1" presStyleIdx="3" presStyleCnt="6"/>
      <dgm:spPr/>
    </dgm:pt>
    <dgm:pt modelId="{3B0F3127-8A21-4DA7-8683-0DE459447463}" type="pres">
      <dgm:prSet presAssocID="{702F6A09-A72F-4106-917F-228702C58EBC}" presName="connectorText" presStyleLbl="sibTrans2D1" presStyleIdx="3" presStyleCnt="6"/>
      <dgm:spPr/>
    </dgm:pt>
    <dgm:pt modelId="{7FC02033-4D79-41B9-8080-42F1D4681A40}" type="pres">
      <dgm:prSet presAssocID="{B90FB9EE-46CD-4C66-A9F1-B4060BECE37A}" presName="node" presStyleLbl="node1" presStyleIdx="3" presStyleCnt="6">
        <dgm:presLayoutVars>
          <dgm:bulletEnabled val="1"/>
        </dgm:presLayoutVars>
      </dgm:prSet>
      <dgm:spPr/>
    </dgm:pt>
    <dgm:pt modelId="{B1671258-2487-4C3A-B338-B3790467099C}" type="pres">
      <dgm:prSet presAssocID="{3794E3F7-8BE2-47AE-AFE1-7B9DC5FF13E6}" presName="parTrans" presStyleLbl="sibTrans2D1" presStyleIdx="4" presStyleCnt="6"/>
      <dgm:spPr/>
    </dgm:pt>
    <dgm:pt modelId="{5A4F0480-7AE2-48EB-9370-8D1F3B16014E}" type="pres">
      <dgm:prSet presAssocID="{3794E3F7-8BE2-47AE-AFE1-7B9DC5FF13E6}" presName="connectorText" presStyleLbl="sibTrans2D1" presStyleIdx="4" presStyleCnt="6"/>
      <dgm:spPr/>
    </dgm:pt>
    <dgm:pt modelId="{0093AE77-67CE-416A-A6B8-D69E617E95D6}" type="pres">
      <dgm:prSet presAssocID="{2D6679AF-AD37-4261-ACAE-1E0D602548B7}" presName="node" presStyleLbl="node1" presStyleIdx="4" presStyleCnt="6">
        <dgm:presLayoutVars>
          <dgm:bulletEnabled val="1"/>
        </dgm:presLayoutVars>
      </dgm:prSet>
      <dgm:spPr/>
    </dgm:pt>
    <dgm:pt modelId="{88E4578F-8D19-4919-90BF-E26E2052DA02}" type="pres">
      <dgm:prSet presAssocID="{78FE2FBB-1DD5-469B-83B0-8E8D95EFDFA6}" presName="parTrans" presStyleLbl="sibTrans2D1" presStyleIdx="5" presStyleCnt="6"/>
      <dgm:spPr/>
    </dgm:pt>
    <dgm:pt modelId="{FEAFCABA-7753-414C-B232-66452EF92689}" type="pres">
      <dgm:prSet presAssocID="{78FE2FBB-1DD5-469B-83B0-8E8D95EFDFA6}" presName="connectorText" presStyleLbl="sibTrans2D1" presStyleIdx="5" presStyleCnt="6"/>
      <dgm:spPr/>
    </dgm:pt>
    <dgm:pt modelId="{FB177544-3F1D-4BEE-A665-F8B9DEB9A2AC}" type="pres">
      <dgm:prSet presAssocID="{A39A3400-2DA3-4331-ABD8-0D800A8DD666}" presName="node" presStyleLbl="node1" presStyleIdx="5" presStyleCnt="6">
        <dgm:presLayoutVars>
          <dgm:bulletEnabled val="1"/>
        </dgm:presLayoutVars>
      </dgm:prSet>
      <dgm:spPr/>
    </dgm:pt>
  </dgm:ptLst>
  <dgm:cxnLst>
    <dgm:cxn modelId="{FFF76806-0388-412E-A076-F5AFAB7B403D}" type="presOf" srcId="{8703702C-70C5-49CA-9F70-C49BEED918DC}" destId="{A3AC3B5A-6A82-435C-9C85-7F9C86ACE5BF}" srcOrd="1" destOrd="0" presId="urn:microsoft.com/office/officeart/2005/8/layout/radial5"/>
    <dgm:cxn modelId="{C349620D-9150-4B1C-94F0-6CF13635A4E6}" type="presOf" srcId="{637A1D46-493D-479A-A7E1-727A41634436}" destId="{413C6E7A-D016-42E2-95FD-C5E734F53B9B}" srcOrd="1" destOrd="0" presId="urn:microsoft.com/office/officeart/2005/8/layout/radial5"/>
    <dgm:cxn modelId="{0EA24712-EDF9-4C19-B225-CE9D9733BEDA}" srcId="{64AA43D4-D056-4B5A-809D-A1B1307E7419}" destId="{685CA940-F51F-43B5-81DA-C84B31CB7BB2}" srcOrd="0" destOrd="0" parTransId="{6536ECDE-0785-4A91-9FBB-AEB7E4AF8057}" sibTransId="{302D9513-2EBC-4C8C-A736-5FBFAB4DFED3}"/>
    <dgm:cxn modelId="{73C90F20-8461-4DE1-83A1-C6791B7F5CE2}" srcId="{685CA940-F51F-43B5-81DA-C84B31CB7BB2}" destId="{741D117E-2CDD-4036-A977-F2452018DFA3}" srcOrd="0" destOrd="0" parTransId="{8703702C-70C5-49CA-9F70-C49BEED918DC}" sibTransId="{D302A1DF-B113-457E-A3D8-E8B47A7D4CA0}"/>
    <dgm:cxn modelId="{1C9A5021-9BE8-4783-BFC4-630734DB6627}" type="presOf" srcId="{4B85F0A6-8212-412A-8B65-FDB61E2546B9}" destId="{22C04703-AB7D-4ECA-B37C-B80A24B033DF}" srcOrd="1" destOrd="0" presId="urn:microsoft.com/office/officeart/2005/8/layout/radial5"/>
    <dgm:cxn modelId="{CC3A3B2A-07A1-477E-9664-9ACDC918E6CF}" srcId="{685CA940-F51F-43B5-81DA-C84B31CB7BB2}" destId="{B90FB9EE-46CD-4C66-A9F1-B4060BECE37A}" srcOrd="3" destOrd="0" parTransId="{702F6A09-A72F-4106-917F-228702C58EBC}" sibTransId="{8A72E77A-B595-48E7-B77F-CCA8210C0921}"/>
    <dgm:cxn modelId="{8AB6AC30-9418-478F-8BF1-DE3F8356E1E0}" type="presOf" srcId="{637A1D46-493D-479A-A7E1-727A41634436}" destId="{F4BE27C5-BE4D-464F-B543-B0192E13FEF8}" srcOrd="0" destOrd="0" presId="urn:microsoft.com/office/officeart/2005/8/layout/radial5"/>
    <dgm:cxn modelId="{8F5B5A34-042F-4809-8F88-FFE402537DE5}" type="presOf" srcId="{B90FB9EE-46CD-4C66-A9F1-B4060BECE37A}" destId="{7FC02033-4D79-41B9-8080-42F1D4681A40}" srcOrd="0" destOrd="0" presId="urn:microsoft.com/office/officeart/2005/8/layout/radial5"/>
    <dgm:cxn modelId="{58603E35-45E5-4071-876B-E252817BB1D2}" type="presOf" srcId="{78FE2FBB-1DD5-469B-83B0-8E8D95EFDFA6}" destId="{88E4578F-8D19-4919-90BF-E26E2052DA02}" srcOrd="0" destOrd="0" presId="urn:microsoft.com/office/officeart/2005/8/layout/radial5"/>
    <dgm:cxn modelId="{30E82547-2E90-4BCB-91FB-AD52599EBBBA}" type="presOf" srcId="{78FE2FBB-1DD5-469B-83B0-8E8D95EFDFA6}" destId="{FEAFCABA-7753-414C-B232-66452EF92689}" srcOrd="1" destOrd="0" presId="urn:microsoft.com/office/officeart/2005/8/layout/radial5"/>
    <dgm:cxn modelId="{5D1F074F-DBAF-460E-9CC7-76BCA256B2FC}" type="presOf" srcId="{A39A3400-2DA3-4331-ABD8-0D800A8DD666}" destId="{FB177544-3F1D-4BEE-A665-F8B9DEB9A2AC}" srcOrd="0" destOrd="0" presId="urn:microsoft.com/office/officeart/2005/8/layout/radial5"/>
    <dgm:cxn modelId="{DE599171-5062-4DE1-B1FB-29199B1C23EA}" srcId="{685CA940-F51F-43B5-81DA-C84B31CB7BB2}" destId="{265A5AA0-C8B8-4E7F-819E-A4DAD14AD99B}" srcOrd="1" destOrd="0" parTransId="{637A1D46-493D-479A-A7E1-727A41634436}" sibTransId="{111D8374-824D-4841-9CFC-C930BE8B1C7E}"/>
    <dgm:cxn modelId="{7B167153-6660-4A1C-9376-9F41A78B3737}" type="presOf" srcId="{64AA43D4-D056-4B5A-809D-A1B1307E7419}" destId="{475FA14B-15FC-44AF-9629-D77AB0482092}" srcOrd="0" destOrd="0" presId="urn:microsoft.com/office/officeart/2005/8/layout/radial5"/>
    <dgm:cxn modelId="{5FD6E77A-7FCB-44F2-A5B3-EBA94D9C3A14}" type="presOf" srcId="{741D117E-2CDD-4036-A977-F2452018DFA3}" destId="{16F40DC1-DBAF-4109-AFFB-1CAC3D8E2B3E}" srcOrd="0" destOrd="0" presId="urn:microsoft.com/office/officeart/2005/8/layout/radial5"/>
    <dgm:cxn modelId="{FAE27A81-A67C-4F2D-A35B-FBC96786A4CA}" type="presOf" srcId="{685CA940-F51F-43B5-81DA-C84B31CB7BB2}" destId="{5F9D6E9C-6070-4AFD-9E9F-F3B417B3347C}" srcOrd="0" destOrd="0" presId="urn:microsoft.com/office/officeart/2005/8/layout/radial5"/>
    <dgm:cxn modelId="{9512CB84-6D44-4AD1-89A2-0E49026DCE20}" type="presOf" srcId="{702F6A09-A72F-4106-917F-228702C58EBC}" destId="{6FA4381E-E2F2-4926-9EDF-EFB8C2F77613}" srcOrd="0" destOrd="0" presId="urn:microsoft.com/office/officeart/2005/8/layout/radial5"/>
    <dgm:cxn modelId="{C59D649A-3669-4261-8764-C65F1C895CD1}" type="presOf" srcId="{2D6679AF-AD37-4261-ACAE-1E0D602548B7}" destId="{0093AE77-67CE-416A-A6B8-D69E617E95D6}" srcOrd="0" destOrd="0" presId="urn:microsoft.com/office/officeart/2005/8/layout/radial5"/>
    <dgm:cxn modelId="{63F694A9-2B30-4AEF-A89F-75B414D16F6E}" srcId="{685CA940-F51F-43B5-81DA-C84B31CB7BB2}" destId="{2D6679AF-AD37-4261-ACAE-1E0D602548B7}" srcOrd="4" destOrd="0" parTransId="{3794E3F7-8BE2-47AE-AFE1-7B9DC5FF13E6}" sibTransId="{20F118A6-460A-4750-8899-9778CD92E1E4}"/>
    <dgm:cxn modelId="{E407FEBB-F382-44DE-84C5-9DB0067E8978}" type="presOf" srcId="{8F0B8A57-3E14-4000-8668-4B9D9D277695}" destId="{75E835EF-FDFF-47E1-B8F1-BAC4E1A00913}" srcOrd="0" destOrd="0" presId="urn:microsoft.com/office/officeart/2005/8/layout/radial5"/>
    <dgm:cxn modelId="{E9C54CC2-3F22-49B1-A232-5805DBB7456E}" type="presOf" srcId="{3794E3F7-8BE2-47AE-AFE1-7B9DC5FF13E6}" destId="{B1671258-2487-4C3A-B338-B3790467099C}" srcOrd="0" destOrd="0" presId="urn:microsoft.com/office/officeart/2005/8/layout/radial5"/>
    <dgm:cxn modelId="{9CBECDCA-AE19-4300-8875-DB6B89484692}" type="presOf" srcId="{702F6A09-A72F-4106-917F-228702C58EBC}" destId="{3B0F3127-8A21-4DA7-8683-0DE459447463}" srcOrd="1" destOrd="0" presId="urn:microsoft.com/office/officeart/2005/8/layout/radial5"/>
    <dgm:cxn modelId="{AC03FBCB-8841-4617-B056-0384FFD56447}" type="presOf" srcId="{8703702C-70C5-49CA-9F70-C49BEED918DC}" destId="{600CC735-E465-493F-8B4D-00D3838EC371}" srcOrd="0" destOrd="0" presId="urn:microsoft.com/office/officeart/2005/8/layout/radial5"/>
    <dgm:cxn modelId="{058BCCD2-3593-4C76-9B00-AC5F855E3AD1}" srcId="{685CA940-F51F-43B5-81DA-C84B31CB7BB2}" destId="{A39A3400-2DA3-4331-ABD8-0D800A8DD666}" srcOrd="5" destOrd="0" parTransId="{78FE2FBB-1DD5-469B-83B0-8E8D95EFDFA6}" sibTransId="{815D993D-83E9-4E22-A8B6-366D531FBB75}"/>
    <dgm:cxn modelId="{64BDFED9-197D-4159-BA7F-3BD9CC9E9FB0}" type="presOf" srcId="{4B85F0A6-8212-412A-8B65-FDB61E2546B9}" destId="{5B28CB4E-A89A-4AF8-B2E6-49376B447EE9}" srcOrd="0" destOrd="0" presId="urn:microsoft.com/office/officeart/2005/8/layout/radial5"/>
    <dgm:cxn modelId="{29B6F6DC-C770-4C76-90DF-C42C8FED4C07}" type="presOf" srcId="{265A5AA0-C8B8-4E7F-819E-A4DAD14AD99B}" destId="{85C5879B-26EF-4356-AD9E-4AD105A5EF60}" srcOrd="0" destOrd="0" presId="urn:microsoft.com/office/officeart/2005/8/layout/radial5"/>
    <dgm:cxn modelId="{EF0ADCDF-AEB3-4A2A-9369-0ABFEE484F14}" type="presOf" srcId="{3794E3F7-8BE2-47AE-AFE1-7B9DC5FF13E6}" destId="{5A4F0480-7AE2-48EB-9370-8D1F3B16014E}" srcOrd="1" destOrd="0" presId="urn:microsoft.com/office/officeart/2005/8/layout/radial5"/>
    <dgm:cxn modelId="{A47B08F2-159F-49D1-B5C9-B541A7FDAC10}" srcId="{685CA940-F51F-43B5-81DA-C84B31CB7BB2}" destId="{8F0B8A57-3E14-4000-8668-4B9D9D277695}" srcOrd="2" destOrd="0" parTransId="{4B85F0A6-8212-412A-8B65-FDB61E2546B9}" sibTransId="{C5889341-B38C-4D5F-A837-80D39E9A4DED}"/>
    <dgm:cxn modelId="{B4F4FFA9-DCB8-4CB1-B21E-4CF76AFEFEB3}" type="presParOf" srcId="{475FA14B-15FC-44AF-9629-D77AB0482092}" destId="{5F9D6E9C-6070-4AFD-9E9F-F3B417B3347C}" srcOrd="0" destOrd="0" presId="urn:microsoft.com/office/officeart/2005/8/layout/radial5"/>
    <dgm:cxn modelId="{89E0C1AA-F538-4358-87C2-9339688CBC89}" type="presParOf" srcId="{475FA14B-15FC-44AF-9629-D77AB0482092}" destId="{600CC735-E465-493F-8B4D-00D3838EC371}" srcOrd="1" destOrd="0" presId="urn:microsoft.com/office/officeart/2005/8/layout/radial5"/>
    <dgm:cxn modelId="{9D4C0E6B-2888-428F-AFCC-2B41E14AD2F4}" type="presParOf" srcId="{600CC735-E465-493F-8B4D-00D3838EC371}" destId="{A3AC3B5A-6A82-435C-9C85-7F9C86ACE5BF}" srcOrd="0" destOrd="0" presId="urn:microsoft.com/office/officeart/2005/8/layout/radial5"/>
    <dgm:cxn modelId="{2EAE02E3-29CC-44E4-9B36-282C33F66D5F}" type="presParOf" srcId="{475FA14B-15FC-44AF-9629-D77AB0482092}" destId="{16F40DC1-DBAF-4109-AFFB-1CAC3D8E2B3E}" srcOrd="2" destOrd="0" presId="urn:microsoft.com/office/officeart/2005/8/layout/radial5"/>
    <dgm:cxn modelId="{3CCA04EE-171F-48F9-8865-0F858B443498}" type="presParOf" srcId="{475FA14B-15FC-44AF-9629-D77AB0482092}" destId="{F4BE27C5-BE4D-464F-B543-B0192E13FEF8}" srcOrd="3" destOrd="0" presId="urn:microsoft.com/office/officeart/2005/8/layout/radial5"/>
    <dgm:cxn modelId="{9E512CEF-CC01-467D-8057-7E17F906E9D1}" type="presParOf" srcId="{F4BE27C5-BE4D-464F-B543-B0192E13FEF8}" destId="{413C6E7A-D016-42E2-95FD-C5E734F53B9B}" srcOrd="0" destOrd="0" presId="urn:microsoft.com/office/officeart/2005/8/layout/radial5"/>
    <dgm:cxn modelId="{165892E2-F7D2-43C9-ABDB-C8E7668EBC5B}" type="presParOf" srcId="{475FA14B-15FC-44AF-9629-D77AB0482092}" destId="{85C5879B-26EF-4356-AD9E-4AD105A5EF60}" srcOrd="4" destOrd="0" presId="urn:microsoft.com/office/officeart/2005/8/layout/radial5"/>
    <dgm:cxn modelId="{93392B52-CC90-40B6-A996-43629F653ECF}" type="presParOf" srcId="{475FA14B-15FC-44AF-9629-D77AB0482092}" destId="{5B28CB4E-A89A-4AF8-B2E6-49376B447EE9}" srcOrd="5" destOrd="0" presId="urn:microsoft.com/office/officeart/2005/8/layout/radial5"/>
    <dgm:cxn modelId="{1C3DFD0C-7C16-4C21-9601-2766F675C499}" type="presParOf" srcId="{5B28CB4E-A89A-4AF8-B2E6-49376B447EE9}" destId="{22C04703-AB7D-4ECA-B37C-B80A24B033DF}" srcOrd="0" destOrd="0" presId="urn:microsoft.com/office/officeart/2005/8/layout/radial5"/>
    <dgm:cxn modelId="{6F3734CA-1961-4A9B-87DA-2A302539935B}" type="presParOf" srcId="{475FA14B-15FC-44AF-9629-D77AB0482092}" destId="{75E835EF-FDFF-47E1-B8F1-BAC4E1A00913}" srcOrd="6" destOrd="0" presId="urn:microsoft.com/office/officeart/2005/8/layout/radial5"/>
    <dgm:cxn modelId="{B1E04CA5-7F9E-4010-9C73-DFA33374C9A1}" type="presParOf" srcId="{475FA14B-15FC-44AF-9629-D77AB0482092}" destId="{6FA4381E-E2F2-4926-9EDF-EFB8C2F77613}" srcOrd="7" destOrd="0" presId="urn:microsoft.com/office/officeart/2005/8/layout/radial5"/>
    <dgm:cxn modelId="{C5C344A0-DA10-43E7-894B-35B80BBD739B}" type="presParOf" srcId="{6FA4381E-E2F2-4926-9EDF-EFB8C2F77613}" destId="{3B0F3127-8A21-4DA7-8683-0DE459447463}" srcOrd="0" destOrd="0" presId="urn:microsoft.com/office/officeart/2005/8/layout/radial5"/>
    <dgm:cxn modelId="{5CD5753B-C4A8-462B-8B07-187843B4D9E2}" type="presParOf" srcId="{475FA14B-15FC-44AF-9629-D77AB0482092}" destId="{7FC02033-4D79-41B9-8080-42F1D4681A40}" srcOrd="8" destOrd="0" presId="urn:microsoft.com/office/officeart/2005/8/layout/radial5"/>
    <dgm:cxn modelId="{FEA2B0F1-12AD-49E9-9B92-F25430FCC6DB}" type="presParOf" srcId="{475FA14B-15FC-44AF-9629-D77AB0482092}" destId="{B1671258-2487-4C3A-B338-B3790467099C}" srcOrd="9" destOrd="0" presId="urn:microsoft.com/office/officeart/2005/8/layout/radial5"/>
    <dgm:cxn modelId="{D03942D6-E274-48F5-A842-46B689498BCB}" type="presParOf" srcId="{B1671258-2487-4C3A-B338-B3790467099C}" destId="{5A4F0480-7AE2-48EB-9370-8D1F3B16014E}" srcOrd="0" destOrd="0" presId="urn:microsoft.com/office/officeart/2005/8/layout/radial5"/>
    <dgm:cxn modelId="{F026D8E6-EE4D-483F-9DAC-D603DEE268D2}" type="presParOf" srcId="{475FA14B-15FC-44AF-9629-D77AB0482092}" destId="{0093AE77-67CE-416A-A6B8-D69E617E95D6}" srcOrd="10" destOrd="0" presId="urn:microsoft.com/office/officeart/2005/8/layout/radial5"/>
    <dgm:cxn modelId="{6849FA7C-8787-4A8E-97E8-A7DE76B67858}" type="presParOf" srcId="{475FA14B-15FC-44AF-9629-D77AB0482092}" destId="{88E4578F-8D19-4919-90BF-E26E2052DA02}" srcOrd="11" destOrd="0" presId="urn:microsoft.com/office/officeart/2005/8/layout/radial5"/>
    <dgm:cxn modelId="{4AC8F18B-D098-4DC5-A85A-DAA4E2D2F4FF}" type="presParOf" srcId="{88E4578F-8D19-4919-90BF-E26E2052DA02}" destId="{FEAFCABA-7753-414C-B232-66452EF92689}" srcOrd="0" destOrd="0" presId="urn:microsoft.com/office/officeart/2005/8/layout/radial5"/>
    <dgm:cxn modelId="{F4F1E8A8-2654-4BB8-B217-F4E2AA4A601A}" type="presParOf" srcId="{475FA14B-15FC-44AF-9629-D77AB0482092}" destId="{FB177544-3F1D-4BEE-A665-F8B9DEB9A2AC}" srcOrd="12"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F706AD-D942-4074-B798-FBB41BF969ED}" type="doc">
      <dgm:prSet loTypeId="urn:microsoft.com/office/officeart/2005/8/layout/radial2" loCatId="relationship" qsTypeId="urn:microsoft.com/office/officeart/2005/8/quickstyle/simple1" qsCatId="simple" csTypeId="urn:microsoft.com/office/officeart/2005/8/colors/accent6_3" csCatId="accent6" phldr="1"/>
      <dgm:spPr/>
      <dgm:t>
        <a:bodyPr/>
        <a:lstStyle/>
        <a:p>
          <a:endParaRPr lang="en-US"/>
        </a:p>
      </dgm:t>
    </dgm:pt>
    <dgm:pt modelId="{5D3731FB-7434-4D5D-89E7-BB5A9908456C}">
      <dgm:prSet phldrT="[Text]"/>
      <dgm:spPr/>
      <dgm:t>
        <a:bodyPr/>
        <a:lstStyle/>
        <a:p>
          <a:r>
            <a:rPr lang="en-US" dirty="0"/>
            <a:t>Collections</a:t>
          </a:r>
        </a:p>
      </dgm:t>
    </dgm:pt>
    <dgm:pt modelId="{49132F40-AE8C-4505-B6CF-93A55E4B9987}" type="parTrans" cxnId="{F953848C-261F-49C6-960C-199B69CA6B94}">
      <dgm:prSet/>
      <dgm:spPr/>
      <dgm:t>
        <a:bodyPr/>
        <a:lstStyle/>
        <a:p>
          <a:endParaRPr lang="en-US"/>
        </a:p>
      </dgm:t>
    </dgm:pt>
    <dgm:pt modelId="{EBD480E1-19BE-4387-A399-1361AE3FC45F}" type="sibTrans" cxnId="{F953848C-261F-49C6-960C-199B69CA6B94}">
      <dgm:prSet/>
      <dgm:spPr/>
      <dgm:t>
        <a:bodyPr/>
        <a:lstStyle/>
        <a:p>
          <a:endParaRPr lang="en-US"/>
        </a:p>
      </dgm:t>
    </dgm:pt>
    <dgm:pt modelId="{2FE2D924-0731-43B5-9283-4908F4DBE84C}">
      <dgm:prSet phldrT="[Text]" custT="1"/>
      <dgm:spPr/>
      <dgm:t>
        <a:bodyPr/>
        <a:lstStyle/>
        <a:p>
          <a:r>
            <a:rPr lang="en-US" sz="1200" dirty="0"/>
            <a:t>More than one item</a:t>
          </a:r>
        </a:p>
      </dgm:t>
    </dgm:pt>
    <dgm:pt modelId="{FD523D07-7AA5-4083-8A36-3C0A54EF3557}" type="parTrans" cxnId="{401DFC6B-FD29-4A43-88DE-AF203277167A}">
      <dgm:prSet/>
      <dgm:spPr/>
      <dgm:t>
        <a:bodyPr/>
        <a:lstStyle/>
        <a:p>
          <a:endParaRPr lang="en-US"/>
        </a:p>
      </dgm:t>
    </dgm:pt>
    <dgm:pt modelId="{D28005C4-2B6F-42EB-A348-855A55A3FCE3}" type="sibTrans" cxnId="{401DFC6B-FD29-4A43-88DE-AF203277167A}">
      <dgm:prSet/>
      <dgm:spPr/>
      <dgm:t>
        <a:bodyPr/>
        <a:lstStyle/>
        <a:p>
          <a:endParaRPr lang="en-US"/>
        </a:p>
      </dgm:t>
    </dgm:pt>
    <dgm:pt modelId="{8E96BBAB-C446-4B2E-B2AE-7FC25A5062B7}">
      <dgm:prSet phldrT="[Text]"/>
      <dgm:spPr/>
      <dgm:t>
        <a:bodyPr/>
        <a:lstStyle/>
        <a:p>
          <a:r>
            <a:rPr lang="en-US" dirty="0"/>
            <a:t>Adaptations</a:t>
          </a:r>
        </a:p>
      </dgm:t>
    </dgm:pt>
    <dgm:pt modelId="{99813023-F814-4FE5-ACE4-92FBC9B70E8D}" type="parTrans" cxnId="{51D64041-38C1-4916-8DF6-F0538FE67773}">
      <dgm:prSet/>
      <dgm:spPr/>
      <dgm:t>
        <a:bodyPr/>
        <a:lstStyle/>
        <a:p>
          <a:endParaRPr lang="en-US"/>
        </a:p>
      </dgm:t>
    </dgm:pt>
    <dgm:pt modelId="{3DA5355D-E80F-4B85-B75E-21BDDE5D78F9}" type="sibTrans" cxnId="{51D64041-38C1-4916-8DF6-F0538FE67773}">
      <dgm:prSet/>
      <dgm:spPr/>
      <dgm:t>
        <a:bodyPr/>
        <a:lstStyle/>
        <a:p>
          <a:endParaRPr lang="en-US"/>
        </a:p>
      </dgm:t>
    </dgm:pt>
    <dgm:pt modelId="{71A3E995-3F13-4881-88CB-AEF56D480966}">
      <dgm:prSet phldrT="[Text]" custT="1"/>
      <dgm:spPr/>
      <dgm:t>
        <a:bodyPr/>
        <a:lstStyle/>
        <a:p>
          <a:r>
            <a:rPr lang="en-US" sz="1200" dirty="0"/>
            <a:t>Prints</a:t>
          </a:r>
        </a:p>
      </dgm:t>
    </dgm:pt>
    <dgm:pt modelId="{E5CD6591-B6DC-435A-AE54-C45815E1451B}" type="parTrans" cxnId="{F26F87F5-A565-4274-BCC0-AAC456A7107A}">
      <dgm:prSet/>
      <dgm:spPr/>
      <dgm:t>
        <a:bodyPr/>
        <a:lstStyle/>
        <a:p>
          <a:endParaRPr lang="en-US"/>
        </a:p>
      </dgm:t>
    </dgm:pt>
    <dgm:pt modelId="{D039DF12-2C84-4494-9B1C-B774FD8AED06}" type="sibTrans" cxnId="{F26F87F5-A565-4274-BCC0-AAC456A7107A}">
      <dgm:prSet/>
      <dgm:spPr/>
      <dgm:t>
        <a:bodyPr/>
        <a:lstStyle/>
        <a:p>
          <a:endParaRPr lang="en-US"/>
        </a:p>
      </dgm:t>
    </dgm:pt>
    <dgm:pt modelId="{3FEAFCB2-3834-42AC-99C6-94DB9C7C59EA}">
      <dgm:prSet phldrT="[Text]" custT="1"/>
      <dgm:spPr/>
      <dgm:t>
        <a:bodyPr/>
        <a:lstStyle/>
        <a:p>
          <a:r>
            <a:rPr lang="en-US" sz="1200" dirty="0"/>
            <a:t>Structures</a:t>
          </a:r>
        </a:p>
      </dgm:t>
    </dgm:pt>
    <dgm:pt modelId="{0CEE7F23-DF99-486B-BCE8-D0AE19AB3164}" type="parTrans" cxnId="{373B0DB9-111C-4E4A-9780-0ED4DA9DD9BF}">
      <dgm:prSet/>
      <dgm:spPr/>
      <dgm:t>
        <a:bodyPr/>
        <a:lstStyle/>
        <a:p>
          <a:endParaRPr lang="en-US"/>
        </a:p>
      </dgm:t>
    </dgm:pt>
    <dgm:pt modelId="{FAA82F6C-016F-408F-9B30-91FA22382C2E}" type="sibTrans" cxnId="{373B0DB9-111C-4E4A-9780-0ED4DA9DD9BF}">
      <dgm:prSet/>
      <dgm:spPr/>
      <dgm:t>
        <a:bodyPr/>
        <a:lstStyle/>
        <a:p>
          <a:endParaRPr lang="en-US"/>
        </a:p>
      </dgm:t>
    </dgm:pt>
    <dgm:pt modelId="{61937FE3-AB7E-457E-A723-7E7F8DFEDCA6}">
      <dgm:prSet phldrT="[Text]"/>
      <dgm:spPr/>
      <dgm:t>
        <a:bodyPr/>
        <a:lstStyle/>
        <a:p>
          <a:r>
            <a:rPr lang="en-US" dirty="0"/>
            <a:t>Reproductions</a:t>
          </a:r>
        </a:p>
      </dgm:t>
    </dgm:pt>
    <dgm:pt modelId="{036EF0C6-CF54-4233-844F-3A798CAC70BB}" type="parTrans" cxnId="{E03B7EC5-FD26-4E2A-B1A6-564BEC87C0D7}">
      <dgm:prSet/>
      <dgm:spPr/>
      <dgm:t>
        <a:bodyPr/>
        <a:lstStyle/>
        <a:p>
          <a:endParaRPr lang="en-US"/>
        </a:p>
      </dgm:t>
    </dgm:pt>
    <dgm:pt modelId="{35E4C67A-E61A-4782-A989-D7A133C3CD54}" type="sibTrans" cxnId="{E03B7EC5-FD26-4E2A-B1A6-564BEC87C0D7}">
      <dgm:prSet/>
      <dgm:spPr/>
      <dgm:t>
        <a:bodyPr/>
        <a:lstStyle/>
        <a:p>
          <a:endParaRPr lang="en-US"/>
        </a:p>
      </dgm:t>
    </dgm:pt>
    <dgm:pt modelId="{8C2488E1-49F6-4617-B979-6678B603FB92}">
      <dgm:prSet phldrT="[Text]" custT="1"/>
      <dgm:spPr/>
      <dgm:t>
        <a:bodyPr/>
        <a:lstStyle/>
        <a:p>
          <a:r>
            <a:rPr lang="en-US" sz="1200" dirty="0"/>
            <a:t>3D or 2D</a:t>
          </a:r>
        </a:p>
      </dgm:t>
    </dgm:pt>
    <dgm:pt modelId="{C4A6C4B0-50AC-4C85-9290-ADAB645D82D6}" type="parTrans" cxnId="{A466D17C-EE3A-4023-9A30-7A72B049E846}">
      <dgm:prSet/>
      <dgm:spPr/>
      <dgm:t>
        <a:bodyPr/>
        <a:lstStyle/>
        <a:p>
          <a:endParaRPr lang="en-US"/>
        </a:p>
      </dgm:t>
    </dgm:pt>
    <dgm:pt modelId="{9EACA516-2E98-482C-B441-5DA83F5525C3}" type="sibTrans" cxnId="{A466D17C-EE3A-4023-9A30-7A72B049E846}">
      <dgm:prSet/>
      <dgm:spPr/>
      <dgm:t>
        <a:bodyPr/>
        <a:lstStyle/>
        <a:p>
          <a:endParaRPr lang="en-US"/>
        </a:p>
      </dgm:t>
    </dgm:pt>
    <dgm:pt modelId="{244D945F-A1C2-4BE7-AEB8-DB546B87A505}">
      <dgm:prSet phldrT="[Text]" custT="1"/>
      <dgm:spPr/>
      <dgm:t>
        <a:bodyPr/>
        <a:lstStyle/>
        <a:p>
          <a:r>
            <a:rPr lang="en-US" sz="1200" dirty="0"/>
            <a:t>Statues</a:t>
          </a:r>
        </a:p>
      </dgm:t>
    </dgm:pt>
    <dgm:pt modelId="{00A4EF7D-2F06-49C0-9E51-F97A4F12E517}" type="parTrans" cxnId="{834990BD-E1D5-46DB-A33D-B8ECD5E3AD74}">
      <dgm:prSet/>
      <dgm:spPr/>
      <dgm:t>
        <a:bodyPr/>
        <a:lstStyle/>
        <a:p>
          <a:endParaRPr lang="en-US"/>
        </a:p>
      </dgm:t>
    </dgm:pt>
    <dgm:pt modelId="{B71ECA9C-8924-4E35-B2DD-EEEE1F0E3CD3}" type="sibTrans" cxnId="{834990BD-E1D5-46DB-A33D-B8ECD5E3AD74}">
      <dgm:prSet/>
      <dgm:spPr/>
      <dgm:t>
        <a:bodyPr/>
        <a:lstStyle/>
        <a:p>
          <a:endParaRPr lang="en-US"/>
        </a:p>
      </dgm:t>
    </dgm:pt>
    <dgm:pt modelId="{F2041315-78D0-44C7-9B7B-837047E5C236}">
      <dgm:prSet phldrT="[Text]" custT="1"/>
      <dgm:spPr/>
      <dgm:t>
        <a:bodyPr/>
        <a:lstStyle/>
        <a:p>
          <a:r>
            <a:rPr lang="en-US" sz="1200" dirty="0"/>
            <a:t>Quotes</a:t>
          </a:r>
        </a:p>
      </dgm:t>
    </dgm:pt>
    <dgm:pt modelId="{5482C249-7224-4DA9-8A18-A61D02E1520A}" type="parTrans" cxnId="{43D93625-CB0A-4E3C-9210-7C48E16E46F3}">
      <dgm:prSet/>
      <dgm:spPr/>
      <dgm:t>
        <a:bodyPr/>
        <a:lstStyle/>
        <a:p>
          <a:endParaRPr lang="en-US"/>
        </a:p>
      </dgm:t>
    </dgm:pt>
    <dgm:pt modelId="{6F60F65F-5BD7-41CE-A37F-C14539F2592F}" type="sibTrans" cxnId="{43D93625-CB0A-4E3C-9210-7C48E16E46F3}">
      <dgm:prSet/>
      <dgm:spPr/>
      <dgm:t>
        <a:bodyPr/>
        <a:lstStyle/>
        <a:p>
          <a:endParaRPr lang="en-US"/>
        </a:p>
      </dgm:t>
    </dgm:pt>
    <dgm:pt modelId="{26BDD9EF-A770-46E5-8AE5-17486D33B0C3}">
      <dgm:prSet phldrT="[Text]" custT="1"/>
      <dgm:spPr/>
      <dgm:t>
        <a:bodyPr/>
        <a:lstStyle/>
        <a:p>
          <a:r>
            <a:rPr lang="en-US" sz="1200" dirty="0"/>
            <a:t>People</a:t>
          </a:r>
        </a:p>
      </dgm:t>
    </dgm:pt>
    <dgm:pt modelId="{EEDDD025-4439-4F24-A4CD-E7CF34BD0925}" type="parTrans" cxnId="{B47B0361-F0B0-4FF4-9368-E104F1291E2A}">
      <dgm:prSet/>
      <dgm:spPr/>
      <dgm:t>
        <a:bodyPr/>
        <a:lstStyle/>
        <a:p>
          <a:endParaRPr lang="en-US"/>
        </a:p>
      </dgm:t>
    </dgm:pt>
    <dgm:pt modelId="{7A6CB93C-AAD7-44CB-BBE8-0DA27F97A350}" type="sibTrans" cxnId="{B47B0361-F0B0-4FF4-9368-E104F1291E2A}">
      <dgm:prSet/>
      <dgm:spPr/>
      <dgm:t>
        <a:bodyPr/>
        <a:lstStyle/>
        <a:p>
          <a:endParaRPr lang="en-US"/>
        </a:p>
      </dgm:t>
    </dgm:pt>
    <dgm:pt modelId="{3043DE7E-3BC8-4F17-A326-A635092BCEA9}">
      <dgm:prSet phldrT="[Text]" custT="1"/>
      <dgm:spPr/>
      <dgm:t>
        <a:bodyPr/>
        <a:lstStyle/>
        <a:p>
          <a:r>
            <a:rPr lang="en-US" sz="1200" dirty="0"/>
            <a:t>Animals</a:t>
          </a:r>
        </a:p>
      </dgm:t>
    </dgm:pt>
    <dgm:pt modelId="{2EB486EC-EF84-4344-B1AC-C74F382B15AD}" type="parTrans" cxnId="{1B7B0AE6-05F5-4454-BCB7-FFF56372C2CB}">
      <dgm:prSet/>
      <dgm:spPr/>
      <dgm:t>
        <a:bodyPr/>
        <a:lstStyle/>
        <a:p>
          <a:endParaRPr lang="en-US"/>
        </a:p>
      </dgm:t>
    </dgm:pt>
    <dgm:pt modelId="{83E72043-2D11-4F01-915C-2DA516D25410}" type="sibTrans" cxnId="{1B7B0AE6-05F5-4454-BCB7-FFF56372C2CB}">
      <dgm:prSet/>
      <dgm:spPr/>
      <dgm:t>
        <a:bodyPr/>
        <a:lstStyle/>
        <a:p>
          <a:endParaRPr lang="en-US"/>
        </a:p>
      </dgm:t>
    </dgm:pt>
    <dgm:pt modelId="{651564FD-4F2A-48CE-BC18-A8E2664586E8}">
      <dgm:prSet phldrT="[Text]" custT="1"/>
      <dgm:spPr/>
      <dgm:t>
        <a:bodyPr/>
        <a:lstStyle/>
        <a:p>
          <a:r>
            <a:rPr lang="en-US" sz="1200" dirty="0"/>
            <a:t>Nature</a:t>
          </a:r>
        </a:p>
      </dgm:t>
    </dgm:pt>
    <dgm:pt modelId="{9AB8A2F8-B8DE-4395-BCE7-6ED4FF830278}" type="parTrans" cxnId="{0C1518A9-5B0F-4F9F-BCBA-93A20B9921E8}">
      <dgm:prSet/>
      <dgm:spPr/>
      <dgm:t>
        <a:bodyPr/>
        <a:lstStyle/>
        <a:p>
          <a:endParaRPr lang="en-US"/>
        </a:p>
      </dgm:t>
    </dgm:pt>
    <dgm:pt modelId="{CEF9D4F3-CC74-4941-8604-A0B8E8A87901}" type="sibTrans" cxnId="{0C1518A9-5B0F-4F9F-BCBA-93A20B9921E8}">
      <dgm:prSet/>
      <dgm:spPr/>
      <dgm:t>
        <a:bodyPr/>
        <a:lstStyle/>
        <a:p>
          <a:endParaRPr lang="en-US"/>
        </a:p>
      </dgm:t>
    </dgm:pt>
    <dgm:pt modelId="{D9135FFA-8898-4FA4-A577-9BE0CE3B0EB2}">
      <dgm:prSet phldrT="[Text]" custT="1"/>
      <dgm:spPr/>
      <dgm:t>
        <a:bodyPr/>
        <a:lstStyle/>
        <a:p>
          <a:r>
            <a:rPr lang="en-US" sz="1200" dirty="0"/>
            <a:t>Buildings</a:t>
          </a:r>
        </a:p>
      </dgm:t>
    </dgm:pt>
    <dgm:pt modelId="{91D99F82-89F7-4DB7-902D-31E34A26EAD2}" type="parTrans" cxnId="{EA8ECA33-538C-4932-9D23-CAE68B02C553}">
      <dgm:prSet/>
      <dgm:spPr/>
      <dgm:t>
        <a:bodyPr/>
        <a:lstStyle/>
        <a:p>
          <a:endParaRPr lang="en-US"/>
        </a:p>
      </dgm:t>
    </dgm:pt>
    <dgm:pt modelId="{BCD2B8D2-4041-4CC4-9567-F358A04895A0}" type="sibTrans" cxnId="{EA8ECA33-538C-4932-9D23-CAE68B02C553}">
      <dgm:prSet/>
      <dgm:spPr/>
      <dgm:t>
        <a:bodyPr/>
        <a:lstStyle/>
        <a:p>
          <a:endParaRPr lang="en-US"/>
        </a:p>
      </dgm:t>
    </dgm:pt>
    <dgm:pt modelId="{50C1A619-803D-4BE9-8875-B7EA0D273B68}">
      <dgm:prSet phldrT="[Text]" custT="1"/>
      <dgm:spPr/>
      <dgm:t>
        <a:bodyPr/>
        <a:lstStyle/>
        <a:p>
          <a:r>
            <a:rPr lang="en-US" sz="1200" dirty="0"/>
            <a:t>People</a:t>
          </a:r>
        </a:p>
      </dgm:t>
    </dgm:pt>
    <dgm:pt modelId="{A908120A-1616-4EAF-A552-267B0967BCDF}" type="parTrans" cxnId="{6E958959-4D52-4FB9-B464-4ED7DA6EB1EB}">
      <dgm:prSet/>
      <dgm:spPr/>
      <dgm:t>
        <a:bodyPr/>
        <a:lstStyle/>
        <a:p>
          <a:endParaRPr lang="en-US"/>
        </a:p>
      </dgm:t>
    </dgm:pt>
    <dgm:pt modelId="{68227CEF-6F36-44FF-B9EB-D6D8815F19F5}" type="sibTrans" cxnId="{6E958959-4D52-4FB9-B464-4ED7DA6EB1EB}">
      <dgm:prSet/>
      <dgm:spPr/>
      <dgm:t>
        <a:bodyPr/>
        <a:lstStyle/>
        <a:p>
          <a:endParaRPr lang="en-US"/>
        </a:p>
      </dgm:t>
    </dgm:pt>
    <dgm:pt modelId="{B52435AE-A5CB-4EF3-BBA8-9AF3431E0D5C}">
      <dgm:prSet phldrT="[Text]" custT="1"/>
      <dgm:spPr/>
      <dgm:t>
        <a:bodyPr/>
        <a:lstStyle/>
        <a:p>
          <a:r>
            <a:rPr lang="en-US" sz="1200" dirty="0"/>
            <a:t>Objects</a:t>
          </a:r>
        </a:p>
      </dgm:t>
    </dgm:pt>
    <dgm:pt modelId="{0710943E-C188-419D-A522-A8387BD4161D}" type="parTrans" cxnId="{2AF0DD44-2C1E-4DF5-BF0A-7C2147FDAC2D}">
      <dgm:prSet/>
      <dgm:spPr/>
      <dgm:t>
        <a:bodyPr/>
        <a:lstStyle/>
        <a:p>
          <a:endParaRPr lang="en-US"/>
        </a:p>
      </dgm:t>
    </dgm:pt>
    <dgm:pt modelId="{6362D653-9A47-4108-B938-B13DF535F3E7}" type="sibTrans" cxnId="{2AF0DD44-2C1E-4DF5-BF0A-7C2147FDAC2D}">
      <dgm:prSet/>
      <dgm:spPr/>
      <dgm:t>
        <a:bodyPr/>
        <a:lstStyle/>
        <a:p>
          <a:endParaRPr lang="en-US"/>
        </a:p>
      </dgm:t>
    </dgm:pt>
    <dgm:pt modelId="{B2EF95B3-20EE-4B50-B1C4-DC675FDFD34B}">
      <dgm:prSet phldrT="[Text]" custT="1"/>
      <dgm:spPr/>
      <dgm:t>
        <a:bodyPr/>
        <a:lstStyle/>
        <a:p>
          <a:r>
            <a:rPr lang="en-US" sz="1200" dirty="0"/>
            <a:t>Better merchandising</a:t>
          </a:r>
        </a:p>
      </dgm:t>
    </dgm:pt>
    <dgm:pt modelId="{DD9531B9-07E8-45B9-86BC-77CDB9A9585F}" type="parTrans" cxnId="{2CF253C0-2A40-42B6-9DD3-666141E2A33F}">
      <dgm:prSet/>
      <dgm:spPr/>
      <dgm:t>
        <a:bodyPr/>
        <a:lstStyle/>
        <a:p>
          <a:endParaRPr lang="en-US"/>
        </a:p>
      </dgm:t>
    </dgm:pt>
    <dgm:pt modelId="{F5FCAEA1-EDCB-4024-B7CE-7E33FE1262B8}" type="sibTrans" cxnId="{2CF253C0-2A40-42B6-9DD3-666141E2A33F}">
      <dgm:prSet/>
      <dgm:spPr/>
      <dgm:t>
        <a:bodyPr/>
        <a:lstStyle/>
        <a:p>
          <a:endParaRPr lang="en-US"/>
        </a:p>
      </dgm:t>
    </dgm:pt>
    <dgm:pt modelId="{CEE14F68-A542-45FF-9C95-903820E5B9D8}">
      <dgm:prSet phldrT="[Text]" custT="1"/>
      <dgm:spPr/>
      <dgm:t>
        <a:bodyPr/>
        <a:lstStyle/>
        <a:p>
          <a:r>
            <a:rPr lang="en-US" sz="1200" dirty="0"/>
            <a:t>More impactful</a:t>
          </a:r>
        </a:p>
      </dgm:t>
    </dgm:pt>
    <dgm:pt modelId="{57FB018A-1D5A-46BA-ABE8-CFFED2B753D8}" type="parTrans" cxnId="{F39DFA57-3BD4-4133-B4AB-16EB3D04F342}">
      <dgm:prSet/>
      <dgm:spPr/>
      <dgm:t>
        <a:bodyPr/>
        <a:lstStyle/>
        <a:p>
          <a:endParaRPr lang="en-US"/>
        </a:p>
      </dgm:t>
    </dgm:pt>
    <dgm:pt modelId="{D3D63F90-4ADE-48FA-8888-2E0C91E58D14}" type="sibTrans" cxnId="{F39DFA57-3BD4-4133-B4AB-16EB3D04F342}">
      <dgm:prSet/>
      <dgm:spPr/>
      <dgm:t>
        <a:bodyPr/>
        <a:lstStyle/>
        <a:p>
          <a:endParaRPr lang="en-US"/>
        </a:p>
      </dgm:t>
    </dgm:pt>
    <dgm:pt modelId="{2259CA3C-2332-43A2-9590-25AF37480F75}" type="pres">
      <dgm:prSet presAssocID="{CCF706AD-D942-4074-B798-FBB41BF969ED}" presName="composite" presStyleCnt="0">
        <dgm:presLayoutVars>
          <dgm:chMax val="5"/>
          <dgm:dir/>
          <dgm:animLvl val="ctr"/>
          <dgm:resizeHandles val="exact"/>
        </dgm:presLayoutVars>
      </dgm:prSet>
      <dgm:spPr/>
    </dgm:pt>
    <dgm:pt modelId="{FB69B70D-DE70-4FA4-8D4F-552163320227}" type="pres">
      <dgm:prSet presAssocID="{CCF706AD-D942-4074-B798-FBB41BF969ED}" presName="cycle" presStyleCnt="0"/>
      <dgm:spPr/>
    </dgm:pt>
    <dgm:pt modelId="{7E31C52D-6969-42D2-98AD-2FB44AFD8660}" type="pres">
      <dgm:prSet presAssocID="{CCF706AD-D942-4074-B798-FBB41BF969ED}" presName="centerShape" presStyleCnt="0"/>
      <dgm:spPr/>
    </dgm:pt>
    <dgm:pt modelId="{824EE768-56F4-4181-BEE6-8677086A4C02}" type="pres">
      <dgm:prSet presAssocID="{CCF706AD-D942-4074-B798-FBB41BF969ED}" presName="connSite" presStyleLbl="node1" presStyleIdx="0" presStyleCnt="4"/>
      <dgm:spPr/>
    </dgm:pt>
    <dgm:pt modelId="{A04BEDF2-6E94-4423-991A-87F672FA8B48}" type="pres">
      <dgm:prSet presAssocID="{CCF706AD-D942-4074-B798-FBB41BF969ED}" presName="visible" presStyleLbl="node1" presStyleIdx="0" presStyleCnt="4">
        <dgm:style>
          <a:lnRef idx="2">
            <a:schemeClr val="accent6">
              <a:shade val="50000"/>
            </a:schemeClr>
          </a:lnRef>
          <a:fillRef idx="1">
            <a:schemeClr val="accent6"/>
          </a:fillRef>
          <a:effectRef idx="0">
            <a:schemeClr val="accent6"/>
          </a:effectRef>
          <a:fontRef idx="minor">
            <a:schemeClr val="lt1"/>
          </a:fontRef>
        </dgm:style>
      </dgm:prSet>
      <dgm:spPr/>
    </dgm:pt>
    <dgm:pt modelId="{2DB9B0B4-3E3F-425D-A8BB-DBC6A2B46FDA}" type="pres">
      <dgm:prSet presAssocID="{49132F40-AE8C-4505-B6CF-93A55E4B9987}" presName="Name25" presStyleLbl="parChTrans1D1" presStyleIdx="0" presStyleCnt="3"/>
      <dgm:spPr/>
    </dgm:pt>
    <dgm:pt modelId="{5529E33C-8926-45C9-A9BF-EBE7F1AC22BA}" type="pres">
      <dgm:prSet presAssocID="{5D3731FB-7434-4D5D-89E7-BB5A9908456C}" presName="node" presStyleCnt="0"/>
      <dgm:spPr/>
    </dgm:pt>
    <dgm:pt modelId="{9B60D0D6-45FC-4F58-BA89-A19A63CFC822}" type="pres">
      <dgm:prSet presAssocID="{5D3731FB-7434-4D5D-89E7-BB5A9908456C}" presName="parentNode" presStyleLbl="node1" presStyleIdx="1" presStyleCnt="4" custScaleX="100497" custLinFactNeighborX="9789" custLinFactNeighborY="-112">
        <dgm:presLayoutVars>
          <dgm:chMax val="1"/>
          <dgm:bulletEnabled val="1"/>
        </dgm:presLayoutVars>
      </dgm:prSet>
      <dgm:spPr/>
    </dgm:pt>
    <dgm:pt modelId="{FB8A7376-16DC-4B48-B0A1-AF73475CDAB1}" type="pres">
      <dgm:prSet presAssocID="{5D3731FB-7434-4D5D-89E7-BB5A9908456C}" presName="childNode" presStyleLbl="revTx" presStyleIdx="0" presStyleCnt="3">
        <dgm:presLayoutVars>
          <dgm:bulletEnabled val="1"/>
        </dgm:presLayoutVars>
      </dgm:prSet>
      <dgm:spPr/>
    </dgm:pt>
    <dgm:pt modelId="{9F191BEE-C689-47F0-9336-7D08781F4B4B}" type="pres">
      <dgm:prSet presAssocID="{99813023-F814-4FE5-ACE4-92FBC9B70E8D}" presName="Name25" presStyleLbl="parChTrans1D1" presStyleIdx="1" presStyleCnt="3"/>
      <dgm:spPr/>
    </dgm:pt>
    <dgm:pt modelId="{476B4BA5-FE99-4D59-9586-7C0C60813291}" type="pres">
      <dgm:prSet presAssocID="{8E96BBAB-C446-4B2E-B2AE-7FC25A5062B7}" presName="node" presStyleCnt="0"/>
      <dgm:spPr/>
    </dgm:pt>
    <dgm:pt modelId="{6A7E3CB4-D92F-4179-9AFF-7F66516267D8}" type="pres">
      <dgm:prSet presAssocID="{8E96BBAB-C446-4B2E-B2AE-7FC25A5062B7}" presName="parentNode" presStyleLbl="node1" presStyleIdx="2" presStyleCnt="4">
        <dgm:presLayoutVars>
          <dgm:chMax val="1"/>
          <dgm:bulletEnabled val="1"/>
        </dgm:presLayoutVars>
      </dgm:prSet>
      <dgm:spPr/>
    </dgm:pt>
    <dgm:pt modelId="{5B902643-0F2B-4A34-A21B-5F18E8ABE3C5}" type="pres">
      <dgm:prSet presAssocID="{8E96BBAB-C446-4B2E-B2AE-7FC25A5062B7}" presName="childNode" presStyleLbl="revTx" presStyleIdx="1" presStyleCnt="3">
        <dgm:presLayoutVars>
          <dgm:bulletEnabled val="1"/>
        </dgm:presLayoutVars>
      </dgm:prSet>
      <dgm:spPr/>
    </dgm:pt>
    <dgm:pt modelId="{01A7FD67-D61E-46DF-A307-7CD695F4763E}" type="pres">
      <dgm:prSet presAssocID="{036EF0C6-CF54-4233-844F-3A798CAC70BB}" presName="Name25" presStyleLbl="parChTrans1D1" presStyleIdx="2" presStyleCnt="3"/>
      <dgm:spPr/>
    </dgm:pt>
    <dgm:pt modelId="{314FDCC5-02D6-4741-BB31-40BAA05B676B}" type="pres">
      <dgm:prSet presAssocID="{61937FE3-AB7E-457E-A723-7E7F8DFEDCA6}" presName="node" presStyleCnt="0"/>
      <dgm:spPr/>
    </dgm:pt>
    <dgm:pt modelId="{91060479-502B-432E-80D6-D159B79457A5}" type="pres">
      <dgm:prSet presAssocID="{61937FE3-AB7E-457E-A723-7E7F8DFEDCA6}" presName="parentNode" presStyleLbl="node1" presStyleIdx="3" presStyleCnt="4">
        <dgm:presLayoutVars>
          <dgm:chMax val="1"/>
          <dgm:bulletEnabled val="1"/>
        </dgm:presLayoutVars>
      </dgm:prSet>
      <dgm:spPr/>
    </dgm:pt>
    <dgm:pt modelId="{76895357-A151-41BF-AFC3-16C598A1C230}" type="pres">
      <dgm:prSet presAssocID="{61937FE3-AB7E-457E-A723-7E7F8DFEDCA6}" presName="childNode" presStyleLbl="revTx" presStyleIdx="2" presStyleCnt="3">
        <dgm:presLayoutVars>
          <dgm:bulletEnabled val="1"/>
        </dgm:presLayoutVars>
      </dgm:prSet>
      <dgm:spPr/>
    </dgm:pt>
  </dgm:ptLst>
  <dgm:cxnLst>
    <dgm:cxn modelId="{5562F101-C943-42A1-A2D7-B26CBC6B947B}" type="presOf" srcId="{3043DE7E-3BC8-4F17-A326-A635092BCEA9}" destId="{5B902643-0F2B-4A34-A21B-5F18E8ABE3C5}" srcOrd="0" destOrd="4" presId="urn:microsoft.com/office/officeart/2005/8/layout/radial2"/>
    <dgm:cxn modelId="{78F90004-CB11-400D-8E17-06D232B59683}" type="presOf" srcId="{D9135FFA-8898-4FA4-A577-9BE0CE3B0EB2}" destId="{76895357-A151-41BF-AFC3-16C598A1C230}" srcOrd="0" destOrd="2" presId="urn:microsoft.com/office/officeart/2005/8/layout/radial2"/>
    <dgm:cxn modelId="{FC66220C-5952-438E-8FC4-D05863E731F2}" type="presOf" srcId="{99813023-F814-4FE5-ACE4-92FBC9B70E8D}" destId="{9F191BEE-C689-47F0-9336-7D08781F4B4B}" srcOrd="0" destOrd="0" presId="urn:microsoft.com/office/officeart/2005/8/layout/radial2"/>
    <dgm:cxn modelId="{8A59D719-3FC0-450D-BBD4-E57C88360CC1}" type="presOf" srcId="{8E96BBAB-C446-4B2E-B2AE-7FC25A5062B7}" destId="{6A7E3CB4-D92F-4179-9AFF-7F66516267D8}" srcOrd="0" destOrd="0" presId="urn:microsoft.com/office/officeart/2005/8/layout/radial2"/>
    <dgm:cxn modelId="{43D93625-CB0A-4E3C-9210-7C48E16E46F3}" srcId="{8E96BBAB-C446-4B2E-B2AE-7FC25A5062B7}" destId="{F2041315-78D0-44C7-9B7B-837047E5C236}" srcOrd="2" destOrd="0" parTransId="{5482C249-7224-4DA9-8A18-A61D02E1520A}" sibTransId="{6F60F65F-5BD7-41CE-A37F-C14539F2592F}"/>
    <dgm:cxn modelId="{EA8ECA33-538C-4932-9D23-CAE68B02C553}" srcId="{61937FE3-AB7E-457E-A723-7E7F8DFEDCA6}" destId="{D9135FFA-8898-4FA4-A577-9BE0CE3B0EB2}" srcOrd="2" destOrd="0" parTransId="{91D99F82-89F7-4DB7-902D-31E34A26EAD2}" sibTransId="{BCD2B8D2-4041-4CC4-9567-F358A04895A0}"/>
    <dgm:cxn modelId="{26D28934-8430-4FBA-8730-85B0048B67B0}" type="presOf" srcId="{2FE2D924-0731-43B5-9283-4908F4DBE84C}" destId="{FB8A7376-16DC-4B48-B0A1-AF73475CDAB1}" srcOrd="0" destOrd="0" presId="urn:microsoft.com/office/officeart/2005/8/layout/radial2"/>
    <dgm:cxn modelId="{7CC6E834-A454-40CA-B7C5-BFCE6FDDAFDC}" type="presOf" srcId="{244D945F-A1C2-4BE7-AEB8-DB546B87A505}" destId="{76895357-A151-41BF-AFC3-16C598A1C230}" srcOrd="0" destOrd="1" presId="urn:microsoft.com/office/officeart/2005/8/layout/radial2"/>
    <dgm:cxn modelId="{FE07F538-7008-4D85-BD39-8AFE2C626533}" type="presOf" srcId="{61937FE3-AB7E-457E-A723-7E7F8DFEDCA6}" destId="{91060479-502B-432E-80D6-D159B79457A5}" srcOrd="0" destOrd="0" presId="urn:microsoft.com/office/officeart/2005/8/layout/radial2"/>
    <dgm:cxn modelId="{C427DE5F-94C4-430F-9111-814A635F81A1}" type="presOf" srcId="{CEE14F68-A542-45FF-9C95-903820E5B9D8}" destId="{FB8A7376-16DC-4B48-B0A1-AF73475CDAB1}" srcOrd="0" destOrd="2" presId="urn:microsoft.com/office/officeart/2005/8/layout/radial2"/>
    <dgm:cxn modelId="{B47B0361-F0B0-4FF4-9368-E104F1291E2A}" srcId="{8E96BBAB-C446-4B2E-B2AE-7FC25A5062B7}" destId="{26BDD9EF-A770-46E5-8AE5-17486D33B0C3}" srcOrd="3" destOrd="0" parTransId="{EEDDD025-4439-4F24-A4CD-E7CF34BD0925}" sibTransId="{7A6CB93C-AAD7-44CB-BBE8-0DA27F97A350}"/>
    <dgm:cxn modelId="{51D64041-38C1-4916-8DF6-F0538FE67773}" srcId="{CCF706AD-D942-4074-B798-FBB41BF969ED}" destId="{8E96BBAB-C446-4B2E-B2AE-7FC25A5062B7}" srcOrd="1" destOrd="0" parTransId="{99813023-F814-4FE5-ACE4-92FBC9B70E8D}" sibTransId="{3DA5355D-E80F-4B85-B75E-21BDDE5D78F9}"/>
    <dgm:cxn modelId="{2AF0DD44-2C1E-4DF5-BF0A-7C2147FDAC2D}" srcId="{61937FE3-AB7E-457E-A723-7E7F8DFEDCA6}" destId="{B52435AE-A5CB-4EF3-BBA8-9AF3431E0D5C}" srcOrd="4" destOrd="0" parTransId="{0710943E-C188-419D-A522-A8387BD4161D}" sibTransId="{6362D653-9A47-4108-B938-B13DF535F3E7}"/>
    <dgm:cxn modelId="{E15E2645-B25C-4E55-B634-EFD6E8711D95}" type="presOf" srcId="{B2EF95B3-20EE-4B50-B1C4-DC675FDFD34B}" destId="{FB8A7376-16DC-4B48-B0A1-AF73475CDAB1}" srcOrd="0" destOrd="1" presId="urn:microsoft.com/office/officeart/2005/8/layout/radial2"/>
    <dgm:cxn modelId="{292F6965-2790-45E5-9095-DC1E1AC3F970}" type="presOf" srcId="{036EF0C6-CF54-4233-844F-3A798CAC70BB}" destId="{01A7FD67-D61E-46DF-A307-7CD695F4763E}" srcOrd="0" destOrd="0" presId="urn:microsoft.com/office/officeart/2005/8/layout/radial2"/>
    <dgm:cxn modelId="{F5D9BE66-8BD8-41E5-A106-EA8F5D2B3DB2}" type="presOf" srcId="{5D3731FB-7434-4D5D-89E7-BB5A9908456C}" destId="{9B60D0D6-45FC-4F58-BA89-A19A63CFC822}" srcOrd="0" destOrd="0" presId="urn:microsoft.com/office/officeart/2005/8/layout/radial2"/>
    <dgm:cxn modelId="{AAC4016A-6BFD-4BBB-803D-60677DADDFB3}" type="presOf" srcId="{CCF706AD-D942-4074-B798-FBB41BF969ED}" destId="{2259CA3C-2332-43A2-9590-25AF37480F75}" srcOrd="0" destOrd="0" presId="urn:microsoft.com/office/officeart/2005/8/layout/radial2"/>
    <dgm:cxn modelId="{6879726A-5256-4DD8-ADC8-B4CFBC77C6CB}" type="presOf" srcId="{49132F40-AE8C-4505-B6CF-93A55E4B9987}" destId="{2DB9B0B4-3E3F-425D-A8BB-DBC6A2B46FDA}" srcOrd="0" destOrd="0" presId="urn:microsoft.com/office/officeart/2005/8/layout/radial2"/>
    <dgm:cxn modelId="{432E076B-3E4A-410B-885C-13400C4572B0}" type="presOf" srcId="{3FEAFCB2-3834-42AC-99C6-94DB9C7C59EA}" destId="{5B902643-0F2B-4A34-A21B-5F18E8ABE3C5}" srcOrd="0" destOrd="1" presId="urn:microsoft.com/office/officeart/2005/8/layout/radial2"/>
    <dgm:cxn modelId="{401DFC6B-FD29-4A43-88DE-AF203277167A}" srcId="{5D3731FB-7434-4D5D-89E7-BB5A9908456C}" destId="{2FE2D924-0731-43B5-9283-4908F4DBE84C}" srcOrd="0" destOrd="0" parTransId="{FD523D07-7AA5-4083-8A36-3C0A54EF3557}" sibTransId="{D28005C4-2B6F-42EB-A348-855A55A3FCE3}"/>
    <dgm:cxn modelId="{F39DFA57-3BD4-4133-B4AB-16EB3D04F342}" srcId="{5D3731FB-7434-4D5D-89E7-BB5A9908456C}" destId="{CEE14F68-A542-45FF-9C95-903820E5B9D8}" srcOrd="2" destOrd="0" parTransId="{57FB018A-1D5A-46BA-ABE8-CFFED2B753D8}" sibTransId="{D3D63F90-4ADE-48FA-8888-2E0C91E58D14}"/>
    <dgm:cxn modelId="{E7509058-D468-4511-B066-145DCD189806}" type="presOf" srcId="{B52435AE-A5CB-4EF3-BBA8-9AF3431E0D5C}" destId="{76895357-A151-41BF-AFC3-16C598A1C230}" srcOrd="0" destOrd="4" presId="urn:microsoft.com/office/officeart/2005/8/layout/radial2"/>
    <dgm:cxn modelId="{6E958959-4D52-4FB9-B464-4ED7DA6EB1EB}" srcId="{61937FE3-AB7E-457E-A723-7E7F8DFEDCA6}" destId="{50C1A619-803D-4BE9-8875-B7EA0D273B68}" srcOrd="3" destOrd="0" parTransId="{A908120A-1616-4EAF-A552-267B0967BCDF}" sibTransId="{68227CEF-6F36-44FF-B9EB-D6D8815F19F5}"/>
    <dgm:cxn modelId="{A466D17C-EE3A-4023-9A30-7A72B049E846}" srcId="{61937FE3-AB7E-457E-A723-7E7F8DFEDCA6}" destId="{8C2488E1-49F6-4617-B979-6678B603FB92}" srcOrd="0" destOrd="0" parTransId="{C4A6C4B0-50AC-4C85-9290-ADAB645D82D6}" sibTransId="{9EACA516-2E98-482C-B441-5DA83F5525C3}"/>
    <dgm:cxn modelId="{F953848C-261F-49C6-960C-199B69CA6B94}" srcId="{CCF706AD-D942-4074-B798-FBB41BF969ED}" destId="{5D3731FB-7434-4D5D-89E7-BB5A9908456C}" srcOrd="0" destOrd="0" parTransId="{49132F40-AE8C-4505-B6CF-93A55E4B9987}" sibTransId="{EBD480E1-19BE-4387-A399-1361AE3FC45F}"/>
    <dgm:cxn modelId="{8E3DB594-949A-4A10-ABCD-D95B8511F8A5}" type="presOf" srcId="{F2041315-78D0-44C7-9B7B-837047E5C236}" destId="{5B902643-0F2B-4A34-A21B-5F18E8ABE3C5}" srcOrd="0" destOrd="2" presId="urn:microsoft.com/office/officeart/2005/8/layout/radial2"/>
    <dgm:cxn modelId="{59BDB99B-2E3D-4B6D-A926-BCB4E66142D5}" type="presOf" srcId="{651564FD-4F2A-48CE-BC18-A8E2664586E8}" destId="{5B902643-0F2B-4A34-A21B-5F18E8ABE3C5}" srcOrd="0" destOrd="5" presId="urn:microsoft.com/office/officeart/2005/8/layout/radial2"/>
    <dgm:cxn modelId="{536BC3A7-36A1-43BE-9328-509C7941F339}" type="presOf" srcId="{26BDD9EF-A770-46E5-8AE5-17486D33B0C3}" destId="{5B902643-0F2B-4A34-A21B-5F18E8ABE3C5}" srcOrd="0" destOrd="3" presId="urn:microsoft.com/office/officeart/2005/8/layout/radial2"/>
    <dgm:cxn modelId="{0C1518A9-5B0F-4F9F-BCBA-93A20B9921E8}" srcId="{8E96BBAB-C446-4B2E-B2AE-7FC25A5062B7}" destId="{651564FD-4F2A-48CE-BC18-A8E2664586E8}" srcOrd="5" destOrd="0" parTransId="{9AB8A2F8-B8DE-4395-BCE7-6ED4FF830278}" sibTransId="{CEF9D4F3-CC74-4941-8604-A0B8E8A87901}"/>
    <dgm:cxn modelId="{DFA3F3B0-BE94-431E-A7BC-FB8FA88761FB}" type="presOf" srcId="{8C2488E1-49F6-4617-B979-6678B603FB92}" destId="{76895357-A151-41BF-AFC3-16C598A1C230}" srcOrd="0" destOrd="0" presId="urn:microsoft.com/office/officeart/2005/8/layout/radial2"/>
    <dgm:cxn modelId="{9FBA79B3-31A9-41A4-9A87-45B52E5FDFE4}" type="presOf" srcId="{71A3E995-3F13-4881-88CB-AEF56D480966}" destId="{5B902643-0F2B-4A34-A21B-5F18E8ABE3C5}" srcOrd="0" destOrd="0" presId="urn:microsoft.com/office/officeart/2005/8/layout/radial2"/>
    <dgm:cxn modelId="{373B0DB9-111C-4E4A-9780-0ED4DA9DD9BF}" srcId="{8E96BBAB-C446-4B2E-B2AE-7FC25A5062B7}" destId="{3FEAFCB2-3834-42AC-99C6-94DB9C7C59EA}" srcOrd="1" destOrd="0" parTransId="{0CEE7F23-DF99-486B-BCE8-D0AE19AB3164}" sibTransId="{FAA82F6C-016F-408F-9B30-91FA22382C2E}"/>
    <dgm:cxn modelId="{834990BD-E1D5-46DB-A33D-B8ECD5E3AD74}" srcId="{61937FE3-AB7E-457E-A723-7E7F8DFEDCA6}" destId="{244D945F-A1C2-4BE7-AEB8-DB546B87A505}" srcOrd="1" destOrd="0" parTransId="{00A4EF7D-2F06-49C0-9E51-F97A4F12E517}" sibTransId="{B71ECA9C-8924-4E35-B2DD-EEEE1F0E3CD3}"/>
    <dgm:cxn modelId="{2CF253C0-2A40-42B6-9DD3-666141E2A33F}" srcId="{5D3731FB-7434-4D5D-89E7-BB5A9908456C}" destId="{B2EF95B3-20EE-4B50-B1C4-DC675FDFD34B}" srcOrd="1" destOrd="0" parTransId="{DD9531B9-07E8-45B9-86BC-77CDB9A9585F}" sibTransId="{F5FCAEA1-EDCB-4024-B7CE-7E33FE1262B8}"/>
    <dgm:cxn modelId="{E03B7EC5-FD26-4E2A-B1A6-564BEC87C0D7}" srcId="{CCF706AD-D942-4074-B798-FBB41BF969ED}" destId="{61937FE3-AB7E-457E-A723-7E7F8DFEDCA6}" srcOrd="2" destOrd="0" parTransId="{036EF0C6-CF54-4233-844F-3A798CAC70BB}" sibTransId="{35E4C67A-E61A-4782-A989-D7A133C3CD54}"/>
    <dgm:cxn modelId="{1B7B0AE6-05F5-4454-BCB7-FFF56372C2CB}" srcId="{8E96BBAB-C446-4B2E-B2AE-7FC25A5062B7}" destId="{3043DE7E-3BC8-4F17-A326-A635092BCEA9}" srcOrd="4" destOrd="0" parTransId="{2EB486EC-EF84-4344-B1AC-C74F382B15AD}" sibTransId="{83E72043-2D11-4F01-915C-2DA516D25410}"/>
    <dgm:cxn modelId="{C79CD2E6-3C4A-4460-BBBE-609DDFA25CFC}" type="presOf" srcId="{50C1A619-803D-4BE9-8875-B7EA0D273B68}" destId="{76895357-A151-41BF-AFC3-16C598A1C230}" srcOrd="0" destOrd="3" presId="urn:microsoft.com/office/officeart/2005/8/layout/radial2"/>
    <dgm:cxn modelId="{F26F87F5-A565-4274-BCC0-AAC456A7107A}" srcId="{8E96BBAB-C446-4B2E-B2AE-7FC25A5062B7}" destId="{71A3E995-3F13-4881-88CB-AEF56D480966}" srcOrd="0" destOrd="0" parTransId="{E5CD6591-B6DC-435A-AE54-C45815E1451B}" sibTransId="{D039DF12-2C84-4494-9B1C-B774FD8AED06}"/>
    <dgm:cxn modelId="{214F4CF2-7531-4937-832C-FA9F1B1D24D2}" type="presParOf" srcId="{2259CA3C-2332-43A2-9590-25AF37480F75}" destId="{FB69B70D-DE70-4FA4-8D4F-552163320227}" srcOrd="0" destOrd="0" presId="urn:microsoft.com/office/officeart/2005/8/layout/radial2"/>
    <dgm:cxn modelId="{52787A6C-106A-4BCE-9875-83BE2AA52579}" type="presParOf" srcId="{FB69B70D-DE70-4FA4-8D4F-552163320227}" destId="{7E31C52D-6969-42D2-98AD-2FB44AFD8660}" srcOrd="0" destOrd="0" presId="urn:microsoft.com/office/officeart/2005/8/layout/radial2"/>
    <dgm:cxn modelId="{1AAEAFCC-7066-4FD1-8BFA-D3087C91D989}" type="presParOf" srcId="{7E31C52D-6969-42D2-98AD-2FB44AFD8660}" destId="{824EE768-56F4-4181-BEE6-8677086A4C02}" srcOrd="0" destOrd="0" presId="urn:microsoft.com/office/officeart/2005/8/layout/radial2"/>
    <dgm:cxn modelId="{68A8BABC-A5A9-495F-A8C9-06E3E5CABBA9}" type="presParOf" srcId="{7E31C52D-6969-42D2-98AD-2FB44AFD8660}" destId="{A04BEDF2-6E94-4423-991A-87F672FA8B48}" srcOrd="1" destOrd="0" presId="urn:microsoft.com/office/officeart/2005/8/layout/radial2"/>
    <dgm:cxn modelId="{BC9E6F72-5D3B-4051-85C5-A26D46702579}" type="presParOf" srcId="{FB69B70D-DE70-4FA4-8D4F-552163320227}" destId="{2DB9B0B4-3E3F-425D-A8BB-DBC6A2B46FDA}" srcOrd="1" destOrd="0" presId="urn:microsoft.com/office/officeart/2005/8/layout/radial2"/>
    <dgm:cxn modelId="{510DC2F1-15A0-4815-81A3-7BA05087F05C}" type="presParOf" srcId="{FB69B70D-DE70-4FA4-8D4F-552163320227}" destId="{5529E33C-8926-45C9-A9BF-EBE7F1AC22BA}" srcOrd="2" destOrd="0" presId="urn:microsoft.com/office/officeart/2005/8/layout/radial2"/>
    <dgm:cxn modelId="{ED410FCD-FA96-4A0D-9B2A-69A9C7398AF2}" type="presParOf" srcId="{5529E33C-8926-45C9-A9BF-EBE7F1AC22BA}" destId="{9B60D0D6-45FC-4F58-BA89-A19A63CFC822}" srcOrd="0" destOrd="0" presId="urn:microsoft.com/office/officeart/2005/8/layout/radial2"/>
    <dgm:cxn modelId="{9D8907B7-578C-480A-94E2-436C4EC67924}" type="presParOf" srcId="{5529E33C-8926-45C9-A9BF-EBE7F1AC22BA}" destId="{FB8A7376-16DC-4B48-B0A1-AF73475CDAB1}" srcOrd="1" destOrd="0" presId="urn:microsoft.com/office/officeart/2005/8/layout/radial2"/>
    <dgm:cxn modelId="{6A056055-36FA-4DBF-A509-C243EEBE804A}" type="presParOf" srcId="{FB69B70D-DE70-4FA4-8D4F-552163320227}" destId="{9F191BEE-C689-47F0-9336-7D08781F4B4B}" srcOrd="3" destOrd="0" presId="urn:microsoft.com/office/officeart/2005/8/layout/radial2"/>
    <dgm:cxn modelId="{68A9EF7A-B32F-42FC-80F4-7C480AECA1C9}" type="presParOf" srcId="{FB69B70D-DE70-4FA4-8D4F-552163320227}" destId="{476B4BA5-FE99-4D59-9586-7C0C60813291}" srcOrd="4" destOrd="0" presId="urn:microsoft.com/office/officeart/2005/8/layout/radial2"/>
    <dgm:cxn modelId="{05C5655F-B0BE-4362-A2D4-8B7C6356A32B}" type="presParOf" srcId="{476B4BA5-FE99-4D59-9586-7C0C60813291}" destId="{6A7E3CB4-D92F-4179-9AFF-7F66516267D8}" srcOrd="0" destOrd="0" presId="urn:microsoft.com/office/officeart/2005/8/layout/radial2"/>
    <dgm:cxn modelId="{DD152A61-11CE-4A01-A4DE-3C170FD9383A}" type="presParOf" srcId="{476B4BA5-FE99-4D59-9586-7C0C60813291}" destId="{5B902643-0F2B-4A34-A21B-5F18E8ABE3C5}" srcOrd="1" destOrd="0" presId="urn:microsoft.com/office/officeart/2005/8/layout/radial2"/>
    <dgm:cxn modelId="{307C40CF-D42E-41CC-8EC7-3004058EA13F}" type="presParOf" srcId="{FB69B70D-DE70-4FA4-8D4F-552163320227}" destId="{01A7FD67-D61E-46DF-A307-7CD695F4763E}" srcOrd="5" destOrd="0" presId="urn:microsoft.com/office/officeart/2005/8/layout/radial2"/>
    <dgm:cxn modelId="{84953F41-B7B1-431D-A081-48F59D3390AB}" type="presParOf" srcId="{FB69B70D-DE70-4FA4-8D4F-552163320227}" destId="{314FDCC5-02D6-4741-BB31-40BAA05B676B}" srcOrd="6" destOrd="0" presId="urn:microsoft.com/office/officeart/2005/8/layout/radial2"/>
    <dgm:cxn modelId="{BBEEAE81-C908-4541-976D-1C002E2F811E}" type="presParOf" srcId="{314FDCC5-02D6-4741-BB31-40BAA05B676B}" destId="{91060479-502B-432E-80D6-D159B79457A5}" srcOrd="0" destOrd="0" presId="urn:microsoft.com/office/officeart/2005/8/layout/radial2"/>
    <dgm:cxn modelId="{FCD35B9F-F735-4D67-A859-5E8BD6969B57}" type="presParOf" srcId="{314FDCC5-02D6-4741-BB31-40BAA05B676B}" destId="{76895357-A151-41BF-AFC3-16C598A1C23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D1FD3E-EC09-49DC-9BAD-D426BC07304A}" type="doc">
      <dgm:prSet loTypeId="urn:microsoft.com/office/officeart/2005/8/layout/cycle6" loCatId="relationship" qsTypeId="urn:microsoft.com/office/officeart/2005/8/quickstyle/simple1" qsCatId="simple" csTypeId="urn:microsoft.com/office/officeart/2005/8/colors/accent6_2" csCatId="accent6" phldr="1"/>
      <dgm:spPr/>
      <dgm:t>
        <a:bodyPr/>
        <a:lstStyle/>
        <a:p>
          <a:endParaRPr lang="en-US"/>
        </a:p>
      </dgm:t>
    </dgm:pt>
    <dgm:pt modelId="{994E68C2-B37D-4B98-B82B-C056441ACD7E}">
      <dgm:prSet phldrT="[Text]"/>
      <dgm:spPr/>
      <dgm:t>
        <a:bodyPr/>
        <a:lstStyle/>
        <a:p>
          <a:r>
            <a:rPr lang="en-US" dirty="0"/>
            <a:t>Start early!</a:t>
          </a:r>
        </a:p>
      </dgm:t>
    </dgm:pt>
    <dgm:pt modelId="{DDC16C65-D74E-4075-A56F-53905EE9398B}" type="parTrans" cxnId="{0CE563A7-0624-4C37-9BEA-9524581601D0}">
      <dgm:prSet/>
      <dgm:spPr/>
      <dgm:t>
        <a:bodyPr/>
        <a:lstStyle/>
        <a:p>
          <a:endParaRPr lang="en-US"/>
        </a:p>
      </dgm:t>
    </dgm:pt>
    <dgm:pt modelId="{34AD1799-0974-4199-9E05-3A7DF1ACD6CF}" type="sibTrans" cxnId="{0CE563A7-0624-4C37-9BEA-9524581601D0}">
      <dgm:prSet/>
      <dgm:spPr/>
      <dgm:t>
        <a:bodyPr/>
        <a:lstStyle/>
        <a:p>
          <a:endParaRPr lang="en-US"/>
        </a:p>
      </dgm:t>
    </dgm:pt>
    <dgm:pt modelId="{ACF74C83-C2B7-4E1F-A3C1-8CD1E8A23F40}">
      <dgm:prSet phldrT="[Text]"/>
      <dgm:spPr/>
      <dgm:t>
        <a:bodyPr/>
        <a:lstStyle/>
        <a:p>
          <a:r>
            <a:rPr lang="en-US" dirty="0"/>
            <a:t>Collaborate on the right item</a:t>
          </a:r>
        </a:p>
      </dgm:t>
    </dgm:pt>
    <dgm:pt modelId="{2E9D76D1-9CC4-4A7C-8BA7-ECA00DFB92FA}" type="parTrans" cxnId="{B5DA1192-5604-49F8-9A82-B9E5C8A581D2}">
      <dgm:prSet/>
      <dgm:spPr/>
      <dgm:t>
        <a:bodyPr/>
        <a:lstStyle/>
        <a:p>
          <a:endParaRPr lang="en-US"/>
        </a:p>
      </dgm:t>
    </dgm:pt>
    <dgm:pt modelId="{301BE3C3-BE5C-47F2-BEFD-74AF37AF54EB}" type="sibTrans" cxnId="{B5DA1192-5604-49F8-9A82-B9E5C8A581D2}">
      <dgm:prSet/>
      <dgm:spPr/>
      <dgm:t>
        <a:bodyPr/>
        <a:lstStyle/>
        <a:p>
          <a:endParaRPr lang="en-US"/>
        </a:p>
      </dgm:t>
    </dgm:pt>
    <dgm:pt modelId="{C5D653FA-5E49-4454-9B27-0A24BEDDCF75}">
      <dgm:prSet phldrT="[Text]"/>
      <dgm:spPr/>
      <dgm:t>
        <a:bodyPr/>
        <a:lstStyle/>
        <a:p>
          <a:r>
            <a:rPr lang="en-US" dirty="0"/>
            <a:t>Have</a:t>
          </a:r>
          <a:r>
            <a:rPr lang="en-US" baseline="0" dirty="0"/>
            <a:t> interpretive text on file</a:t>
          </a:r>
          <a:endParaRPr lang="en-US" dirty="0"/>
        </a:p>
      </dgm:t>
    </dgm:pt>
    <dgm:pt modelId="{224B243B-6E2C-47E0-8A42-3720B8015269}" type="parTrans" cxnId="{40DF985E-D5D1-4E98-BA37-98595077598B}">
      <dgm:prSet/>
      <dgm:spPr/>
      <dgm:t>
        <a:bodyPr/>
        <a:lstStyle/>
        <a:p>
          <a:endParaRPr lang="en-US"/>
        </a:p>
      </dgm:t>
    </dgm:pt>
    <dgm:pt modelId="{04EE4A85-B5F3-444B-8EFF-38CBA1687B2B}" type="sibTrans" cxnId="{40DF985E-D5D1-4E98-BA37-98595077598B}">
      <dgm:prSet/>
      <dgm:spPr/>
      <dgm:t>
        <a:bodyPr/>
        <a:lstStyle/>
        <a:p>
          <a:endParaRPr lang="en-US"/>
        </a:p>
      </dgm:t>
    </dgm:pt>
    <dgm:pt modelId="{229D7FCF-F694-4F1F-8CCC-E38B300914B3}">
      <dgm:prSet phldrT="[Text]"/>
      <dgm:spPr/>
      <dgm:t>
        <a:bodyPr/>
        <a:lstStyle/>
        <a:p>
          <a:r>
            <a:rPr lang="en-US" dirty="0"/>
            <a:t>Obtain clear photos</a:t>
          </a:r>
        </a:p>
      </dgm:t>
    </dgm:pt>
    <dgm:pt modelId="{06862EE9-2B54-4563-A520-AD01219C8A69}" type="parTrans" cxnId="{4AC06EFD-2F2E-4AF1-ACE8-3F86891A92EB}">
      <dgm:prSet/>
      <dgm:spPr/>
      <dgm:t>
        <a:bodyPr/>
        <a:lstStyle/>
        <a:p>
          <a:endParaRPr lang="en-US"/>
        </a:p>
      </dgm:t>
    </dgm:pt>
    <dgm:pt modelId="{08D1362A-91FD-49E8-9D06-7ACD3BD508F6}" type="sibTrans" cxnId="{4AC06EFD-2F2E-4AF1-ACE8-3F86891A92EB}">
      <dgm:prSet/>
      <dgm:spPr/>
      <dgm:t>
        <a:bodyPr/>
        <a:lstStyle/>
        <a:p>
          <a:endParaRPr lang="en-US"/>
        </a:p>
      </dgm:t>
    </dgm:pt>
    <dgm:pt modelId="{F8D1ED12-1BA6-471C-B689-F82B9F0354B5}">
      <dgm:prSet phldrT="[Text]"/>
      <dgm:spPr/>
      <dgm:t>
        <a:bodyPr/>
        <a:lstStyle/>
        <a:p>
          <a:r>
            <a:rPr lang="en-US" dirty="0"/>
            <a:t>Consider a collection</a:t>
          </a:r>
        </a:p>
      </dgm:t>
    </dgm:pt>
    <dgm:pt modelId="{CA818F77-0892-4EA6-9BB3-829993E54BE6}" type="parTrans" cxnId="{EBF83010-8B43-4051-B989-0EEC4DEC36B9}">
      <dgm:prSet/>
      <dgm:spPr/>
      <dgm:t>
        <a:bodyPr/>
        <a:lstStyle/>
        <a:p>
          <a:endParaRPr lang="en-US"/>
        </a:p>
      </dgm:t>
    </dgm:pt>
    <dgm:pt modelId="{6BB2A9F6-0A76-4277-B1E6-72F65FC668C7}" type="sibTrans" cxnId="{EBF83010-8B43-4051-B989-0EEC4DEC36B9}">
      <dgm:prSet/>
      <dgm:spPr/>
      <dgm:t>
        <a:bodyPr/>
        <a:lstStyle/>
        <a:p>
          <a:endParaRPr lang="en-US"/>
        </a:p>
      </dgm:t>
    </dgm:pt>
    <dgm:pt modelId="{D80469E3-844D-4AD4-9FF7-A05299D786A3}" type="pres">
      <dgm:prSet presAssocID="{28D1FD3E-EC09-49DC-9BAD-D426BC07304A}" presName="cycle" presStyleCnt="0">
        <dgm:presLayoutVars>
          <dgm:dir/>
          <dgm:resizeHandles val="exact"/>
        </dgm:presLayoutVars>
      </dgm:prSet>
      <dgm:spPr/>
    </dgm:pt>
    <dgm:pt modelId="{56C976A4-2464-49ED-8B0C-243BC04E2145}" type="pres">
      <dgm:prSet presAssocID="{994E68C2-B37D-4B98-B82B-C056441ACD7E}" presName="node" presStyleLbl="node1" presStyleIdx="0" presStyleCnt="5">
        <dgm:presLayoutVars>
          <dgm:bulletEnabled val="1"/>
        </dgm:presLayoutVars>
      </dgm:prSet>
      <dgm:spPr/>
    </dgm:pt>
    <dgm:pt modelId="{A0AB5803-27B4-4885-B120-96AF34B9E028}" type="pres">
      <dgm:prSet presAssocID="{994E68C2-B37D-4B98-B82B-C056441ACD7E}" presName="spNode" presStyleCnt="0"/>
      <dgm:spPr/>
    </dgm:pt>
    <dgm:pt modelId="{D5733F67-E8C0-433D-9280-56F0E1351157}" type="pres">
      <dgm:prSet presAssocID="{34AD1799-0974-4199-9E05-3A7DF1ACD6CF}" presName="sibTrans" presStyleLbl="sibTrans1D1" presStyleIdx="0" presStyleCnt="5"/>
      <dgm:spPr/>
    </dgm:pt>
    <dgm:pt modelId="{7AE8FFBD-01DA-4096-8F41-CF124D2D7EF8}" type="pres">
      <dgm:prSet presAssocID="{ACF74C83-C2B7-4E1F-A3C1-8CD1E8A23F40}" presName="node" presStyleLbl="node1" presStyleIdx="1" presStyleCnt="5">
        <dgm:presLayoutVars>
          <dgm:bulletEnabled val="1"/>
        </dgm:presLayoutVars>
      </dgm:prSet>
      <dgm:spPr/>
    </dgm:pt>
    <dgm:pt modelId="{A2E2D77E-0E0A-46FB-8376-B54F0674A6CB}" type="pres">
      <dgm:prSet presAssocID="{ACF74C83-C2B7-4E1F-A3C1-8CD1E8A23F40}" presName="spNode" presStyleCnt="0"/>
      <dgm:spPr/>
    </dgm:pt>
    <dgm:pt modelId="{956BD676-79CB-49A6-87FB-6D186C7CE676}" type="pres">
      <dgm:prSet presAssocID="{301BE3C3-BE5C-47F2-BEFD-74AF37AF54EB}" presName="sibTrans" presStyleLbl="sibTrans1D1" presStyleIdx="1" presStyleCnt="5"/>
      <dgm:spPr/>
    </dgm:pt>
    <dgm:pt modelId="{0D5F07D5-39CE-4A59-9569-CF1A76E5DA03}" type="pres">
      <dgm:prSet presAssocID="{C5D653FA-5E49-4454-9B27-0A24BEDDCF75}" presName="node" presStyleLbl="node1" presStyleIdx="2" presStyleCnt="5">
        <dgm:presLayoutVars>
          <dgm:bulletEnabled val="1"/>
        </dgm:presLayoutVars>
      </dgm:prSet>
      <dgm:spPr/>
    </dgm:pt>
    <dgm:pt modelId="{8DE143E2-E38E-409E-B3FD-BE99791DF4F3}" type="pres">
      <dgm:prSet presAssocID="{C5D653FA-5E49-4454-9B27-0A24BEDDCF75}" presName="spNode" presStyleCnt="0"/>
      <dgm:spPr/>
    </dgm:pt>
    <dgm:pt modelId="{97ABFE92-8A83-4351-89EE-8644DBC8309B}" type="pres">
      <dgm:prSet presAssocID="{04EE4A85-B5F3-444B-8EFF-38CBA1687B2B}" presName="sibTrans" presStyleLbl="sibTrans1D1" presStyleIdx="2" presStyleCnt="5"/>
      <dgm:spPr/>
    </dgm:pt>
    <dgm:pt modelId="{C8407250-F328-49F9-A3CF-65915500861C}" type="pres">
      <dgm:prSet presAssocID="{229D7FCF-F694-4F1F-8CCC-E38B300914B3}" presName="node" presStyleLbl="node1" presStyleIdx="3" presStyleCnt="5">
        <dgm:presLayoutVars>
          <dgm:bulletEnabled val="1"/>
        </dgm:presLayoutVars>
      </dgm:prSet>
      <dgm:spPr/>
    </dgm:pt>
    <dgm:pt modelId="{B1BDA750-E092-4CAB-BA1A-91845CC680F6}" type="pres">
      <dgm:prSet presAssocID="{229D7FCF-F694-4F1F-8CCC-E38B300914B3}" presName="spNode" presStyleCnt="0"/>
      <dgm:spPr/>
    </dgm:pt>
    <dgm:pt modelId="{39BDBC71-C98D-4323-9C41-8ECE74CEBA51}" type="pres">
      <dgm:prSet presAssocID="{08D1362A-91FD-49E8-9D06-7ACD3BD508F6}" presName="sibTrans" presStyleLbl="sibTrans1D1" presStyleIdx="3" presStyleCnt="5"/>
      <dgm:spPr/>
    </dgm:pt>
    <dgm:pt modelId="{4C95ADF6-5484-4C3A-B999-92A7586E72C9}" type="pres">
      <dgm:prSet presAssocID="{F8D1ED12-1BA6-471C-B689-F82B9F0354B5}" presName="node" presStyleLbl="node1" presStyleIdx="4" presStyleCnt="5">
        <dgm:presLayoutVars>
          <dgm:bulletEnabled val="1"/>
        </dgm:presLayoutVars>
      </dgm:prSet>
      <dgm:spPr/>
    </dgm:pt>
    <dgm:pt modelId="{65E8C9C7-F640-42D2-8295-87E5C308C64F}" type="pres">
      <dgm:prSet presAssocID="{F8D1ED12-1BA6-471C-B689-F82B9F0354B5}" presName="spNode" presStyleCnt="0"/>
      <dgm:spPr/>
    </dgm:pt>
    <dgm:pt modelId="{A7E3BEAA-CA57-483C-B3C8-D8D6DAE2EE8F}" type="pres">
      <dgm:prSet presAssocID="{6BB2A9F6-0A76-4277-B1E6-72F65FC668C7}" presName="sibTrans" presStyleLbl="sibTrans1D1" presStyleIdx="4" presStyleCnt="5"/>
      <dgm:spPr/>
    </dgm:pt>
  </dgm:ptLst>
  <dgm:cxnLst>
    <dgm:cxn modelId="{0B679B05-B5FC-4128-9857-3A02DBC48FD3}" type="presOf" srcId="{ACF74C83-C2B7-4E1F-A3C1-8CD1E8A23F40}" destId="{7AE8FFBD-01DA-4096-8F41-CF124D2D7EF8}" srcOrd="0" destOrd="0" presId="urn:microsoft.com/office/officeart/2005/8/layout/cycle6"/>
    <dgm:cxn modelId="{DD12260F-0C8E-4035-AEB0-A2E379C7D869}" type="presOf" srcId="{34AD1799-0974-4199-9E05-3A7DF1ACD6CF}" destId="{D5733F67-E8C0-433D-9280-56F0E1351157}" srcOrd="0" destOrd="0" presId="urn:microsoft.com/office/officeart/2005/8/layout/cycle6"/>
    <dgm:cxn modelId="{EBF83010-8B43-4051-B989-0EEC4DEC36B9}" srcId="{28D1FD3E-EC09-49DC-9BAD-D426BC07304A}" destId="{F8D1ED12-1BA6-471C-B689-F82B9F0354B5}" srcOrd="4" destOrd="0" parTransId="{CA818F77-0892-4EA6-9BB3-829993E54BE6}" sibTransId="{6BB2A9F6-0A76-4277-B1E6-72F65FC668C7}"/>
    <dgm:cxn modelId="{60ED7F2F-2DC3-437A-A8C5-9AAC8F5023FA}" type="presOf" srcId="{F8D1ED12-1BA6-471C-B689-F82B9F0354B5}" destId="{4C95ADF6-5484-4C3A-B999-92A7586E72C9}" srcOrd="0" destOrd="0" presId="urn:microsoft.com/office/officeart/2005/8/layout/cycle6"/>
    <dgm:cxn modelId="{A7B10238-F80A-4770-A636-71B02860FB89}" type="presOf" srcId="{6BB2A9F6-0A76-4277-B1E6-72F65FC668C7}" destId="{A7E3BEAA-CA57-483C-B3C8-D8D6DAE2EE8F}" srcOrd="0" destOrd="0" presId="urn:microsoft.com/office/officeart/2005/8/layout/cycle6"/>
    <dgm:cxn modelId="{40DF985E-D5D1-4E98-BA37-98595077598B}" srcId="{28D1FD3E-EC09-49DC-9BAD-D426BC07304A}" destId="{C5D653FA-5E49-4454-9B27-0A24BEDDCF75}" srcOrd="2" destOrd="0" parTransId="{224B243B-6E2C-47E0-8A42-3720B8015269}" sibTransId="{04EE4A85-B5F3-444B-8EFF-38CBA1687B2B}"/>
    <dgm:cxn modelId="{3D740E47-2A22-4EF9-810B-5729CCE1982F}" type="presOf" srcId="{04EE4A85-B5F3-444B-8EFF-38CBA1687B2B}" destId="{97ABFE92-8A83-4351-89EE-8644DBC8309B}" srcOrd="0" destOrd="0" presId="urn:microsoft.com/office/officeart/2005/8/layout/cycle6"/>
    <dgm:cxn modelId="{6D7E7147-092F-473B-976C-AB26BD2FC53F}" type="presOf" srcId="{301BE3C3-BE5C-47F2-BEFD-74AF37AF54EB}" destId="{956BD676-79CB-49A6-87FB-6D186C7CE676}" srcOrd="0" destOrd="0" presId="urn:microsoft.com/office/officeart/2005/8/layout/cycle6"/>
    <dgm:cxn modelId="{3EAB1A7A-6E8B-460E-8C42-984575C7A470}" type="presOf" srcId="{28D1FD3E-EC09-49DC-9BAD-D426BC07304A}" destId="{D80469E3-844D-4AD4-9FF7-A05299D786A3}" srcOrd="0" destOrd="0" presId="urn:microsoft.com/office/officeart/2005/8/layout/cycle6"/>
    <dgm:cxn modelId="{B5DA1192-5604-49F8-9A82-B9E5C8A581D2}" srcId="{28D1FD3E-EC09-49DC-9BAD-D426BC07304A}" destId="{ACF74C83-C2B7-4E1F-A3C1-8CD1E8A23F40}" srcOrd="1" destOrd="0" parTransId="{2E9D76D1-9CC4-4A7C-8BA7-ECA00DFB92FA}" sibTransId="{301BE3C3-BE5C-47F2-BEFD-74AF37AF54EB}"/>
    <dgm:cxn modelId="{478E2599-CE7F-475D-B369-2F78171E0E51}" type="presOf" srcId="{C5D653FA-5E49-4454-9B27-0A24BEDDCF75}" destId="{0D5F07D5-39CE-4A59-9569-CF1A76E5DA03}" srcOrd="0" destOrd="0" presId="urn:microsoft.com/office/officeart/2005/8/layout/cycle6"/>
    <dgm:cxn modelId="{0CE563A7-0624-4C37-9BEA-9524581601D0}" srcId="{28D1FD3E-EC09-49DC-9BAD-D426BC07304A}" destId="{994E68C2-B37D-4B98-B82B-C056441ACD7E}" srcOrd="0" destOrd="0" parTransId="{DDC16C65-D74E-4075-A56F-53905EE9398B}" sibTransId="{34AD1799-0974-4199-9E05-3A7DF1ACD6CF}"/>
    <dgm:cxn modelId="{1306FCCD-D251-4C68-A3AA-5C80D92E97D8}" type="presOf" srcId="{994E68C2-B37D-4B98-B82B-C056441ACD7E}" destId="{56C976A4-2464-49ED-8B0C-243BC04E2145}" srcOrd="0" destOrd="0" presId="urn:microsoft.com/office/officeart/2005/8/layout/cycle6"/>
    <dgm:cxn modelId="{66E1F9D0-8A45-4E3E-8FCE-BA8129C87F27}" type="presOf" srcId="{229D7FCF-F694-4F1F-8CCC-E38B300914B3}" destId="{C8407250-F328-49F9-A3CF-65915500861C}" srcOrd="0" destOrd="0" presId="urn:microsoft.com/office/officeart/2005/8/layout/cycle6"/>
    <dgm:cxn modelId="{6BFF4DF5-2C24-4B39-B870-1C465D486F66}" type="presOf" srcId="{08D1362A-91FD-49E8-9D06-7ACD3BD508F6}" destId="{39BDBC71-C98D-4323-9C41-8ECE74CEBA51}" srcOrd="0" destOrd="0" presId="urn:microsoft.com/office/officeart/2005/8/layout/cycle6"/>
    <dgm:cxn modelId="{4AC06EFD-2F2E-4AF1-ACE8-3F86891A92EB}" srcId="{28D1FD3E-EC09-49DC-9BAD-D426BC07304A}" destId="{229D7FCF-F694-4F1F-8CCC-E38B300914B3}" srcOrd="3" destOrd="0" parTransId="{06862EE9-2B54-4563-A520-AD01219C8A69}" sibTransId="{08D1362A-91FD-49E8-9D06-7ACD3BD508F6}"/>
    <dgm:cxn modelId="{9954AECE-D085-40F7-94C9-BF262F7C8231}" type="presParOf" srcId="{D80469E3-844D-4AD4-9FF7-A05299D786A3}" destId="{56C976A4-2464-49ED-8B0C-243BC04E2145}" srcOrd="0" destOrd="0" presId="urn:microsoft.com/office/officeart/2005/8/layout/cycle6"/>
    <dgm:cxn modelId="{B8EBCC4A-C52C-4055-9463-120B463F56FE}" type="presParOf" srcId="{D80469E3-844D-4AD4-9FF7-A05299D786A3}" destId="{A0AB5803-27B4-4885-B120-96AF34B9E028}" srcOrd="1" destOrd="0" presId="urn:microsoft.com/office/officeart/2005/8/layout/cycle6"/>
    <dgm:cxn modelId="{6001222C-38AA-41F6-928D-48D6AE52A1CB}" type="presParOf" srcId="{D80469E3-844D-4AD4-9FF7-A05299D786A3}" destId="{D5733F67-E8C0-433D-9280-56F0E1351157}" srcOrd="2" destOrd="0" presId="urn:microsoft.com/office/officeart/2005/8/layout/cycle6"/>
    <dgm:cxn modelId="{ACDA16E5-EC92-4DC6-A6AC-89305DC8197F}" type="presParOf" srcId="{D80469E3-844D-4AD4-9FF7-A05299D786A3}" destId="{7AE8FFBD-01DA-4096-8F41-CF124D2D7EF8}" srcOrd="3" destOrd="0" presId="urn:microsoft.com/office/officeart/2005/8/layout/cycle6"/>
    <dgm:cxn modelId="{2ED1B82C-5B37-4254-BC83-97CEC07DF564}" type="presParOf" srcId="{D80469E3-844D-4AD4-9FF7-A05299D786A3}" destId="{A2E2D77E-0E0A-46FB-8376-B54F0674A6CB}" srcOrd="4" destOrd="0" presId="urn:microsoft.com/office/officeart/2005/8/layout/cycle6"/>
    <dgm:cxn modelId="{59B83307-4C6F-4D24-83FA-2EB31FE93238}" type="presParOf" srcId="{D80469E3-844D-4AD4-9FF7-A05299D786A3}" destId="{956BD676-79CB-49A6-87FB-6D186C7CE676}" srcOrd="5" destOrd="0" presId="urn:microsoft.com/office/officeart/2005/8/layout/cycle6"/>
    <dgm:cxn modelId="{3A597A3F-D437-4720-9922-3F504769B31A}" type="presParOf" srcId="{D80469E3-844D-4AD4-9FF7-A05299D786A3}" destId="{0D5F07D5-39CE-4A59-9569-CF1A76E5DA03}" srcOrd="6" destOrd="0" presId="urn:microsoft.com/office/officeart/2005/8/layout/cycle6"/>
    <dgm:cxn modelId="{C5A6C0CF-25FB-4334-BCD4-D8CAD4F9DC10}" type="presParOf" srcId="{D80469E3-844D-4AD4-9FF7-A05299D786A3}" destId="{8DE143E2-E38E-409E-B3FD-BE99791DF4F3}" srcOrd="7" destOrd="0" presId="urn:microsoft.com/office/officeart/2005/8/layout/cycle6"/>
    <dgm:cxn modelId="{B8B68590-F5D8-465F-819C-B955004F1EA4}" type="presParOf" srcId="{D80469E3-844D-4AD4-9FF7-A05299D786A3}" destId="{97ABFE92-8A83-4351-89EE-8644DBC8309B}" srcOrd="8" destOrd="0" presId="urn:microsoft.com/office/officeart/2005/8/layout/cycle6"/>
    <dgm:cxn modelId="{82E3C5A4-620A-4558-9B60-3276A943005E}" type="presParOf" srcId="{D80469E3-844D-4AD4-9FF7-A05299D786A3}" destId="{C8407250-F328-49F9-A3CF-65915500861C}" srcOrd="9" destOrd="0" presId="urn:microsoft.com/office/officeart/2005/8/layout/cycle6"/>
    <dgm:cxn modelId="{DEC0EF77-0838-45B3-AEEF-C087B2287D40}" type="presParOf" srcId="{D80469E3-844D-4AD4-9FF7-A05299D786A3}" destId="{B1BDA750-E092-4CAB-BA1A-91845CC680F6}" srcOrd="10" destOrd="0" presId="urn:microsoft.com/office/officeart/2005/8/layout/cycle6"/>
    <dgm:cxn modelId="{A9021909-CEC7-4D2C-986C-340C0EDE9392}" type="presParOf" srcId="{D80469E3-844D-4AD4-9FF7-A05299D786A3}" destId="{39BDBC71-C98D-4323-9C41-8ECE74CEBA51}" srcOrd="11" destOrd="0" presId="urn:microsoft.com/office/officeart/2005/8/layout/cycle6"/>
    <dgm:cxn modelId="{34A7C519-1DA0-435C-8394-A14DCA0D24B7}" type="presParOf" srcId="{D80469E3-844D-4AD4-9FF7-A05299D786A3}" destId="{4C95ADF6-5484-4C3A-B999-92A7586E72C9}" srcOrd="12" destOrd="0" presId="urn:microsoft.com/office/officeart/2005/8/layout/cycle6"/>
    <dgm:cxn modelId="{F168BCC9-D223-4841-BB6C-FAA34D784B5A}" type="presParOf" srcId="{D80469E3-844D-4AD4-9FF7-A05299D786A3}" destId="{65E8C9C7-F640-42D2-8295-87E5C308C64F}" srcOrd="13" destOrd="0" presId="urn:microsoft.com/office/officeart/2005/8/layout/cycle6"/>
    <dgm:cxn modelId="{1ADAED71-B0FF-489E-8A25-4D0EFF8E9A4B}" type="presParOf" srcId="{D80469E3-844D-4AD4-9FF7-A05299D786A3}" destId="{A7E3BEAA-CA57-483C-B3C8-D8D6DAE2EE8F}"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C1B97-75CB-4E38-A0F8-FD92629E65C8}">
      <dsp:nvSpPr>
        <dsp:cNvPr id="0" name=""/>
        <dsp:cNvSpPr/>
      </dsp:nvSpPr>
      <dsp:spPr>
        <a:xfrm>
          <a:off x="2039816" y="152658"/>
          <a:ext cx="3945754" cy="735179"/>
        </a:xfrm>
        <a:prstGeom prst="roundRect">
          <a:avLst>
            <a:gd name="adj" fmla="val 10000"/>
          </a:avLst>
        </a:prstGeom>
        <a:solidFill>
          <a:srgbClr val="00C5B0"/>
        </a:solidFill>
        <a:ln w="31750" cap="flat" cmpd="sng" algn="ctr">
          <a:solidFill>
            <a:srgbClr val="0070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Management Policies</a:t>
          </a:r>
        </a:p>
        <a:p>
          <a:pPr marL="0" lvl="0" indent="0" algn="ctr" defTabSz="711200">
            <a:lnSpc>
              <a:spcPct val="90000"/>
            </a:lnSpc>
            <a:spcBef>
              <a:spcPct val="0"/>
            </a:spcBef>
            <a:spcAft>
              <a:spcPct val="35000"/>
            </a:spcAft>
            <a:buNone/>
          </a:pPr>
          <a:r>
            <a:rPr lang="en-US" sz="1600" kern="1200" dirty="0"/>
            <a:t>(Level 1)</a:t>
          </a:r>
        </a:p>
      </dsp:txBody>
      <dsp:txXfrm>
        <a:off x="2061349" y="174191"/>
        <a:ext cx="3902688" cy="692113"/>
      </dsp:txXfrm>
    </dsp:sp>
    <dsp:sp modelId="{8E0DA60B-DB76-48C8-BF82-68F889398944}">
      <dsp:nvSpPr>
        <dsp:cNvPr id="0" name=""/>
        <dsp:cNvSpPr/>
      </dsp:nvSpPr>
      <dsp:spPr>
        <a:xfrm rot="5098853">
          <a:off x="3951051" y="863653"/>
          <a:ext cx="212660" cy="330830"/>
        </a:xfrm>
        <a:prstGeom prst="rightArrow">
          <a:avLst>
            <a:gd name="adj1" fmla="val 60000"/>
            <a:gd name="adj2" fmla="val 50000"/>
          </a:avLst>
        </a:prstGeom>
        <a:solidFill>
          <a:srgbClr val="00C5B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955341" y="922860"/>
        <a:ext cx="198498" cy="148862"/>
      </dsp:txXfrm>
    </dsp:sp>
    <dsp:sp modelId="{B6DB4F56-7EC3-43B3-AEB3-BF47D3F847C9}">
      <dsp:nvSpPr>
        <dsp:cNvPr id="0" name=""/>
        <dsp:cNvSpPr/>
      </dsp:nvSpPr>
      <dsp:spPr>
        <a:xfrm>
          <a:off x="2070987" y="1170298"/>
          <a:ext cx="4060156" cy="712352"/>
        </a:xfrm>
        <a:prstGeom prst="roundRect">
          <a:avLst>
            <a:gd name="adj" fmla="val 10000"/>
          </a:avLst>
        </a:prstGeom>
        <a:solidFill>
          <a:srgbClr val="00C5B0"/>
        </a:solidFill>
        <a:ln w="31750" cap="flat" cmpd="sng" algn="ctr">
          <a:solidFill>
            <a:srgbClr val="0070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Director’s Orders</a:t>
          </a:r>
        </a:p>
        <a:p>
          <a:pPr marL="0" lvl="0" indent="0" algn="ctr" defTabSz="711200">
            <a:lnSpc>
              <a:spcPct val="90000"/>
            </a:lnSpc>
            <a:spcBef>
              <a:spcPct val="0"/>
            </a:spcBef>
            <a:spcAft>
              <a:spcPct val="35000"/>
            </a:spcAft>
            <a:buNone/>
          </a:pPr>
          <a:r>
            <a:rPr lang="en-US" sz="1600" kern="1200" dirty="0"/>
            <a:t>(Level 2)</a:t>
          </a:r>
        </a:p>
      </dsp:txBody>
      <dsp:txXfrm>
        <a:off x="2091851" y="1191162"/>
        <a:ext cx="4018428" cy="670624"/>
      </dsp:txXfrm>
    </dsp:sp>
    <dsp:sp modelId="{EF66FBDC-C5C3-4E76-9683-94AC1D82E28B}">
      <dsp:nvSpPr>
        <dsp:cNvPr id="0" name=""/>
        <dsp:cNvSpPr/>
      </dsp:nvSpPr>
      <dsp:spPr>
        <a:xfrm rot="5379338">
          <a:off x="3991114" y="1867896"/>
          <a:ext cx="225994" cy="330830"/>
        </a:xfrm>
        <a:prstGeom prst="rightArrow">
          <a:avLst>
            <a:gd name="adj1" fmla="val 60000"/>
            <a:gd name="adj2" fmla="val 50000"/>
          </a:avLst>
        </a:prstGeom>
        <a:solidFill>
          <a:srgbClr val="00C5B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4004658" y="1920315"/>
        <a:ext cx="198498" cy="158196"/>
      </dsp:txXfrm>
    </dsp:sp>
    <dsp:sp modelId="{3BFDBE6F-3398-4211-9A0E-C73665C2A4C9}">
      <dsp:nvSpPr>
        <dsp:cNvPr id="0" name=""/>
        <dsp:cNvSpPr/>
      </dsp:nvSpPr>
      <dsp:spPr>
        <a:xfrm>
          <a:off x="2016585" y="2183972"/>
          <a:ext cx="4183728" cy="1142168"/>
        </a:xfrm>
        <a:prstGeom prst="roundRect">
          <a:avLst>
            <a:gd name="adj" fmla="val 10000"/>
          </a:avLst>
        </a:prstGeom>
        <a:solidFill>
          <a:srgbClr val="00C5B0"/>
        </a:solidFill>
        <a:ln w="31750" cap="flat" cmpd="sng" algn="ctr">
          <a:solidFill>
            <a:srgbClr val="0070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Reference Manual</a:t>
          </a:r>
        </a:p>
        <a:p>
          <a:pPr marL="0" lvl="0" indent="0" algn="ctr" defTabSz="711200">
            <a:lnSpc>
              <a:spcPct val="90000"/>
            </a:lnSpc>
            <a:spcBef>
              <a:spcPct val="0"/>
            </a:spcBef>
            <a:spcAft>
              <a:spcPct val="35000"/>
            </a:spcAft>
            <a:buNone/>
          </a:pPr>
          <a:r>
            <a:rPr lang="en-US" sz="1600" kern="1200" dirty="0"/>
            <a:t> Handbook/Website/Guidance</a:t>
          </a:r>
        </a:p>
        <a:p>
          <a:pPr marL="0" lvl="0" indent="0" algn="ctr" defTabSz="711200">
            <a:lnSpc>
              <a:spcPct val="90000"/>
            </a:lnSpc>
            <a:spcBef>
              <a:spcPct val="0"/>
            </a:spcBef>
            <a:spcAft>
              <a:spcPct val="35000"/>
            </a:spcAft>
            <a:buNone/>
          </a:pPr>
          <a:r>
            <a:rPr lang="en-US" sz="1600" kern="1200" dirty="0"/>
            <a:t>(Level 3)</a:t>
          </a:r>
        </a:p>
      </dsp:txBody>
      <dsp:txXfrm>
        <a:off x="2050038" y="2217425"/>
        <a:ext cx="4116822" cy="1075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417B4-EF79-4263-BE24-A41FAFAF3F14}">
      <dsp:nvSpPr>
        <dsp:cNvPr id="0" name=""/>
        <dsp:cNvSpPr/>
      </dsp:nvSpPr>
      <dsp:spPr>
        <a:xfrm>
          <a:off x="1254341" y="454281"/>
          <a:ext cx="3030004" cy="3030004"/>
        </a:xfrm>
        <a:prstGeom prst="blockArc">
          <a:avLst>
            <a:gd name="adj1" fmla="val 10800000"/>
            <a:gd name="adj2" fmla="val 16200000"/>
            <a:gd name="adj3" fmla="val 4642"/>
          </a:avLst>
        </a:prstGeom>
        <a:solidFill>
          <a:schemeClr val="accent5">
            <a:hueOff val="6658332"/>
            <a:satOff val="-2071"/>
            <a:lumOff val="-227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2ED0BF-9D9B-4E87-A56C-F1DA8AEAEFCE}">
      <dsp:nvSpPr>
        <dsp:cNvPr id="0" name=""/>
        <dsp:cNvSpPr/>
      </dsp:nvSpPr>
      <dsp:spPr>
        <a:xfrm>
          <a:off x="1254341" y="454281"/>
          <a:ext cx="3030004" cy="3030004"/>
        </a:xfrm>
        <a:prstGeom prst="blockArc">
          <a:avLst>
            <a:gd name="adj1" fmla="val 5400000"/>
            <a:gd name="adj2" fmla="val 10800000"/>
            <a:gd name="adj3" fmla="val 4642"/>
          </a:avLst>
        </a:prstGeom>
        <a:solidFill>
          <a:schemeClr val="accent5">
            <a:hueOff val="4438889"/>
            <a:satOff val="-1381"/>
            <a:lumOff val="-151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7789C1-0994-4385-8190-9550852DEB90}">
      <dsp:nvSpPr>
        <dsp:cNvPr id="0" name=""/>
        <dsp:cNvSpPr/>
      </dsp:nvSpPr>
      <dsp:spPr>
        <a:xfrm>
          <a:off x="1254341" y="454281"/>
          <a:ext cx="3030004" cy="3030004"/>
        </a:xfrm>
        <a:prstGeom prst="blockArc">
          <a:avLst>
            <a:gd name="adj1" fmla="val 0"/>
            <a:gd name="adj2" fmla="val 5400000"/>
            <a:gd name="adj3" fmla="val 4642"/>
          </a:avLst>
        </a:prstGeom>
        <a:solidFill>
          <a:schemeClr val="accent5">
            <a:hueOff val="2219444"/>
            <a:satOff val="-690"/>
            <a:lumOff val="-75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EFA6C-CCF5-450A-AE5E-544A382F7147}">
      <dsp:nvSpPr>
        <dsp:cNvPr id="0" name=""/>
        <dsp:cNvSpPr/>
      </dsp:nvSpPr>
      <dsp:spPr>
        <a:xfrm>
          <a:off x="1254341" y="454281"/>
          <a:ext cx="3030004" cy="3030004"/>
        </a:xfrm>
        <a:prstGeom prst="blockArc">
          <a:avLst>
            <a:gd name="adj1" fmla="val 16200000"/>
            <a:gd name="adj2" fmla="val 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0C9D2D-C9F0-43FC-B37D-97F183C757E4}">
      <dsp:nvSpPr>
        <dsp:cNvPr id="0" name=""/>
        <dsp:cNvSpPr/>
      </dsp:nvSpPr>
      <dsp:spPr>
        <a:xfrm>
          <a:off x="2071599" y="1271538"/>
          <a:ext cx="1395489" cy="1395489"/>
        </a:xfrm>
        <a:prstGeom prst="ellipse">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Centralized processes and product development</a:t>
          </a:r>
        </a:p>
      </dsp:txBody>
      <dsp:txXfrm>
        <a:off x="2275964" y="1475903"/>
        <a:ext cx="986759" cy="986759"/>
      </dsp:txXfrm>
    </dsp:sp>
    <dsp:sp modelId="{989EC30A-9471-41CD-B128-5EA259EDE5E7}">
      <dsp:nvSpPr>
        <dsp:cNvPr id="0" name=""/>
        <dsp:cNvSpPr/>
      </dsp:nvSpPr>
      <dsp:spPr>
        <a:xfrm>
          <a:off x="2280922" y="1026"/>
          <a:ext cx="976842" cy="976842"/>
        </a:xfrm>
        <a:prstGeom prst="ellipse">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Category Management</a:t>
          </a:r>
        </a:p>
      </dsp:txBody>
      <dsp:txXfrm>
        <a:off x="2423977" y="144081"/>
        <a:ext cx="690732" cy="690732"/>
      </dsp:txXfrm>
    </dsp:sp>
    <dsp:sp modelId="{7413D909-C2CC-445C-8780-157C1ED4DB8D}">
      <dsp:nvSpPr>
        <dsp:cNvPr id="0" name=""/>
        <dsp:cNvSpPr/>
      </dsp:nvSpPr>
      <dsp:spPr>
        <a:xfrm>
          <a:off x="3760758" y="1480862"/>
          <a:ext cx="976842" cy="976842"/>
        </a:xfrm>
        <a:prstGeom prst="ellipse">
          <a:avLst/>
        </a:prstGeom>
        <a:solidFill>
          <a:schemeClr val="accent5">
            <a:hueOff val="2219444"/>
            <a:satOff val="-690"/>
            <a:lumOff val="-7582"/>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Strategic Assortment Planning</a:t>
          </a:r>
        </a:p>
      </dsp:txBody>
      <dsp:txXfrm>
        <a:off x="3903813" y="1623917"/>
        <a:ext cx="690732" cy="690732"/>
      </dsp:txXfrm>
    </dsp:sp>
    <dsp:sp modelId="{F3097648-8384-4879-92DE-BA64F8194D14}">
      <dsp:nvSpPr>
        <dsp:cNvPr id="0" name=""/>
        <dsp:cNvSpPr/>
      </dsp:nvSpPr>
      <dsp:spPr>
        <a:xfrm>
          <a:off x="2280922" y="2960698"/>
          <a:ext cx="976842" cy="976842"/>
        </a:xfrm>
        <a:prstGeom prst="ellipse">
          <a:avLst/>
        </a:prstGeom>
        <a:solidFill>
          <a:schemeClr val="accent5">
            <a:hueOff val="4438889"/>
            <a:satOff val="-1381"/>
            <a:lumOff val="-15164"/>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Multi-store thematic item collections</a:t>
          </a:r>
        </a:p>
      </dsp:txBody>
      <dsp:txXfrm>
        <a:off x="2423977" y="3103753"/>
        <a:ext cx="690732" cy="690732"/>
      </dsp:txXfrm>
    </dsp:sp>
    <dsp:sp modelId="{1A52B805-3A33-409F-94E7-70CE850F6367}">
      <dsp:nvSpPr>
        <dsp:cNvPr id="0" name=""/>
        <dsp:cNvSpPr/>
      </dsp:nvSpPr>
      <dsp:spPr>
        <a:xfrm>
          <a:off x="801086" y="1480862"/>
          <a:ext cx="976842" cy="976842"/>
        </a:xfrm>
        <a:prstGeom prst="ellipse">
          <a:avLst/>
        </a:prstGeom>
        <a:solidFill>
          <a:schemeClr val="accent5">
            <a:hueOff val="6658332"/>
            <a:satOff val="-2071"/>
            <a:lumOff val="-2274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Streamlined buying processes</a:t>
          </a:r>
        </a:p>
      </dsp:txBody>
      <dsp:txXfrm>
        <a:off x="944141" y="1623917"/>
        <a:ext cx="690732" cy="690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D6E9C-6070-4AFD-9E9F-F3B417B3347C}">
      <dsp:nvSpPr>
        <dsp:cNvPr id="0" name=""/>
        <dsp:cNvSpPr/>
      </dsp:nvSpPr>
      <dsp:spPr>
        <a:xfrm>
          <a:off x="2354247" y="1603962"/>
          <a:ext cx="1144614" cy="114461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America’s National Parks Apparel</a:t>
          </a:r>
        </a:p>
      </dsp:txBody>
      <dsp:txXfrm>
        <a:off x="2521872" y="1771587"/>
        <a:ext cx="809364" cy="809364"/>
      </dsp:txXfrm>
    </dsp:sp>
    <dsp:sp modelId="{600CC735-E465-493F-8B4D-00D3838EC371}">
      <dsp:nvSpPr>
        <dsp:cNvPr id="0" name=""/>
        <dsp:cNvSpPr/>
      </dsp:nvSpPr>
      <dsp:spPr>
        <a:xfrm rot="16200000">
          <a:off x="2805531" y="1187882"/>
          <a:ext cx="242047" cy="389168"/>
        </a:xfrm>
        <a:prstGeom prst="rightArrow">
          <a:avLst>
            <a:gd name="adj1" fmla="val 60000"/>
            <a:gd name="adj2" fmla="val 50000"/>
          </a:avLst>
        </a:prstGeom>
        <a:gradFill rotWithShape="0">
          <a:gsLst>
            <a:gs pos="0">
              <a:schemeClr val="accent6">
                <a:tint val="60000"/>
                <a:hueOff val="0"/>
                <a:satOff val="0"/>
                <a:lumOff val="0"/>
                <a:alphaOff val="0"/>
                <a:shade val="51000"/>
                <a:satMod val="130000"/>
              </a:schemeClr>
            </a:gs>
            <a:gs pos="80000">
              <a:schemeClr val="accent6">
                <a:tint val="60000"/>
                <a:hueOff val="0"/>
                <a:satOff val="0"/>
                <a:lumOff val="0"/>
                <a:alphaOff val="0"/>
                <a:shade val="93000"/>
                <a:satMod val="130000"/>
              </a:schemeClr>
            </a:gs>
            <a:gs pos="100000">
              <a:schemeClr val="accent6">
                <a:tint val="60000"/>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841838" y="1302023"/>
        <a:ext cx="169433" cy="233500"/>
      </dsp:txXfrm>
    </dsp:sp>
    <dsp:sp modelId="{16F40DC1-DBAF-4109-AFFB-1CAC3D8E2B3E}">
      <dsp:nvSpPr>
        <dsp:cNvPr id="0" name=""/>
        <dsp:cNvSpPr/>
      </dsp:nvSpPr>
      <dsp:spPr>
        <a:xfrm>
          <a:off x="2354247" y="2654"/>
          <a:ext cx="1144614" cy="114461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Made in the USA</a:t>
          </a:r>
        </a:p>
      </dsp:txBody>
      <dsp:txXfrm>
        <a:off x="2521872" y="170279"/>
        <a:ext cx="809364" cy="809364"/>
      </dsp:txXfrm>
    </dsp:sp>
    <dsp:sp modelId="{F4BE27C5-BE4D-464F-B543-B0192E13FEF8}">
      <dsp:nvSpPr>
        <dsp:cNvPr id="0" name=""/>
        <dsp:cNvSpPr/>
      </dsp:nvSpPr>
      <dsp:spPr>
        <a:xfrm rot="19800000">
          <a:off x="3492985" y="1584783"/>
          <a:ext cx="242047" cy="389168"/>
        </a:xfrm>
        <a:prstGeom prst="rightArrow">
          <a:avLst>
            <a:gd name="adj1" fmla="val 60000"/>
            <a:gd name="adj2" fmla="val 50000"/>
          </a:avLst>
        </a:prstGeom>
        <a:gradFill rotWithShape="0">
          <a:gsLst>
            <a:gs pos="0">
              <a:schemeClr val="accent6">
                <a:tint val="60000"/>
                <a:hueOff val="0"/>
                <a:satOff val="0"/>
                <a:lumOff val="0"/>
                <a:alphaOff val="0"/>
                <a:shade val="51000"/>
                <a:satMod val="130000"/>
              </a:schemeClr>
            </a:gs>
            <a:gs pos="80000">
              <a:schemeClr val="accent6">
                <a:tint val="60000"/>
                <a:hueOff val="0"/>
                <a:satOff val="0"/>
                <a:lumOff val="0"/>
                <a:alphaOff val="0"/>
                <a:shade val="93000"/>
                <a:satMod val="130000"/>
              </a:schemeClr>
            </a:gs>
            <a:gs pos="100000">
              <a:schemeClr val="accent6">
                <a:tint val="60000"/>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497849" y="1680771"/>
        <a:ext cx="169433" cy="233500"/>
      </dsp:txXfrm>
    </dsp:sp>
    <dsp:sp modelId="{85C5879B-26EF-4356-AD9E-4AD105A5EF60}">
      <dsp:nvSpPr>
        <dsp:cNvPr id="0" name=""/>
        <dsp:cNvSpPr/>
      </dsp:nvSpPr>
      <dsp:spPr>
        <a:xfrm>
          <a:off x="3741020" y="803308"/>
          <a:ext cx="1144614" cy="114461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Consistent Quality</a:t>
          </a:r>
        </a:p>
      </dsp:txBody>
      <dsp:txXfrm>
        <a:off x="3908645" y="970933"/>
        <a:ext cx="809364" cy="809364"/>
      </dsp:txXfrm>
    </dsp:sp>
    <dsp:sp modelId="{5B28CB4E-A89A-4AF8-B2E6-49376B447EE9}">
      <dsp:nvSpPr>
        <dsp:cNvPr id="0" name=""/>
        <dsp:cNvSpPr/>
      </dsp:nvSpPr>
      <dsp:spPr>
        <a:xfrm rot="1800000">
          <a:off x="3492985" y="2378587"/>
          <a:ext cx="242047" cy="389168"/>
        </a:xfrm>
        <a:prstGeom prst="rightArrow">
          <a:avLst>
            <a:gd name="adj1" fmla="val 60000"/>
            <a:gd name="adj2" fmla="val 50000"/>
          </a:avLst>
        </a:prstGeom>
        <a:gradFill rotWithShape="0">
          <a:gsLst>
            <a:gs pos="0">
              <a:schemeClr val="accent6">
                <a:tint val="60000"/>
                <a:hueOff val="0"/>
                <a:satOff val="0"/>
                <a:lumOff val="0"/>
                <a:alphaOff val="0"/>
                <a:shade val="51000"/>
                <a:satMod val="130000"/>
              </a:schemeClr>
            </a:gs>
            <a:gs pos="80000">
              <a:schemeClr val="accent6">
                <a:tint val="60000"/>
                <a:hueOff val="0"/>
                <a:satOff val="0"/>
                <a:lumOff val="0"/>
                <a:alphaOff val="0"/>
                <a:shade val="93000"/>
                <a:satMod val="130000"/>
              </a:schemeClr>
            </a:gs>
            <a:gs pos="100000">
              <a:schemeClr val="accent6">
                <a:tint val="60000"/>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497849" y="2438268"/>
        <a:ext cx="169433" cy="233500"/>
      </dsp:txXfrm>
    </dsp:sp>
    <dsp:sp modelId="{75E835EF-FDFF-47E1-B8F1-BAC4E1A00913}">
      <dsp:nvSpPr>
        <dsp:cNvPr id="0" name=""/>
        <dsp:cNvSpPr/>
      </dsp:nvSpPr>
      <dsp:spPr>
        <a:xfrm>
          <a:off x="3741020" y="2404616"/>
          <a:ext cx="1144614" cy="114461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Private Labeled Product </a:t>
          </a:r>
        </a:p>
      </dsp:txBody>
      <dsp:txXfrm>
        <a:off x="3908645" y="2572241"/>
        <a:ext cx="809364" cy="809364"/>
      </dsp:txXfrm>
    </dsp:sp>
    <dsp:sp modelId="{6FA4381E-E2F2-4926-9EDF-EFB8C2F77613}">
      <dsp:nvSpPr>
        <dsp:cNvPr id="0" name=""/>
        <dsp:cNvSpPr/>
      </dsp:nvSpPr>
      <dsp:spPr>
        <a:xfrm rot="5400000">
          <a:off x="2805531" y="2775489"/>
          <a:ext cx="242047" cy="389168"/>
        </a:xfrm>
        <a:prstGeom prst="rightArrow">
          <a:avLst>
            <a:gd name="adj1" fmla="val 60000"/>
            <a:gd name="adj2" fmla="val 50000"/>
          </a:avLst>
        </a:prstGeom>
        <a:gradFill rotWithShape="0">
          <a:gsLst>
            <a:gs pos="0">
              <a:schemeClr val="accent6">
                <a:tint val="60000"/>
                <a:hueOff val="0"/>
                <a:satOff val="0"/>
                <a:lumOff val="0"/>
                <a:alphaOff val="0"/>
                <a:shade val="51000"/>
                <a:satMod val="130000"/>
              </a:schemeClr>
            </a:gs>
            <a:gs pos="80000">
              <a:schemeClr val="accent6">
                <a:tint val="60000"/>
                <a:hueOff val="0"/>
                <a:satOff val="0"/>
                <a:lumOff val="0"/>
                <a:alphaOff val="0"/>
                <a:shade val="93000"/>
                <a:satMod val="130000"/>
              </a:schemeClr>
            </a:gs>
            <a:gs pos="100000">
              <a:schemeClr val="accent6">
                <a:tint val="60000"/>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841838" y="2817016"/>
        <a:ext cx="169433" cy="233500"/>
      </dsp:txXfrm>
    </dsp:sp>
    <dsp:sp modelId="{7FC02033-4D79-41B9-8080-42F1D4681A40}">
      <dsp:nvSpPr>
        <dsp:cNvPr id="0" name=""/>
        <dsp:cNvSpPr/>
      </dsp:nvSpPr>
      <dsp:spPr>
        <a:xfrm>
          <a:off x="2354247" y="3205270"/>
          <a:ext cx="1144614" cy="114461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Custom artwork and hang tags</a:t>
          </a:r>
        </a:p>
      </dsp:txBody>
      <dsp:txXfrm>
        <a:off x="2521872" y="3372895"/>
        <a:ext cx="809364" cy="809364"/>
      </dsp:txXfrm>
    </dsp:sp>
    <dsp:sp modelId="{B1671258-2487-4C3A-B338-B3790467099C}">
      <dsp:nvSpPr>
        <dsp:cNvPr id="0" name=""/>
        <dsp:cNvSpPr/>
      </dsp:nvSpPr>
      <dsp:spPr>
        <a:xfrm rot="9000000">
          <a:off x="2118077" y="2378587"/>
          <a:ext cx="242047" cy="389168"/>
        </a:xfrm>
        <a:prstGeom prst="rightArrow">
          <a:avLst>
            <a:gd name="adj1" fmla="val 60000"/>
            <a:gd name="adj2" fmla="val 50000"/>
          </a:avLst>
        </a:prstGeom>
        <a:gradFill rotWithShape="0">
          <a:gsLst>
            <a:gs pos="0">
              <a:schemeClr val="accent6">
                <a:tint val="60000"/>
                <a:hueOff val="0"/>
                <a:satOff val="0"/>
                <a:lumOff val="0"/>
                <a:alphaOff val="0"/>
                <a:shade val="51000"/>
                <a:satMod val="130000"/>
              </a:schemeClr>
            </a:gs>
            <a:gs pos="80000">
              <a:schemeClr val="accent6">
                <a:tint val="60000"/>
                <a:hueOff val="0"/>
                <a:satOff val="0"/>
                <a:lumOff val="0"/>
                <a:alphaOff val="0"/>
                <a:shade val="93000"/>
                <a:satMod val="130000"/>
              </a:schemeClr>
            </a:gs>
            <a:gs pos="100000">
              <a:schemeClr val="accent6">
                <a:tint val="60000"/>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185827" y="2438268"/>
        <a:ext cx="169433" cy="233500"/>
      </dsp:txXfrm>
    </dsp:sp>
    <dsp:sp modelId="{0093AE77-67CE-416A-A6B8-D69E617E95D6}">
      <dsp:nvSpPr>
        <dsp:cNvPr id="0" name=""/>
        <dsp:cNvSpPr/>
      </dsp:nvSpPr>
      <dsp:spPr>
        <a:xfrm>
          <a:off x="967474" y="2404616"/>
          <a:ext cx="1144614" cy="114461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Arrives ready to sell</a:t>
          </a:r>
        </a:p>
      </dsp:txBody>
      <dsp:txXfrm>
        <a:off x="1135099" y="2572241"/>
        <a:ext cx="809364" cy="809364"/>
      </dsp:txXfrm>
    </dsp:sp>
    <dsp:sp modelId="{88E4578F-8D19-4919-90BF-E26E2052DA02}">
      <dsp:nvSpPr>
        <dsp:cNvPr id="0" name=""/>
        <dsp:cNvSpPr/>
      </dsp:nvSpPr>
      <dsp:spPr>
        <a:xfrm rot="12600000">
          <a:off x="2118077" y="1584783"/>
          <a:ext cx="242047" cy="389168"/>
        </a:xfrm>
        <a:prstGeom prst="rightArrow">
          <a:avLst>
            <a:gd name="adj1" fmla="val 60000"/>
            <a:gd name="adj2" fmla="val 50000"/>
          </a:avLst>
        </a:prstGeom>
        <a:gradFill rotWithShape="0">
          <a:gsLst>
            <a:gs pos="0">
              <a:schemeClr val="accent6">
                <a:tint val="60000"/>
                <a:hueOff val="0"/>
                <a:satOff val="0"/>
                <a:lumOff val="0"/>
                <a:alphaOff val="0"/>
                <a:shade val="51000"/>
                <a:satMod val="130000"/>
              </a:schemeClr>
            </a:gs>
            <a:gs pos="80000">
              <a:schemeClr val="accent6">
                <a:tint val="60000"/>
                <a:hueOff val="0"/>
                <a:satOff val="0"/>
                <a:lumOff val="0"/>
                <a:alphaOff val="0"/>
                <a:shade val="93000"/>
                <a:satMod val="130000"/>
              </a:schemeClr>
            </a:gs>
            <a:gs pos="100000">
              <a:schemeClr val="accent6">
                <a:tint val="60000"/>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185827" y="1680771"/>
        <a:ext cx="169433" cy="233500"/>
      </dsp:txXfrm>
    </dsp:sp>
    <dsp:sp modelId="{FB177544-3F1D-4BEE-A665-F8B9DEB9A2AC}">
      <dsp:nvSpPr>
        <dsp:cNvPr id="0" name=""/>
        <dsp:cNvSpPr/>
      </dsp:nvSpPr>
      <dsp:spPr>
        <a:xfrm>
          <a:off x="967474" y="803308"/>
          <a:ext cx="1144614" cy="114461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Volume Pricing</a:t>
          </a:r>
        </a:p>
      </dsp:txBody>
      <dsp:txXfrm>
        <a:off x="1135099" y="970933"/>
        <a:ext cx="809364" cy="809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7FD67-D61E-46DF-A307-7CD695F4763E}">
      <dsp:nvSpPr>
        <dsp:cNvPr id="0" name=""/>
        <dsp:cNvSpPr/>
      </dsp:nvSpPr>
      <dsp:spPr>
        <a:xfrm rot="2561512">
          <a:off x="2142575" y="2665687"/>
          <a:ext cx="586749" cy="52910"/>
        </a:xfrm>
        <a:custGeom>
          <a:avLst/>
          <a:gdLst/>
          <a:ahLst/>
          <a:cxnLst/>
          <a:rect l="0" t="0" r="0" b="0"/>
          <a:pathLst>
            <a:path>
              <a:moveTo>
                <a:pt x="0" y="26455"/>
              </a:moveTo>
              <a:lnTo>
                <a:pt x="586749" y="26455"/>
              </a:lnTo>
            </a:path>
          </a:pathLst>
        </a:custGeom>
        <a:noFill/>
        <a:ln w="3175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91BEE-C689-47F0-9336-7D08781F4B4B}">
      <dsp:nvSpPr>
        <dsp:cNvPr id="0" name=""/>
        <dsp:cNvSpPr/>
      </dsp:nvSpPr>
      <dsp:spPr>
        <a:xfrm>
          <a:off x="2220316" y="1867574"/>
          <a:ext cx="749008" cy="52910"/>
        </a:xfrm>
        <a:custGeom>
          <a:avLst/>
          <a:gdLst/>
          <a:ahLst/>
          <a:cxnLst/>
          <a:rect l="0" t="0" r="0" b="0"/>
          <a:pathLst>
            <a:path>
              <a:moveTo>
                <a:pt x="0" y="26455"/>
              </a:moveTo>
              <a:lnTo>
                <a:pt x="749008" y="26455"/>
              </a:lnTo>
            </a:path>
          </a:pathLst>
        </a:custGeom>
        <a:noFill/>
        <a:ln w="3175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B9B0B4-3E3F-425D-A8BB-DBC6A2B46FDA}">
      <dsp:nvSpPr>
        <dsp:cNvPr id="0" name=""/>
        <dsp:cNvSpPr/>
      </dsp:nvSpPr>
      <dsp:spPr>
        <a:xfrm rot="19212891">
          <a:off x="2129790" y="1076524"/>
          <a:ext cx="781914" cy="52910"/>
        </a:xfrm>
        <a:custGeom>
          <a:avLst/>
          <a:gdLst/>
          <a:ahLst/>
          <a:cxnLst/>
          <a:rect l="0" t="0" r="0" b="0"/>
          <a:pathLst>
            <a:path>
              <a:moveTo>
                <a:pt x="0" y="26455"/>
              </a:moveTo>
              <a:lnTo>
                <a:pt x="781914" y="26455"/>
              </a:lnTo>
            </a:path>
          </a:pathLst>
        </a:custGeom>
        <a:noFill/>
        <a:ln w="3175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BEDF2-6E94-4423-991A-87F672FA8B48}">
      <dsp:nvSpPr>
        <dsp:cNvPr id="0" name=""/>
        <dsp:cNvSpPr/>
      </dsp:nvSpPr>
      <dsp:spPr>
        <a:xfrm>
          <a:off x="642914" y="966146"/>
          <a:ext cx="1855767" cy="1855767"/>
        </a:xfrm>
        <a:prstGeom prst="ellipse">
          <a:avLst/>
        </a:prstGeom>
        <a:solidFill>
          <a:schemeClr val="accent6"/>
        </a:solidFill>
        <a:ln w="3175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9B60D0D6-45FC-4F58-BA89-A19A63CFC822}">
      <dsp:nvSpPr>
        <dsp:cNvPr id="0" name=""/>
        <dsp:cNvSpPr/>
      </dsp:nvSpPr>
      <dsp:spPr>
        <a:xfrm>
          <a:off x="2699488" y="0"/>
          <a:ext cx="1044035" cy="1038872"/>
        </a:xfrm>
        <a:prstGeom prst="ellipse">
          <a:avLst/>
        </a:prstGeom>
        <a:solidFill>
          <a:schemeClr val="accent6">
            <a:shade val="80000"/>
            <a:hueOff val="115592"/>
            <a:satOff val="-14841"/>
            <a:lumOff val="11872"/>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Collections</a:t>
          </a:r>
        </a:p>
      </dsp:txBody>
      <dsp:txXfrm>
        <a:off x="2852383" y="152139"/>
        <a:ext cx="738245" cy="734594"/>
      </dsp:txXfrm>
    </dsp:sp>
    <dsp:sp modelId="{FB8A7376-16DC-4B48-B0A1-AF73475CDAB1}">
      <dsp:nvSpPr>
        <dsp:cNvPr id="0" name=""/>
        <dsp:cNvSpPr/>
      </dsp:nvSpPr>
      <dsp:spPr>
        <a:xfrm>
          <a:off x="3840957" y="0"/>
          <a:ext cx="1566053" cy="103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More than one item</a:t>
          </a:r>
        </a:p>
        <a:p>
          <a:pPr marL="114300" lvl="1" indent="-114300" algn="l" defTabSz="533400">
            <a:lnSpc>
              <a:spcPct val="90000"/>
            </a:lnSpc>
            <a:spcBef>
              <a:spcPct val="0"/>
            </a:spcBef>
            <a:spcAft>
              <a:spcPct val="15000"/>
            </a:spcAft>
            <a:buChar char="•"/>
          </a:pPr>
          <a:r>
            <a:rPr lang="en-US" sz="1200" kern="1200" dirty="0"/>
            <a:t>Better merchandising</a:t>
          </a:r>
        </a:p>
        <a:p>
          <a:pPr marL="114300" lvl="1" indent="-114300" algn="l" defTabSz="533400">
            <a:lnSpc>
              <a:spcPct val="90000"/>
            </a:lnSpc>
            <a:spcBef>
              <a:spcPct val="0"/>
            </a:spcBef>
            <a:spcAft>
              <a:spcPct val="15000"/>
            </a:spcAft>
            <a:buChar char="•"/>
          </a:pPr>
          <a:r>
            <a:rPr lang="en-US" sz="1200" kern="1200" dirty="0"/>
            <a:t>More impactful</a:t>
          </a:r>
        </a:p>
      </dsp:txBody>
      <dsp:txXfrm>
        <a:off x="3840957" y="0"/>
        <a:ext cx="1566053" cy="1038872"/>
      </dsp:txXfrm>
    </dsp:sp>
    <dsp:sp modelId="{6A7E3CB4-D92F-4179-9AFF-7F66516267D8}">
      <dsp:nvSpPr>
        <dsp:cNvPr id="0" name=""/>
        <dsp:cNvSpPr/>
      </dsp:nvSpPr>
      <dsp:spPr>
        <a:xfrm>
          <a:off x="2969325" y="1374593"/>
          <a:ext cx="1038872" cy="1038872"/>
        </a:xfrm>
        <a:prstGeom prst="ellipse">
          <a:avLst/>
        </a:prstGeom>
        <a:solidFill>
          <a:schemeClr val="accent6">
            <a:shade val="80000"/>
            <a:hueOff val="231184"/>
            <a:satOff val="-29682"/>
            <a:lumOff val="23745"/>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Adaptations</a:t>
          </a:r>
        </a:p>
      </dsp:txBody>
      <dsp:txXfrm>
        <a:off x="3121464" y="1526732"/>
        <a:ext cx="734594" cy="734594"/>
      </dsp:txXfrm>
    </dsp:sp>
    <dsp:sp modelId="{5B902643-0F2B-4A34-A21B-5F18E8ABE3C5}">
      <dsp:nvSpPr>
        <dsp:cNvPr id="0" name=""/>
        <dsp:cNvSpPr/>
      </dsp:nvSpPr>
      <dsp:spPr>
        <a:xfrm>
          <a:off x="4112084" y="1374593"/>
          <a:ext cx="1558308" cy="103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Prints</a:t>
          </a:r>
        </a:p>
        <a:p>
          <a:pPr marL="114300" lvl="1" indent="-114300" algn="l" defTabSz="533400">
            <a:lnSpc>
              <a:spcPct val="90000"/>
            </a:lnSpc>
            <a:spcBef>
              <a:spcPct val="0"/>
            </a:spcBef>
            <a:spcAft>
              <a:spcPct val="15000"/>
            </a:spcAft>
            <a:buChar char="•"/>
          </a:pPr>
          <a:r>
            <a:rPr lang="en-US" sz="1200" kern="1200" dirty="0"/>
            <a:t>Structures</a:t>
          </a:r>
        </a:p>
        <a:p>
          <a:pPr marL="114300" lvl="1" indent="-114300" algn="l" defTabSz="533400">
            <a:lnSpc>
              <a:spcPct val="90000"/>
            </a:lnSpc>
            <a:spcBef>
              <a:spcPct val="0"/>
            </a:spcBef>
            <a:spcAft>
              <a:spcPct val="15000"/>
            </a:spcAft>
            <a:buChar char="•"/>
          </a:pPr>
          <a:r>
            <a:rPr lang="en-US" sz="1200" kern="1200" dirty="0"/>
            <a:t>Quotes</a:t>
          </a:r>
        </a:p>
        <a:p>
          <a:pPr marL="114300" lvl="1" indent="-114300" algn="l" defTabSz="533400">
            <a:lnSpc>
              <a:spcPct val="90000"/>
            </a:lnSpc>
            <a:spcBef>
              <a:spcPct val="0"/>
            </a:spcBef>
            <a:spcAft>
              <a:spcPct val="15000"/>
            </a:spcAft>
            <a:buChar char="•"/>
          </a:pPr>
          <a:r>
            <a:rPr lang="en-US" sz="1200" kern="1200" dirty="0"/>
            <a:t>People</a:t>
          </a:r>
        </a:p>
        <a:p>
          <a:pPr marL="114300" lvl="1" indent="-114300" algn="l" defTabSz="533400">
            <a:lnSpc>
              <a:spcPct val="90000"/>
            </a:lnSpc>
            <a:spcBef>
              <a:spcPct val="0"/>
            </a:spcBef>
            <a:spcAft>
              <a:spcPct val="15000"/>
            </a:spcAft>
            <a:buChar char="•"/>
          </a:pPr>
          <a:r>
            <a:rPr lang="en-US" sz="1200" kern="1200" dirty="0"/>
            <a:t>Animals</a:t>
          </a:r>
        </a:p>
        <a:p>
          <a:pPr marL="114300" lvl="1" indent="-114300" algn="l" defTabSz="533400">
            <a:lnSpc>
              <a:spcPct val="90000"/>
            </a:lnSpc>
            <a:spcBef>
              <a:spcPct val="0"/>
            </a:spcBef>
            <a:spcAft>
              <a:spcPct val="15000"/>
            </a:spcAft>
            <a:buChar char="•"/>
          </a:pPr>
          <a:r>
            <a:rPr lang="en-US" sz="1200" kern="1200" dirty="0"/>
            <a:t>Nature</a:t>
          </a:r>
        </a:p>
      </dsp:txBody>
      <dsp:txXfrm>
        <a:off x="4112084" y="1374593"/>
        <a:ext cx="1558308" cy="1038872"/>
      </dsp:txXfrm>
    </dsp:sp>
    <dsp:sp modelId="{91060479-502B-432E-80D6-D159B79457A5}">
      <dsp:nvSpPr>
        <dsp:cNvPr id="0" name=""/>
        <dsp:cNvSpPr/>
      </dsp:nvSpPr>
      <dsp:spPr>
        <a:xfrm>
          <a:off x="2504056" y="2711830"/>
          <a:ext cx="1113460" cy="1113460"/>
        </a:xfrm>
        <a:prstGeom prst="ellipse">
          <a:avLst/>
        </a:prstGeom>
        <a:solidFill>
          <a:schemeClr val="accent6">
            <a:shade val="80000"/>
            <a:hueOff val="346776"/>
            <a:satOff val="-44523"/>
            <a:lumOff val="35617"/>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Reproductions</a:t>
          </a:r>
        </a:p>
      </dsp:txBody>
      <dsp:txXfrm>
        <a:off x="2667118" y="2874892"/>
        <a:ext cx="787336" cy="787336"/>
      </dsp:txXfrm>
    </dsp:sp>
    <dsp:sp modelId="{76895357-A151-41BF-AFC3-16C598A1C230}">
      <dsp:nvSpPr>
        <dsp:cNvPr id="0" name=""/>
        <dsp:cNvSpPr/>
      </dsp:nvSpPr>
      <dsp:spPr>
        <a:xfrm>
          <a:off x="3728862" y="2711830"/>
          <a:ext cx="1670190" cy="111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3D or 2D</a:t>
          </a:r>
        </a:p>
        <a:p>
          <a:pPr marL="114300" lvl="1" indent="-114300" algn="l" defTabSz="533400">
            <a:lnSpc>
              <a:spcPct val="90000"/>
            </a:lnSpc>
            <a:spcBef>
              <a:spcPct val="0"/>
            </a:spcBef>
            <a:spcAft>
              <a:spcPct val="15000"/>
            </a:spcAft>
            <a:buChar char="•"/>
          </a:pPr>
          <a:r>
            <a:rPr lang="en-US" sz="1200" kern="1200" dirty="0"/>
            <a:t>Statues</a:t>
          </a:r>
        </a:p>
        <a:p>
          <a:pPr marL="114300" lvl="1" indent="-114300" algn="l" defTabSz="533400">
            <a:lnSpc>
              <a:spcPct val="90000"/>
            </a:lnSpc>
            <a:spcBef>
              <a:spcPct val="0"/>
            </a:spcBef>
            <a:spcAft>
              <a:spcPct val="15000"/>
            </a:spcAft>
            <a:buChar char="•"/>
          </a:pPr>
          <a:r>
            <a:rPr lang="en-US" sz="1200" kern="1200" dirty="0"/>
            <a:t>Buildings</a:t>
          </a:r>
        </a:p>
        <a:p>
          <a:pPr marL="114300" lvl="1" indent="-114300" algn="l" defTabSz="533400">
            <a:lnSpc>
              <a:spcPct val="90000"/>
            </a:lnSpc>
            <a:spcBef>
              <a:spcPct val="0"/>
            </a:spcBef>
            <a:spcAft>
              <a:spcPct val="15000"/>
            </a:spcAft>
            <a:buChar char="•"/>
          </a:pPr>
          <a:r>
            <a:rPr lang="en-US" sz="1200" kern="1200" dirty="0"/>
            <a:t>People</a:t>
          </a:r>
        </a:p>
        <a:p>
          <a:pPr marL="114300" lvl="1" indent="-114300" algn="l" defTabSz="533400">
            <a:lnSpc>
              <a:spcPct val="90000"/>
            </a:lnSpc>
            <a:spcBef>
              <a:spcPct val="0"/>
            </a:spcBef>
            <a:spcAft>
              <a:spcPct val="15000"/>
            </a:spcAft>
            <a:buChar char="•"/>
          </a:pPr>
          <a:r>
            <a:rPr lang="en-US" sz="1200" kern="1200" dirty="0"/>
            <a:t>Objects</a:t>
          </a:r>
        </a:p>
      </dsp:txBody>
      <dsp:txXfrm>
        <a:off x="3728862" y="2711830"/>
        <a:ext cx="1670190" cy="1113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976A4-2464-49ED-8B0C-243BC04E2145}">
      <dsp:nvSpPr>
        <dsp:cNvPr id="0" name=""/>
        <dsp:cNvSpPr/>
      </dsp:nvSpPr>
      <dsp:spPr>
        <a:xfrm>
          <a:off x="2681423" y="2120"/>
          <a:ext cx="1330090" cy="864558"/>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Start early!</a:t>
          </a:r>
        </a:p>
      </dsp:txBody>
      <dsp:txXfrm>
        <a:off x="2723627" y="44324"/>
        <a:ext cx="1245682" cy="780150"/>
      </dsp:txXfrm>
    </dsp:sp>
    <dsp:sp modelId="{D5733F67-E8C0-433D-9280-56F0E1351157}">
      <dsp:nvSpPr>
        <dsp:cNvPr id="0" name=""/>
        <dsp:cNvSpPr/>
      </dsp:nvSpPr>
      <dsp:spPr>
        <a:xfrm>
          <a:off x="1619502" y="434400"/>
          <a:ext cx="3453931" cy="3453931"/>
        </a:xfrm>
        <a:custGeom>
          <a:avLst/>
          <a:gdLst/>
          <a:ahLst/>
          <a:cxnLst/>
          <a:rect l="0" t="0" r="0" b="0"/>
          <a:pathLst>
            <a:path>
              <a:moveTo>
                <a:pt x="2401144" y="137030"/>
              </a:moveTo>
              <a:arcTo wR="1726965" hR="1726965" stAng="17578701" swAng="1961014"/>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E8FFBD-01DA-4096-8F41-CF124D2D7EF8}">
      <dsp:nvSpPr>
        <dsp:cNvPr id="0" name=""/>
        <dsp:cNvSpPr/>
      </dsp:nvSpPr>
      <dsp:spPr>
        <a:xfrm>
          <a:off x="4323865" y="1195424"/>
          <a:ext cx="1330090" cy="864558"/>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Collaborate on the right item</a:t>
          </a:r>
        </a:p>
      </dsp:txBody>
      <dsp:txXfrm>
        <a:off x="4366069" y="1237628"/>
        <a:ext cx="1245682" cy="780150"/>
      </dsp:txXfrm>
    </dsp:sp>
    <dsp:sp modelId="{956BD676-79CB-49A6-87FB-6D186C7CE676}">
      <dsp:nvSpPr>
        <dsp:cNvPr id="0" name=""/>
        <dsp:cNvSpPr/>
      </dsp:nvSpPr>
      <dsp:spPr>
        <a:xfrm>
          <a:off x="1619502" y="434400"/>
          <a:ext cx="3453931" cy="3453931"/>
        </a:xfrm>
        <a:custGeom>
          <a:avLst/>
          <a:gdLst/>
          <a:ahLst/>
          <a:cxnLst/>
          <a:rect l="0" t="0" r="0" b="0"/>
          <a:pathLst>
            <a:path>
              <a:moveTo>
                <a:pt x="3451566" y="1636620"/>
              </a:moveTo>
              <a:arcTo wR="1726965" hR="1726965" stAng="21420074" swAng="2195900"/>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5F07D5-39CE-4A59-9569-CF1A76E5DA03}">
      <dsp:nvSpPr>
        <dsp:cNvPr id="0" name=""/>
        <dsp:cNvSpPr/>
      </dsp:nvSpPr>
      <dsp:spPr>
        <a:xfrm>
          <a:off x="3696508" y="3126230"/>
          <a:ext cx="1330090" cy="864558"/>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Have</a:t>
          </a:r>
          <a:r>
            <a:rPr lang="en-US" sz="1600" kern="1200" baseline="0" dirty="0"/>
            <a:t> interpretive text on file</a:t>
          </a:r>
          <a:endParaRPr lang="en-US" sz="1600" kern="1200" dirty="0"/>
        </a:p>
      </dsp:txBody>
      <dsp:txXfrm>
        <a:off x="3738712" y="3168434"/>
        <a:ext cx="1245682" cy="780150"/>
      </dsp:txXfrm>
    </dsp:sp>
    <dsp:sp modelId="{97ABFE92-8A83-4351-89EE-8644DBC8309B}">
      <dsp:nvSpPr>
        <dsp:cNvPr id="0" name=""/>
        <dsp:cNvSpPr/>
      </dsp:nvSpPr>
      <dsp:spPr>
        <a:xfrm>
          <a:off x="1619502" y="434400"/>
          <a:ext cx="3453931" cy="3453931"/>
        </a:xfrm>
        <a:custGeom>
          <a:avLst/>
          <a:gdLst/>
          <a:ahLst/>
          <a:cxnLst/>
          <a:rect l="0" t="0" r="0" b="0"/>
          <a:pathLst>
            <a:path>
              <a:moveTo>
                <a:pt x="2070147" y="3419489"/>
              </a:moveTo>
              <a:arcTo wR="1726965" hR="1726965" stAng="4712275" swAng="1375449"/>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407250-F328-49F9-A3CF-65915500861C}">
      <dsp:nvSpPr>
        <dsp:cNvPr id="0" name=""/>
        <dsp:cNvSpPr/>
      </dsp:nvSpPr>
      <dsp:spPr>
        <a:xfrm>
          <a:off x="1666338" y="3126230"/>
          <a:ext cx="1330090" cy="864558"/>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Obtain clear photos</a:t>
          </a:r>
        </a:p>
      </dsp:txBody>
      <dsp:txXfrm>
        <a:off x="1708542" y="3168434"/>
        <a:ext cx="1245682" cy="780150"/>
      </dsp:txXfrm>
    </dsp:sp>
    <dsp:sp modelId="{39BDBC71-C98D-4323-9C41-8ECE74CEBA51}">
      <dsp:nvSpPr>
        <dsp:cNvPr id="0" name=""/>
        <dsp:cNvSpPr/>
      </dsp:nvSpPr>
      <dsp:spPr>
        <a:xfrm>
          <a:off x="1619502" y="434400"/>
          <a:ext cx="3453931" cy="3453931"/>
        </a:xfrm>
        <a:custGeom>
          <a:avLst/>
          <a:gdLst/>
          <a:ahLst/>
          <a:cxnLst/>
          <a:rect l="0" t="0" r="0" b="0"/>
          <a:pathLst>
            <a:path>
              <a:moveTo>
                <a:pt x="288532" y="2682643"/>
              </a:moveTo>
              <a:arcTo wR="1726965" hR="1726965" stAng="8784026" swAng="2195900"/>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C95ADF6-5484-4C3A-B999-92A7586E72C9}">
      <dsp:nvSpPr>
        <dsp:cNvPr id="0" name=""/>
        <dsp:cNvSpPr/>
      </dsp:nvSpPr>
      <dsp:spPr>
        <a:xfrm>
          <a:off x="1038981" y="1195424"/>
          <a:ext cx="1330090" cy="864558"/>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Consider a collection</a:t>
          </a:r>
        </a:p>
      </dsp:txBody>
      <dsp:txXfrm>
        <a:off x="1081185" y="1237628"/>
        <a:ext cx="1245682" cy="780150"/>
      </dsp:txXfrm>
    </dsp:sp>
    <dsp:sp modelId="{A7E3BEAA-CA57-483C-B3C8-D8D6DAE2EE8F}">
      <dsp:nvSpPr>
        <dsp:cNvPr id="0" name=""/>
        <dsp:cNvSpPr/>
      </dsp:nvSpPr>
      <dsp:spPr>
        <a:xfrm>
          <a:off x="1619502" y="434400"/>
          <a:ext cx="3453931" cy="3453931"/>
        </a:xfrm>
        <a:custGeom>
          <a:avLst/>
          <a:gdLst/>
          <a:ahLst/>
          <a:cxnLst/>
          <a:rect l="0" t="0" r="0" b="0"/>
          <a:pathLst>
            <a:path>
              <a:moveTo>
                <a:pt x="300969" y="752827"/>
              </a:moveTo>
              <a:arcTo wR="1726965" hR="1726965" stAng="12860286" swAng="1961014"/>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24BB-57F5-49BC-8EF8-050245AD0F26}" type="datetimeFigureOut">
              <a:rPr lang="en-US" smtClean="0"/>
              <a:t>4/11/2018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AD015-4B4F-4835-BD74-4DB0DD047BB1}" type="slidenum">
              <a:rPr lang="en-US" smtClean="0"/>
              <a:t>‹#›</a:t>
            </a:fld>
            <a:endParaRPr lang="en-US"/>
          </a:p>
        </p:txBody>
      </p:sp>
    </p:spTree>
    <p:extLst>
      <p:ext uri="{BB962C8B-B14F-4D97-AF65-F5344CB8AC3E}">
        <p14:creationId xmlns:p14="http://schemas.microsoft.com/office/powerpoint/2010/main" val="40043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093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710248" y="4459525"/>
            <a:ext cx="5681980" cy="4224814"/>
          </a:xfrm>
          <a:prstGeom prst="rect">
            <a:avLst/>
          </a:prstGeom>
          <a:noFill/>
          <a:ln>
            <a:noFill/>
          </a:ln>
        </p:spPr>
        <p:txBody>
          <a:bodyPr lIns="94214" tIns="47094" rIns="94214" bIns="47094" anchor="t" anchorCtr="0">
            <a:noAutofit/>
          </a:bodyPr>
          <a:lstStyle/>
          <a:p>
            <a:pPr>
              <a:buClr>
                <a:schemeClr val="dk1"/>
              </a:buClr>
              <a:buSzPct val="25000"/>
            </a:pPr>
            <a:endParaRPr lang="en-US" sz="1800" dirty="0">
              <a:solidFill>
                <a:schemeClr val="dk1"/>
              </a:solidFill>
              <a:latin typeface="Calibri"/>
              <a:ea typeface="Calibri"/>
              <a:cs typeface="Calibri"/>
              <a:sym typeface="Calibri"/>
            </a:endParaRPr>
          </a:p>
        </p:txBody>
      </p:sp>
      <p:sp>
        <p:nvSpPr>
          <p:cNvPr id="206" name="Shape 206"/>
          <p:cNvSpPr txBox="1">
            <a:spLocks noGrp="1"/>
          </p:cNvSpPr>
          <p:nvPr>
            <p:ph type="sldNum" idx="12"/>
          </p:nvPr>
        </p:nvSpPr>
        <p:spPr>
          <a:xfrm>
            <a:off x="4023094" y="8917421"/>
            <a:ext cx="3077739" cy="469424"/>
          </a:xfrm>
          <a:prstGeom prst="rect">
            <a:avLst/>
          </a:prstGeom>
          <a:noFill/>
          <a:ln>
            <a:noFill/>
          </a:ln>
        </p:spPr>
        <p:txBody>
          <a:bodyPr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15334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sz="1600" dirty="0">
              <a:solidFill>
                <a:srgbClr val="007066"/>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27611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solidFill>
                  <a:srgbClr val="007066"/>
                </a:solidFill>
                <a:latin typeface="Arial"/>
                <a:cs typeface="Arial"/>
              </a:rPr>
              <a:t>Just like the baseball discussion – understanding the theme, providing interpretive text on the product or packaging, or in store signs and displays, and collaborating between the park and association finds the right balance of appropriateness, relevancy, variety of product types and price points that appeals to the park visitors. </a:t>
            </a: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6838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1171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Shape 69"/>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a:buClr>
                <a:schemeClr val="dk1"/>
              </a:buClr>
              <a:buSzPts val="1800"/>
            </a:pPr>
            <a:endParaRPr sz="1800"/>
          </a:p>
        </p:txBody>
      </p:sp>
      <p:sp>
        <p:nvSpPr>
          <p:cNvPr id="70" name="Shape 70"/>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96304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Shape 79"/>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a:buClr>
                <a:schemeClr val="dk1"/>
              </a:buClr>
              <a:buSzPts val="1100"/>
            </a:pPr>
            <a:r>
              <a:rPr lang="en-US" sz="1400"/>
              <a:t>Other Agreements for Fundraising:</a:t>
            </a:r>
            <a:endParaRPr sz="1400"/>
          </a:p>
          <a:p>
            <a:pPr marL="465795" indent="-323469">
              <a:buClr>
                <a:schemeClr val="dk1"/>
              </a:buClr>
              <a:buSzPts val="1400"/>
              <a:buChar char="-"/>
            </a:pPr>
            <a:r>
              <a:rPr lang="en-US" sz="1400"/>
              <a:t>For fundraising efforts under $25K (Q for Reggie - is this cumulative over years or annually?) - contact regional partnership coordinator (Letter or MOA or General Agreement)</a:t>
            </a:r>
            <a:endParaRPr sz="1400"/>
          </a:p>
          <a:p>
            <a:pPr marL="465795" indent="-323469">
              <a:buClr>
                <a:schemeClr val="dk1"/>
              </a:buClr>
              <a:buSzPts val="1400"/>
              <a:buChar char="-"/>
            </a:pPr>
            <a:r>
              <a:rPr lang="en-US" sz="1400"/>
              <a:t>Construction projects may require a Partner Design &amp; Construction Agreement</a:t>
            </a:r>
            <a:endParaRPr sz="1400"/>
          </a:p>
          <a:p>
            <a:pPr marL="465795" indent="-323469">
              <a:buClr>
                <a:schemeClr val="dk1"/>
              </a:buClr>
              <a:buSzPts val="1400"/>
              <a:buChar char="-"/>
            </a:pPr>
            <a:r>
              <a:rPr lang="en-US" sz="1400"/>
              <a:t>Donation Box Agreement?? Yikes - hope this doesn’t come up</a:t>
            </a:r>
            <a:endParaRPr sz="1400"/>
          </a:p>
          <a:p>
            <a:endParaRPr sz="1800"/>
          </a:p>
        </p:txBody>
      </p:sp>
      <p:sp>
        <p:nvSpPr>
          <p:cNvPr id="80" name="Shape 80"/>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44947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Shape 89"/>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endParaRPr sz="1400"/>
          </a:p>
        </p:txBody>
      </p:sp>
      <p:sp>
        <p:nvSpPr>
          <p:cNvPr id="90" name="Shape 90"/>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83032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Shape 98"/>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endParaRPr sz="1000">
              <a:latin typeface="Arial"/>
              <a:ea typeface="Arial"/>
              <a:cs typeface="Arial"/>
              <a:sym typeface="Arial"/>
            </a:endParaRPr>
          </a:p>
          <a:p>
            <a:pPr marL="174673" indent="-174673">
              <a:buClr>
                <a:schemeClr val="dk1"/>
              </a:buClr>
              <a:buSzPts val="1200"/>
              <a:buChar char="•"/>
            </a:pPr>
            <a:r>
              <a:rPr lang="en-US"/>
              <a:t>Cooperating Associations and Friends Groups can complement one another and both contribute in significant ways to the mission of the NPS and the park</a:t>
            </a:r>
            <a:endParaRPr/>
          </a:p>
          <a:p>
            <a:pPr marL="174673" indent="-174673">
              <a:buClr>
                <a:schemeClr val="dk1"/>
              </a:buClr>
              <a:buSzPts val="1200"/>
              <a:buChar char="•"/>
            </a:pPr>
            <a:r>
              <a:rPr lang="en-US"/>
              <a:t>As cooperating associations engage more in fundraising (new opportunities in the new DO-21), it is more important than ever to make sure FG’s and CA’s collaborate and not compete </a:t>
            </a:r>
            <a:endParaRPr/>
          </a:p>
          <a:p>
            <a:pPr>
              <a:buClr>
                <a:schemeClr val="dk1"/>
              </a:buClr>
            </a:pPr>
            <a:endParaRPr/>
          </a:p>
          <a:p>
            <a:endParaRPr sz="1000">
              <a:latin typeface="Arial"/>
              <a:ea typeface="Arial"/>
              <a:cs typeface="Arial"/>
              <a:sym typeface="Arial"/>
            </a:endParaRPr>
          </a:p>
        </p:txBody>
      </p:sp>
      <p:sp>
        <p:nvSpPr>
          <p:cNvPr id="99" name="Shape 99"/>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64114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Shape 107"/>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marL="465795" indent="-297591">
              <a:buSzPts val="1000"/>
              <a:buFont typeface="Arial"/>
              <a:buChar char="●"/>
            </a:pPr>
            <a:endParaRPr sz="1000">
              <a:latin typeface="Arial"/>
              <a:ea typeface="Arial"/>
              <a:cs typeface="Arial"/>
              <a:sym typeface="Arial"/>
            </a:endParaRPr>
          </a:p>
        </p:txBody>
      </p:sp>
      <p:sp>
        <p:nvSpPr>
          <p:cNvPr id="108" name="Shape 108"/>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33478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Shape 11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marL="465795" indent="-297591">
              <a:buSzPts val="1000"/>
              <a:buFont typeface="Arial"/>
              <a:buChar char="●"/>
            </a:pPr>
            <a:endParaRPr sz="1000">
              <a:latin typeface="Arial"/>
              <a:ea typeface="Arial"/>
              <a:cs typeface="Arial"/>
              <a:sym typeface="Arial"/>
            </a:endParaRPr>
          </a:p>
        </p:txBody>
      </p:sp>
      <p:sp>
        <p:nvSpPr>
          <p:cNvPr id="117" name="Shape 11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5500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4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Forward and Introduction sets the tone.  Some sample language includes:</a:t>
            </a:r>
          </a:p>
          <a:p>
            <a:pPr marL="349347" indent="-349347">
              <a:buFont typeface="Arial" panose="020B0604020202020204" pitchFamily="34" charset="0"/>
              <a:buChar char="•"/>
            </a:pPr>
            <a:r>
              <a:rPr lang="en-US" sz="1800" dirty="0"/>
              <a:t>Expansive view of audiences and partners…</a:t>
            </a:r>
          </a:p>
          <a:p>
            <a:pPr marL="349347" indent="-349347">
              <a:buFont typeface="Arial" panose="020B0604020202020204" pitchFamily="34" charset="0"/>
              <a:buChar char="•"/>
            </a:pPr>
            <a:r>
              <a:rPr lang="en-US" sz="1800" dirty="0"/>
              <a:t>Enhance our strategic alignment…</a:t>
            </a:r>
          </a:p>
          <a:p>
            <a:pPr marL="349347" indent="-349347">
              <a:buFont typeface="Arial" panose="020B0604020202020204" pitchFamily="34" charset="0"/>
              <a:buChar char="•"/>
            </a:pPr>
            <a:r>
              <a:rPr lang="en-US" sz="1800" dirty="0"/>
              <a:t>Develop wide and diverse product lines….</a:t>
            </a:r>
          </a:p>
          <a:p>
            <a:pPr marL="349347" indent="-349347">
              <a:buFont typeface="Arial" panose="020B0604020202020204" pitchFamily="34" charset="0"/>
              <a:buChar char="•"/>
            </a:pPr>
            <a:r>
              <a:rPr lang="en-US" sz="1800" dirty="0"/>
              <a:t>Embrace risk and effect change to accomplish our shared mission…</a:t>
            </a:r>
          </a:p>
          <a:p>
            <a:r>
              <a:rPr lang="en-US" sz="1800" dirty="0"/>
              <a:t>This “pro-partnership” message is a running theme throughout the document.  The success of the Association-NPS partnership is largely about understanding each another’s organizational culture and expertise, a topic that Kim </a:t>
            </a:r>
            <a:r>
              <a:rPr lang="en-US" sz="1800" dirty="0" err="1"/>
              <a:t>Sikoryak</a:t>
            </a:r>
            <a:r>
              <a:rPr lang="en-US" sz="1800" dirty="0"/>
              <a:t> will address in the next session.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9205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1705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55421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5947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6400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3464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Shape 69"/>
          <p:cNvSpPr txBox="1">
            <a:spLocks noGrp="1"/>
          </p:cNvSpPr>
          <p:nvPr>
            <p:ph type="body" idx="1"/>
          </p:nvPr>
        </p:nvSpPr>
        <p:spPr>
          <a:xfrm>
            <a:off x="710248" y="4459526"/>
            <a:ext cx="5681980" cy="4224814"/>
          </a:xfrm>
          <a:prstGeom prst="rect">
            <a:avLst/>
          </a:prstGeom>
          <a:noFill/>
          <a:ln>
            <a:noFill/>
          </a:ln>
        </p:spPr>
        <p:txBody>
          <a:bodyPr spcFirstLastPara="1" wrap="square" lIns="94214" tIns="47094" rIns="94214" bIns="47094" anchor="t" anchorCtr="0">
            <a:noAutofit/>
          </a:bodyPr>
          <a:lstStyle/>
          <a:p>
            <a:pPr marL="174673" indent="-174673">
              <a:buClr>
                <a:schemeClr val="dk1"/>
              </a:buClr>
              <a:buSzPts val="1200"/>
            </a:pPr>
            <a:endParaRPr>
              <a:solidFill>
                <a:schemeClr val="dk1"/>
              </a:solidFill>
              <a:latin typeface="Calibri"/>
              <a:ea typeface="Calibri"/>
              <a:cs typeface="Calibri"/>
              <a:sym typeface="Calibri"/>
            </a:endParaRPr>
          </a:p>
        </p:txBody>
      </p:sp>
      <p:sp>
        <p:nvSpPr>
          <p:cNvPr id="70" name="Shape 70"/>
          <p:cNvSpPr txBox="1">
            <a:spLocks noGrp="1"/>
          </p:cNvSpPr>
          <p:nvPr>
            <p:ph type="sldNum" idx="12"/>
          </p:nvPr>
        </p:nvSpPr>
        <p:spPr>
          <a:xfrm>
            <a:off x="4023094" y="8917422"/>
            <a:ext cx="3077739" cy="469424"/>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29923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Shape 7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marL="465795" indent="-297591">
              <a:buSzPts val="1000"/>
              <a:buFont typeface="Arial"/>
              <a:buChar char="●"/>
            </a:pPr>
            <a:r>
              <a:rPr lang="en-US" sz="1000">
                <a:latin typeface="Arial"/>
                <a:ea typeface="Arial"/>
                <a:cs typeface="Arial"/>
                <a:sym typeface="Arial"/>
              </a:rPr>
              <a:t>Financial aid to parks is not the primary purpose of cooperating associations</a:t>
            </a:r>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But it is an important contribution</a:t>
            </a:r>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Aid must be used for products or services consistent with the purpose of cooperating associations - to support the educational, scientific, historical, and interpretive activities of the NPS </a:t>
            </a:r>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Includes direct cash donations into a park donation account as well as purchases made by the CA on behalf of the park</a:t>
            </a:r>
            <a:endParaRPr sz="1000">
              <a:latin typeface="Arial"/>
              <a:ea typeface="Arial"/>
              <a:cs typeface="Arial"/>
              <a:sym typeface="Arial"/>
            </a:endParaRPr>
          </a:p>
          <a:p>
            <a:pPr marL="465795" indent="-297591">
              <a:buClr>
                <a:schemeClr val="dk1"/>
              </a:buClr>
              <a:buSzPts val="1000"/>
              <a:buChar char="●"/>
            </a:pPr>
            <a:r>
              <a:rPr lang="en-US" sz="1000">
                <a:latin typeface="Arial"/>
                <a:ea typeface="Arial"/>
                <a:cs typeface="Arial"/>
                <a:sym typeface="Arial"/>
              </a:rPr>
              <a:t>CA’s should be recognized for the donations they make to parks in accordance with DO-21 </a:t>
            </a:r>
            <a:endParaRPr sz="1000">
              <a:latin typeface="Arial"/>
              <a:ea typeface="Arial"/>
              <a:cs typeface="Arial"/>
              <a:sym typeface="Arial"/>
            </a:endParaRPr>
          </a:p>
          <a:p>
            <a:pPr>
              <a:buClr>
                <a:schemeClr val="dk1"/>
              </a:buClr>
              <a:buSzPts val="1800"/>
            </a:pPr>
            <a:endParaRPr sz="1800"/>
          </a:p>
        </p:txBody>
      </p:sp>
      <p:sp>
        <p:nvSpPr>
          <p:cNvPr id="77" name="Shape 7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1891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a:buClr>
                <a:schemeClr val="dk1"/>
              </a:buClr>
              <a:buSzPts val="1800"/>
            </a:pPr>
            <a:endParaRPr sz="1800"/>
          </a:p>
          <a:p>
            <a:pPr>
              <a:buClr>
                <a:schemeClr val="dk1"/>
              </a:buClr>
              <a:buSzPts val="1800"/>
            </a:pPr>
            <a:r>
              <a:rPr lang="en-US" sz="1000">
                <a:solidFill>
                  <a:srgbClr val="333333"/>
                </a:solidFill>
                <a:highlight>
                  <a:srgbClr val="FFFFFF"/>
                </a:highlight>
                <a:latin typeface="Arial"/>
                <a:ea typeface="Arial"/>
                <a:cs typeface="Arial"/>
                <a:sym typeface="Arial"/>
              </a:rPr>
              <a:t>Monique - I’m very fuzzy here - definitely need your help.  Can we include the terms “Percent of Sales” and “Revenue Sharing” on the slide somehow since those are the terms people have heard but may not understand?</a:t>
            </a:r>
            <a:endParaRPr sz="1000">
              <a:solidFill>
                <a:srgbClr val="333333"/>
              </a:solidFill>
              <a:highlight>
                <a:srgbClr val="FFFFFF"/>
              </a:highlight>
              <a:latin typeface="Arial"/>
              <a:ea typeface="Arial"/>
              <a:cs typeface="Arial"/>
              <a:sym typeface="Arial"/>
            </a:endParaRPr>
          </a:p>
          <a:p>
            <a:pPr>
              <a:buClr>
                <a:schemeClr val="dk1"/>
              </a:buClr>
              <a:buSzPts val="1800"/>
            </a:pPr>
            <a:endParaRPr sz="1000">
              <a:solidFill>
                <a:srgbClr val="333333"/>
              </a:solidFill>
              <a:highlight>
                <a:srgbClr val="FFFFFF"/>
              </a:highlight>
              <a:latin typeface="Arial"/>
              <a:ea typeface="Arial"/>
              <a:cs typeface="Arial"/>
              <a:sym typeface="Arial"/>
            </a:endParaRPr>
          </a:p>
          <a:p>
            <a:pPr>
              <a:buClr>
                <a:schemeClr val="dk1"/>
              </a:buClr>
              <a:buSzPts val="1800"/>
            </a:pPr>
            <a:r>
              <a:rPr lang="en-US" sz="1000">
                <a:solidFill>
                  <a:srgbClr val="333333"/>
                </a:solidFill>
                <a:highlight>
                  <a:srgbClr val="FFFFFF"/>
                </a:highlight>
                <a:latin typeface="Arial"/>
                <a:ea typeface="Arial"/>
                <a:cs typeface="Arial"/>
                <a:sym typeface="Arial"/>
              </a:rPr>
              <a:t>There were your comments on this slide:</a:t>
            </a:r>
            <a:endParaRPr sz="1000">
              <a:solidFill>
                <a:srgbClr val="333333"/>
              </a:solidFill>
              <a:highlight>
                <a:srgbClr val="FFFFFF"/>
              </a:highlight>
              <a:latin typeface="Arial"/>
              <a:ea typeface="Arial"/>
              <a:cs typeface="Arial"/>
              <a:sym typeface="Arial"/>
            </a:endParaRPr>
          </a:p>
          <a:p>
            <a:pPr>
              <a:buClr>
                <a:schemeClr val="dk1"/>
              </a:buClr>
              <a:buSzPts val="1800"/>
            </a:pPr>
            <a:r>
              <a:rPr lang="en-US" sz="1000">
                <a:solidFill>
                  <a:srgbClr val="333333"/>
                </a:solidFill>
                <a:highlight>
                  <a:srgbClr val="FFFFFF"/>
                </a:highlight>
                <a:latin typeface="Arial"/>
                <a:ea typeface="Arial"/>
                <a:cs typeface="Arial"/>
                <a:sym typeface="Arial"/>
              </a:rPr>
              <a:t>I'm thinking this would be a good place to briefly describe the three general models (i.e. single-park CAs, regional multi-park CAs; and EN/WNPA model.) I'd suggest letting Heidi take on the more detailed info about how the revenue-sharing model works.</a:t>
            </a:r>
            <a:endParaRPr sz="1800"/>
          </a:p>
        </p:txBody>
      </p:sp>
      <p:sp>
        <p:nvSpPr>
          <p:cNvPr id="87" name="Shape 8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837585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Shape 9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a:buClr>
                <a:schemeClr val="dk1"/>
              </a:buClr>
              <a:buSzPts val="1800"/>
            </a:pPr>
            <a:endParaRPr sz="1800"/>
          </a:p>
          <a:p>
            <a:pPr marL="465795" indent="-310530">
              <a:buSzPts val="1200"/>
              <a:buChar char="●"/>
            </a:pPr>
            <a:r>
              <a:rPr lang="en-US"/>
              <a:t>Read RM-32 Section 11 for guidelines on this</a:t>
            </a:r>
            <a:endParaRPr/>
          </a:p>
          <a:p>
            <a:pPr marL="465795" indent="-323469">
              <a:buSzPts val="1400"/>
              <a:buChar char="●"/>
            </a:pPr>
            <a:r>
              <a:rPr lang="en-US"/>
              <a:t>And the Appendix to RM-32 “Examples of NPS Activities Typically Supported by Cooperating Association Direct Aid”</a:t>
            </a:r>
            <a:endParaRPr/>
          </a:p>
          <a:p>
            <a:pPr marL="465795" indent="-323469">
              <a:buSzPts val="1400"/>
              <a:buChar char="●"/>
            </a:pPr>
            <a:r>
              <a:rPr lang="en-US"/>
              <a:t>Monique question - what about give-away items like those in the photo above? if they are educational materials - yes</a:t>
            </a:r>
            <a:endParaRPr/>
          </a:p>
          <a:p>
            <a:pPr marL="465795" indent="-323469">
              <a:buSzPts val="1400"/>
              <a:buChar char="●"/>
            </a:pPr>
            <a:r>
              <a:rPr lang="en-US"/>
              <a:t>Support for Volunteers-in-Parks Program (see RM-7 for more guidance):</a:t>
            </a:r>
            <a:endParaRPr/>
          </a:p>
          <a:p>
            <a:pPr marL="931591" lvl="1" indent="-323469">
              <a:buSzPts val="1400"/>
              <a:buChar char="○"/>
            </a:pPr>
            <a:r>
              <a:rPr lang="en-US"/>
              <a:t>Supplies &amp; equipment</a:t>
            </a:r>
            <a:endParaRPr/>
          </a:p>
          <a:p>
            <a:pPr marL="931591" lvl="1" indent="-323469">
              <a:buSzPts val="1400"/>
              <a:buChar char="○"/>
            </a:pPr>
            <a:r>
              <a:rPr lang="en-US"/>
              <a:t>Transportation</a:t>
            </a:r>
            <a:endParaRPr/>
          </a:p>
          <a:p>
            <a:pPr marL="931591" lvl="1" indent="-323469">
              <a:buSzPts val="1400"/>
              <a:buChar char="○"/>
            </a:pPr>
            <a:r>
              <a:rPr lang="en-US"/>
              <a:t>Period dress</a:t>
            </a:r>
            <a:endParaRPr/>
          </a:p>
          <a:p>
            <a:pPr marL="931591" lvl="1" indent="-323469">
              <a:buSzPts val="1400"/>
              <a:buChar char="○"/>
            </a:pPr>
            <a:r>
              <a:rPr lang="en-US"/>
              <a:t>Recognition - non-monetary awards of nominal value (under $50)</a:t>
            </a:r>
            <a:endParaRPr/>
          </a:p>
          <a:p>
            <a:pPr marL="465795" indent="-323469">
              <a:buSzPts val="1400"/>
              <a:buChar char="●"/>
            </a:pPr>
            <a:r>
              <a:rPr lang="en-US"/>
              <a:t>Salaries for Temporary NPS Employees:</a:t>
            </a:r>
            <a:endParaRPr/>
          </a:p>
          <a:p>
            <a:pPr marL="931591" lvl="1" indent="-323469">
              <a:buSzPts val="1400"/>
              <a:buChar char="○"/>
            </a:pPr>
            <a:r>
              <a:rPr lang="en-US"/>
              <a:t>Only way to use Aid for permanent employees is “reimbursement of the salaries and benefits of employees of HFC, DSC, and other project-funded employees working directly on media projects or plans donated to the NPS by an Association.”</a:t>
            </a:r>
            <a:endParaRPr/>
          </a:p>
          <a:p>
            <a:pPr marL="931591" lvl="1" indent="-323469">
              <a:buSzPts val="1400"/>
              <a:buChar char="○"/>
            </a:pPr>
            <a:r>
              <a:rPr lang="en-US"/>
              <a:t>Can also be used to pay temporary employees including seasonals</a:t>
            </a:r>
            <a:endParaRPr/>
          </a:p>
          <a:p>
            <a:pPr marL="465795" indent="-323469">
              <a:buSzPts val="1400"/>
              <a:buChar char="●"/>
            </a:pPr>
            <a:r>
              <a:rPr lang="en-US"/>
              <a:t>Stipends and Per Diem Expenses - examples:</a:t>
            </a:r>
            <a:endParaRPr/>
          </a:p>
          <a:p>
            <a:pPr marL="931591" lvl="1" indent="-323469">
              <a:buSzPts val="1400"/>
              <a:buChar char="○"/>
            </a:pPr>
            <a:r>
              <a:rPr lang="en-US"/>
              <a:t>Honoraria for speakers</a:t>
            </a:r>
            <a:endParaRPr/>
          </a:p>
          <a:p>
            <a:pPr marL="931591" lvl="1" indent="-323469">
              <a:buSzPts val="1400"/>
              <a:buChar char="○"/>
            </a:pPr>
            <a:r>
              <a:rPr lang="en-US"/>
              <a:t>Expenses for residential program participants (authors, artists, researchers) including housing, travel, per diem</a:t>
            </a:r>
            <a:endParaRPr/>
          </a:p>
          <a:p>
            <a:pPr marL="931591" lvl="1" indent="-323469">
              <a:buSzPts val="1400"/>
              <a:buChar char="○"/>
            </a:pPr>
            <a:r>
              <a:rPr lang="en-US"/>
              <a:t>Subsistence allowances for SCAs</a:t>
            </a:r>
            <a:endParaRPr/>
          </a:p>
          <a:p>
            <a:pPr marL="465795" indent="-323469">
              <a:buSzPts val="1400"/>
              <a:buChar char="●"/>
            </a:pPr>
            <a:r>
              <a:rPr lang="en-US"/>
              <a:t>NPS Employee Travel</a:t>
            </a:r>
            <a:endParaRPr/>
          </a:p>
          <a:p>
            <a:pPr marL="931591" lvl="1" indent="-323469">
              <a:buSzPts val="1400"/>
              <a:buChar char="○"/>
            </a:pPr>
            <a:r>
              <a:rPr lang="en-US"/>
              <a:t>Consistent with 31 USC 1353</a:t>
            </a:r>
            <a:endParaRPr/>
          </a:p>
          <a:p>
            <a:pPr marL="931591" lvl="1" indent="-323469">
              <a:buSzPts val="1400"/>
              <a:buChar char="○"/>
            </a:pPr>
            <a:r>
              <a:rPr lang="en-US"/>
              <a:t>Employee must have an approved travel authorization and DI-2000 form</a:t>
            </a:r>
            <a:endParaRPr/>
          </a:p>
          <a:p>
            <a:pPr marL="931591" lvl="1" indent="-323469">
              <a:buSzPts val="1400"/>
              <a:buChar char="○"/>
            </a:pPr>
            <a:r>
              <a:rPr lang="en-US"/>
              <a:t>CA should pay for travel expenses directly whenever possible.</a:t>
            </a:r>
            <a:endParaRPr/>
          </a:p>
          <a:p>
            <a:pPr marL="931591" lvl="1" indent="-323469">
              <a:buSzPts val="1400"/>
              <a:buChar char="○"/>
            </a:pPr>
            <a:r>
              <a:rPr lang="en-US"/>
              <a:t>See the Ethics Guide for DOI Employees</a:t>
            </a:r>
            <a:endParaRPr/>
          </a:p>
          <a:p>
            <a:pPr marL="465795"/>
            <a:endParaRPr/>
          </a:p>
          <a:p>
            <a:endParaRPr/>
          </a:p>
        </p:txBody>
      </p:sp>
      <p:sp>
        <p:nvSpPr>
          <p:cNvPr id="97" name="Shape 9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28193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Shape 10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r>
              <a:rPr lang="en-US" sz="1000">
                <a:latin typeface="Arial"/>
                <a:ea typeface="Arial"/>
                <a:cs typeface="Arial"/>
                <a:sym typeface="Arial"/>
              </a:rPr>
              <a:t>Questions to address:</a:t>
            </a:r>
            <a:endParaRPr sz="1000">
              <a:latin typeface="Arial"/>
              <a:ea typeface="Arial"/>
              <a:cs typeface="Arial"/>
              <a:sym typeface="Arial"/>
            </a:endParaRPr>
          </a:p>
          <a:p>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If an NPS employee attends a program where food is served, can they also eat? Do they need to fill out an ethics form? Something about WAGs</a:t>
            </a:r>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What about alcohol? For example at an awards dinner?</a:t>
            </a:r>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Aid to Parks should not primarily be used for food and beverages</a:t>
            </a:r>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Once donations come into an NPS donation account, it must be treated the same way as any federally appropriated dollars </a:t>
            </a:r>
            <a:endParaRPr sz="1000">
              <a:latin typeface="Arial"/>
              <a:ea typeface="Arial"/>
              <a:cs typeface="Arial"/>
              <a:sym typeface="Arial"/>
            </a:endParaRPr>
          </a:p>
        </p:txBody>
      </p:sp>
      <p:sp>
        <p:nvSpPr>
          <p:cNvPr id="107" name="Shape 10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4604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fact, we ran a word count of the old RM-32 for the words ”communication, partnership, cooperation, and together”.  The word “collaboration” showed up 6 times in the 2003 version.</a:t>
            </a:r>
          </a:p>
          <a:p>
            <a:endParaRPr lang="en-US" sz="1800" dirty="0"/>
          </a:p>
          <a:p>
            <a:r>
              <a:rPr lang="en-US" sz="1800" dirty="0"/>
              <a:t>Then we ran a word count of 2017 version, and found that the word “collaboration” shows up 40 times!  The frequency of the other words has also increased dramatically.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6287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Shape 11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marL="465795" indent="-297591">
              <a:buClr>
                <a:schemeClr val="dk1"/>
              </a:buClr>
              <a:buSzPts val="1000"/>
              <a:buChar char="●"/>
            </a:pPr>
            <a:r>
              <a:rPr lang="en-US" sz="1000">
                <a:latin typeface="Arial"/>
                <a:ea typeface="Arial"/>
                <a:cs typeface="Arial"/>
                <a:sym typeface="Arial"/>
              </a:rPr>
              <a:t>Cash deposited into a park donation account</a:t>
            </a:r>
            <a:endParaRPr sz="1000">
              <a:latin typeface="Arial"/>
              <a:ea typeface="Arial"/>
              <a:cs typeface="Arial"/>
              <a:sym typeface="Arial"/>
            </a:endParaRPr>
          </a:p>
          <a:p>
            <a:pPr marL="931591" lvl="1" indent="-297591">
              <a:buSzPts val="1000"/>
              <a:buFont typeface="Arial"/>
              <a:buChar char="○"/>
            </a:pPr>
            <a:r>
              <a:rPr lang="en-US" sz="1000">
                <a:latin typeface="Arial"/>
                <a:ea typeface="Arial"/>
                <a:cs typeface="Arial"/>
                <a:sym typeface="Arial"/>
              </a:rPr>
              <a:t>This is treated the same as a federal appropriation - must comply with all the same regulations</a:t>
            </a:r>
            <a:endParaRPr sz="1000">
              <a:latin typeface="Arial"/>
              <a:ea typeface="Arial"/>
              <a:cs typeface="Arial"/>
              <a:sym typeface="Arial"/>
            </a:endParaRPr>
          </a:p>
          <a:p>
            <a:pPr marL="465795" indent="-297591">
              <a:buClr>
                <a:schemeClr val="dk1"/>
              </a:buClr>
              <a:buSzPts val="1000"/>
              <a:buChar char="●"/>
            </a:pPr>
            <a:r>
              <a:rPr lang="en-US" sz="1000">
                <a:latin typeface="Arial"/>
                <a:ea typeface="Arial"/>
                <a:cs typeface="Arial"/>
                <a:sym typeface="Arial"/>
              </a:rPr>
              <a:t>CA makes purchases at the request of the park</a:t>
            </a:r>
            <a:endParaRPr sz="1000">
              <a:latin typeface="Arial"/>
              <a:ea typeface="Arial"/>
              <a:cs typeface="Arial"/>
              <a:sym typeface="Arial"/>
            </a:endParaRPr>
          </a:p>
          <a:p>
            <a:pPr marL="931591" lvl="1" indent="-297591">
              <a:buSzPts val="1000"/>
              <a:buFont typeface="Arial"/>
              <a:buChar char="○"/>
            </a:pPr>
            <a:r>
              <a:rPr lang="en-US" sz="1000">
                <a:latin typeface="Arial"/>
                <a:ea typeface="Arial"/>
                <a:cs typeface="Arial"/>
                <a:sym typeface="Arial"/>
              </a:rPr>
              <a:t>This could be making an online purchase of an item, paying a restaurant for food, paying a vendor for services provided, paying stipends to an intern, etc.</a:t>
            </a:r>
            <a:endParaRPr sz="1000">
              <a:latin typeface="Arial"/>
              <a:ea typeface="Arial"/>
              <a:cs typeface="Arial"/>
              <a:sym typeface="Arial"/>
            </a:endParaRPr>
          </a:p>
          <a:p>
            <a:pPr marL="465795" indent="-297591">
              <a:buSzPts val="1000"/>
              <a:buFont typeface="Arial"/>
              <a:buChar char="●"/>
            </a:pPr>
            <a:r>
              <a:rPr lang="en-US" sz="1000">
                <a:latin typeface="Arial"/>
                <a:ea typeface="Arial"/>
                <a:cs typeface="Arial"/>
                <a:sym typeface="Arial"/>
              </a:rPr>
              <a:t>Superintendent’s Fund / Park Discretionary Fund</a:t>
            </a:r>
            <a:endParaRPr sz="1000">
              <a:latin typeface="Arial"/>
              <a:ea typeface="Arial"/>
              <a:cs typeface="Arial"/>
              <a:sym typeface="Arial"/>
            </a:endParaRPr>
          </a:p>
          <a:p>
            <a:pPr marL="931591" lvl="1" indent="-297591">
              <a:buSzPts val="1000"/>
              <a:buFont typeface="Arial"/>
              <a:buChar char="○"/>
            </a:pPr>
            <a:r>
              <a:rPr lang="en-US" sz="1000">
                <a:latin typeface="Arial"/>
                <a:ea typeface="Arial"/>
                <a:cs typeface="Arial"/>
                <a:sym typeface="Arial"/>
              </a:rPr>
              <a:t>This refers to a sum of money provided to the park to spend at their discretion</a:t>
            </a:r>
            <a:endParaRPr sz="1000">
              <a:latin typeface="Arial"/>
              <a:ea typeface="Arial"/>
              <a:cs typeface="Arial"/>
              <a:sym typeface="Arial"/>
            </a:endParaRPr>
          </a:p>
          <a:p>
            <a:pPr marL="931591" lvl="1" indent="-297591">
              <a:buSzPts val="1000"/>
              <a:buFont typeface="Arial"/>
              <a:buChar char="○"/>
            </a:pPr>
            <a:r>
              <a:rPr lang="en-US" sz="1000">
                <a:latin typeface="Arial"/>
                <a:ea typeface="Arial"/>
                <a:cs typeface="Arial"/>
                <a:sym typeface="Arial"/>
              </a:rPr>
              <a:t>It could come to the park either as a check made out to the superintendent, cash, or pre-paid credit cards, or gift cards)</a:t>
            </a:r>
            <a:endParaRPr sz="1000">
              <a:latin typeface="Arial"/>
              <a:ea typeface="Arial"/>
              <a:cs typeface="Arial"/>
              <a:sym typeface="Arial"/>
            </a:endParaRPr>
          </a:p>
          <a:p>
            <a:pPr marL="931591" lvl="1" indent="-297591">
              <a:buSzPts val="1000"/>
              <a:buFont typeface="Arial"/>
              <a:buChar char="○"/>
            </a:pPr>
            <a:r>
              <a:rPr lang="en-US" sz="1000">
                <a:latin typeface="Arial"/>
                <a:ea typeface="Arial"/>
                <a:cs typeface="Arial"/>
                <a:sym typeface="Arial"/>
              </a:rPr>
              <a:t>The OIG singled this out as an area of concern </a:t>
            </a:r>
            <a:endParaRPr sz="1000">
              <a:latin typeface="Arial"/>
              <a:ea typeface="Arial"/>
              <a:cs typeface="Arial"/>
              <a:sym typeface="Arial"/>
            </a:endParaRPr>
          </a:p>
          <a:p>
            <a:pPr marL="931591" lvl="1" indent="-297591">
              <a:buSzPts val="1000"/>
              <a:buFont typeface="Arial"/>
              <a:buChar char="○"/>
            </a:pPr>
            <a:r>
              <a:rPr lang="en-US" sz="1000">
                <a:latin typeface="Arial"/>
                <a:ea typeface="Arial"/>
                <a:cs typeface="Arial"/>
                <a:sym typeface="Arial"/>
              </a:rPr>
              <a:t>NPS is working on guidance around this currently</a:t>
            </a:r>
            <a:endParaRPr sz="1000">
              <a:latin typeface="Arial"/>
              <a:ea typeface="Arial"/>
              <a:cs typeface="Arial"/>
              <a:sym typeface="Arial"/>
            </a:endParaRPr>
          </a:p>
          <a:p>
            <a:endParaRPr sz="1000">
              <a:latin typeface="Arial"/>
              <a:ea typeface="Arial"/>
              <a:cs typeface="Arial"/>
              <a:sym typeface="Arial"/>
            </a:endParaRPr>
          </a:p>
        </p:txBody>
      </p:sp>
      <p:sp>
        <p:nvSpPr>
          <p:cNvPr id="117" name="Shape 11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97293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Shape 12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pPr marL="465795" indent="-297591">
              <a:buClr>
                <a:schemeClr val="dk1"/>
              </a:buClr>
              <a:buSzPts val="1000"/>
              <a:buChar char="●"/>
            </a:pPr>
            <a:r>
              <a:rPr lang="en-US" sz="1000">
                <a:latin typeface="Arial"/>
                <a:ea typeface="Arial"/>
                <a:cs typeface="Arial"/>
                <a:sym typeface="Arial"/>
              </a:rPr>
              <a:t>Talk about the importance of accountability - it has always been important, but even more important now with the OIG Review</a:t>
            </a:r>
            <a:endParaRPr sz="1000">
              <a:latin typeface="Arial"/>
              <a:ea typeface="Arial"/>
              <a:cs typeface="Arial"/>
              <a:sym typeface="Arial"/>
            </a:endParaRPr>
          </a:p>
          <a:p>
            <a:pPr marL="465795" indent="-297591">
              <a:buClr>
                <a:schemeClr val="dk1"/>
              </a:buClr>
              <a:buSzPts val="1000"/>
              <a:buChar char="●"/>
            </a:pPr>
            <a:r>
              <a:rPr lang="en-US" sz="1000">
                <a:latin typeface="Arial"/>
                <a:ea typeface="Arial"/>
                <a:cs typeface="Arial"/>
                <a:sym typeface="Arial"/>
              </a:rPr>
              <a:t>Need to ensure we can justify and account for all spending associated with Aid to Parks</a:t>
            </a:r>
            <a:endParaRPr sz="1000">
              <a:latin typeface="Arial"/>
              <a:ea typeface="Arial"/>
              <a:cs typeface="Arial"/>
              <a:sym typeface="Arial"/>
            </a:endParaRPr>
          </a:p>
          <a:p>
            <a:pPr marL="465795" indent="-297591">
              <a:buClr>
                <a:schemeClr val="dk1"/>
              </a:buClr>
              <a:buSzPts val="1000"/>
              <a:buChar char="●"/>
            </a:pPr>
            <a:r>
              <a:rPr lang="en-US" sz="1000">
                <a:latin typeface="Arial"/>
                <a:ea typeface="Arial"/>
                <a:cs typeface="Arial"/>
                <a:sym typeface="Arial"/>
              </a:rPr>
              <a:t>Financial accountability is the responsibility of both the CA </a:t>
            </a:r>
            <a:r>
              <a:rPr lang="en-US" sz="1000" b="1">
                <a:latin typeface="Arial"/>
                <a:ea typeface="Arial"/>
                <a:cs typeface="Arial"/>
                <a:sym typeface="Arial"/>
              </a:rPr>
              <a:t>and the Park</a:t>
            </a:r>
            <a:endParaRPr sz="1000" b="1">
              <a:latin typeface="Arial"/>
              <a:ea typeface="Arial"/>
              <a:cs typeface="Arial"/>
              <a:sym typeface="Arial"/>
            </a:endParaRPr>
          </a:p>
          <a:p>
            <a:pPr marL="465795"/>
            <a:endParaRPr sz="1000">
              <a:latin typeface="Arial"/>
              <a:ea typeface="Arial"/>
              <a:cs typeface="Arial"/>
              <a:sym typeface="Arial"/>
            </a:endParaRPr>
          </a:p>
          <a:p>
            <a:pPr marL="465795"/>
            <a:r>
              <a:rPr lang="en-US" sz="1000">
                <a:latin typeface="Arial"/>
                <a:ea typeface="Arial"/>
                <a:cs typeface="Arial"/>
                <a:sym typeface="Arial"/>
              </a:rPr>
              <a:t>We learned during the OIG site visits that some parks only had CA records to show demonstrate financial accountability.  This is not sufficient.  Parks need to be able to show they have a process in place for planning, justifying, approving, requesting and receiving Aid to Parks.  You can’t just point to a report from your CA at the end of the year that lists your expenditures and call it good.</a:t>
            </a:r>
            <a:endParaRPr sz="1000">
              <a:latin typeface="Arial"/>
              <a:ea typeface="Arial"/>
              <a:cs typeface="Arial"/>
              <a:sym typeface="Arial"/>
            </a:endParaRPr>
          </a:p>
          <a:p>
            <a:endParaRPr sz="1000">
              <a:latin typeface="Arial"/>
              <a:ea typeface="Arial"/>
              <a:cs typeface="Arial"/>
              <a:sym typeface="Arial"/>
            </a:endParaRPr>
          </a:p>
        </p:txBody>
      </p:sp>
      <p:sp>
        <p:nvSpPr>
          <p:cNvPr id="127" name="Shape 12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46942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r>
              <a:rPr lang="en-US" sz="1000" dirty="0">
                <a:latin typeface="Arial"/>
                <a:ea typeface="Arial"/>
                <a:cs typeface="Arial"/>
                <a:sym typeface="Arial"/>
              </a:rPr>
              <a:t>% of Sales, can vary year to year based on profitability and operational needs.  Also supports publications store improvements, grants emergency funds</a:t>
            </a:r>
          </a:p>
          <a:p>
            <a:r>
              <a:rPr lang="en-US" sz="1000" dirty="0">
                <a:latin typeface="Arial"/>
                <a:ea typeface="Arial"/>
                <a:cs typeface="Arial"/>
                <a:sym typeface="Arial"/>
              </a:rPr>
              <a:t>Overview.  Requests should be submitted in advance for approval.  Purchase Order submitted, it gets approved or denied or more info is requested. Payments made to vendor based on terms. Approval for payments by park.  Can be submitted through online portal.</a:t>
            </a:r>
          </a:p>
          <a:p>
            <a:r>
              <a:rPr lang="en-US" sz="1000" dirty="0">
                <a:latin typeface="Arial"/>
                <a:ea typeface="Arial"/>
                <a:cs typeface="Arial"/>
                <a:sym typeface="Arial"/>
              </a:rPr>
              <a:t>Holding off on sending Park Discretionary Funds until guidance comes out from NPS based on OIG review.  Will be updating our Donations Manual after guidance comes out from NPS based on OIG review</a:t>
            </a:r>
            <a:endParaRPr sz="1000" dirty="0">
              <a:latin typeface="Arial"/>
              <a:ea typeface="Arial"/>
              <a:cs typeface="Arial"/>
              <a:sym typeface="Arial"/>
            </a:endParaRPr>
          </a:p>
        </p:txBody>
      </p:sp>
      <p:sp>
        <p:nvSpPr>
          <p:cNvPr id="137" name="Shape 13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50110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r>
              <a:rPr lang="en-US" sz="1000" dirty="0">
                <a:latin typeface="Arial"/>
                <a:ea typeface="Arial"/>
                <a:cs typeface="Arial"/>
                <a:sym typeface="Arial"/>
              </a:rPr>
              <a:t>Eastern National distributes our Net Income not just to Park Interpretive Donation Accounts but we also set funds aside for Store Improvements, Competitive Grants, Publications, Park Discretionary Funds and Other categories such as Emergency Funds for last minute NPS requests </a:t>
            </a:r>
            <a:r>
              <a:rPr lang="en-US" sz="1000" dirty="0" err="1">
                <a:latin typeface="Arial"/>
                <a:ea typeface="Arial"/>
                <a:cs typeface="Arial"/>
                <a:sym typeface="Arial"/>
              </a:rPr>
              <a:t>etc</a:t>
            </a:r>
            <a:endParaRPr sz="1000" dirty="0">
              <a:latin typeface="Arial"/>
              <a:ea typeface="Arial"/>
              <a:cs typeface="Arial"/>
              <a:sym typeface="Arial"/>
            </a:endParaRPr>
          </a:p>
        </p:txBody>
      </p:sp>
      <p:sp>
        <p:nvSpPr>
          <p:cNvPr id="137" name="Shape 13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88195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r>
              <a:rPr lang="en-US" sz="1000" dirty="0">
                <a:latin typeface="Arial"/>
                <a:ea typeface="Arial"/>
                <a:cs typeface="Arial"/>
                <a:sym typeface="Arial"/>
              </a:rPr>
              <a:t>Here is a copy of last year’s letter.  This documents your balances and informs you of your new allotment based on prior years sales</a:t>
            </a:r>
            <a:endParaRPr sz="1000" dirty="0">
              <a:latin typeface="Arial"/>
              <a:ea typeface="Arial"/>
              <a:cs typeface="Arial"/>
              <a:sym typeface="Arial"/>
            </a:endParaRPr>
          </a:p>
        </p:txBody>
      </p:sp>
      <p:sp>
        <p:nvSpPr>
          <p:cNvPr id="137" name="Shape 13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39394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r>
              <a:rPr lang="en-US" sz="1000" dirty="0">
                <a:latin typeface="Arial"/>
                <a:ea typeface="Arial"/>
                <a:cs typeface="Arial"/>
                <a:sym typeface="Arial"/>
              </a:rPr>
              <a:t>Here is a sample of an Annual Donation Detail report that is sent to all Superintendents to review, verify, sign off on and return to EN</a:t>
            </a:r>
            <a:endParaRPr sz="1000" dirty="0">
              <a:latin typeface="Arial"/>
              <a:ea typeface="Arial"/>
              <a:cs typeface="Arial"/>
              <a:sym typeface="Arial"/>
            </a:endParaRPr>
          </a:p>
        </p:txBody>
      </p:sp>
      <p:sp>
        <p:nvSpPr>
          <p:cNvPr id="137" name="Shape 13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52074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r>
              <a:rPr lang="en-US" sz="1000" dirty="0">
                <a:latin typeface="Arial"/>
                <a:ea typeface="Arial"/>
                <a:cs typeface="Arial"/>
                <a:sym typeface="Arial"/>
              </a:rPr>
              <a:t>Overview.  Requests should be submitted in advance for approval.  Purchase Order submitted, it gets approved or denied or more info is requested. Payments made to vendor based on terms. Approval for payments by park.  Can be submitted through online portal.</a:t>
            </a:r>
          </a:p>
          <a:p>
            <a:r>
              <a:rPr lang="en-US" sz="1000" dirty="0">
                <a:latin typeface="Arial"/>
                <a:ea typeface="Arial"/>
                <a:cs typeface="Arial"/>
                <a:sym typeface="Arial"/>
              </a:rPr>
              <a:t>Holding off on sending Park Discretionary Funds until guidance comes out from NPS based on OIG review.  Will be updating our Donations Manual after guidance comes out from NPS based on OIG review</a:t>
            </a:r>
            <a:endParaRPr sz="1000" dirty="0">
              <a:latin typeface="Arial"/>
              <a:ea typeface="Arial"/>
              <a:cs typeface="Arial"/>
              <a:sym typeface="Arial"/>
            </a:endParaRPr>
          </a:p>
        </p:txBody>
      </p:sp>
      <p:sp>
        <p:nvSpPr>
          <p:cNvPr id="137" name="Shape 13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34286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10248" y="4459526"/>
            <a:ext cx="5682123" cy="4224779"/>
          </a:xfrm>
          <a:prstGeom prst="rect">
            <a:avLst/>
          </a:prstGeom>
          <a:noFill/>
          <a:ln>
            <a:noFill/>
          </a:ln>
        </p:spPr>
        <p:txBody>
          <a:bodyPr spcFirstLastPara="1" wrap="square" lIns="94214" tIns="47094" rIns="94214" bIns="47094" anchor="t" anchorCtr="0">
            <a:noAutofit/>
          </a:bodyPr>
          <a:lstStyle/>
          <a:p>
            <a:r>
              <a:rPr lang="en-US" sz="1000" dirty="0">
                <a:latin typeface="Arial"/>
                <a:ea typeface="Arial"/>
                <a:cs typeface="Arial"/>
                <a:sym typeface="Arial"/>
              </a:rPr>
              <a:t>Holding off on sending Park Discretionary Funds until guidance comes out from NPS based on OIG review.  Will be updating our Donations Manual after guidance comes out from NPS based on OIG review hopefully with a task force of both EN and NPS.  Our goal in making changes is to help you and us comply with D)-32 and the OIG recommendations.</a:t>
            </a:r>
            <a:endParaRPr sz="1000" dirty="0">
              <a:latin typeface="Arial"/>
              <a:ea typeface="Arial"/>
              <a:cs typeface="Arial"/>
              <a:sym typeface="Arial"/>
            </a:endParaRPr>
          </a:p>
        </p:txBody>
      </p:sp>
      <p:sp>
        <p:nvSpPr>
          <p:cNvPr id="137" name="Shape 137"/>
          <p:cNvSpPr txBox="1">
            <a:spLocks noGrp="1"/>
          </p:cNvSpPr>
          <p:nvPr>
            <p:ph type="sldNum" idx="12"/>
          </p:nvPr>
        </p:nvSpPr>
        <p:spPr>
          <a:xfrm>
            <a:off x="4023094" y="8917422"/>
            <a:ext cx="3077740" cy="469318"/>
          </a:xfrm>
          <a:prstGeom prst="rect">
            <a:avLst/>
          </a:prstGeom>
          <a:noFill/>
          <a:ln>
            <a:noFill/>
          </a:ln>
        </p:spPr>
        <p:txBody>
          <a:bodyPr spcFirstLastPara="1" wrap="square"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44909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972929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420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Section 1, Purpose and Objectives, clarifies the primary role of Associations as providing support to the NPS through the sale and publication of interpretive materials and text.  It defines Association activities as guided by the Cooperating Association Agreement, while other roles may be guided by separate legal instruments (specifics are covered in Sections 8, 11, and 12).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27322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2136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4618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98917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28125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4326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8444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402956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84530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8143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63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658390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48828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550557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915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130197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43770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0518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5316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45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104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new section was added to affirming the importance of park-level planning, as relate to the Association role in the park I&amp;E program.  Strategic guidance is provided by a </a:t>
            </a:r>
            <a:r>
              <a:rPr lang="en-US" sz="1800" dirty="0" err="1"/>
              <a:t>servicewide</a:t>
            </a:r>
            <a:r>
              <a:rPr lang="en-US" sz="1800" dirty="0"/>
              <a:t> strategic plan for IE&amp;V.  Parks should involve Associations in the development of the park’s Long Range Interpretive Plan.</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379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new section was added to raise NPS awareness of the need to promote an environment of business sustainability for Association partners.  Tom Richter and Claudia Schechter will cover this topic this afternoon.  On Wednesday afternoon, Jason Scarpello will address Marketing Your Park Stores and Products.</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308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r>
              <a:rPr lang="en-US" sz="1800" dirty="0"/>
              <a:t>A topic covered in Section 7, Interpretive Sales Activities, is review of products as potential sales items.  Linda Lutz-Ryan and Megan Cartwright will facilitate a session later today.</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759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RM-32 requires park-level reporting of key financial data, and requires multi-park Associations to report out central office expenses.  This is in accordance with a 2003 GAO Report and the recommendations of the CA Steering Committee adopted by the NLC.</a:t>
            </a:r>
          </a:p>
          <a:p>
            <a:pPr defTabSz="465795">
              <a:defRPr/>
            </a:pPr>
            <a:endParaRPr lang="en-US" sz="1800" dirty="0"/>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90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651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RM clarifies that fundraising by the Association, and donation acceptance by Associations on behalf of the park, is subject to a different Director’s Order, DO-21.  It also states that, when the Association donates “aid to agency” funds to the NPS, the NPS will be accountable to the project and funds, and that the NPS has a responsibility to treat funds donated by Associations as they do donations from other private donors.  In other words, parks should put donated funds in a park donation account and apply regular administrative and internal controls.</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526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r>
              <a:rPr lang="en-US" sz="1800" dirty="0"/>
              <a:t>RM-32 acknowledges the different roles that nonprofit organizations may engage in with the NPS.  The functions listed here are not authorized by the Cooperating Association Agreement, and would require a separate legal instrument, contract, agreement, or permit. We already covered Fundraising or provide Interpretation and Education services, but as you can see there are lots of other potential activities. Section 12 of the RM provides a “how to”.  On Thursday morning, Linda Lutz-Ryan and Beth </a:t>
            </a:r>
            <a:r>
              <a:rPr lang="en-US" sz="1800" dirty="0" err="1"/>
              <a:t>Sciumeca</a:t>
            </a:r>
            <a:r>
              <a:rPr lang="en-US" sz="1800" dirty="0"/>
              <a:t> will cover this topic in session on Nonprofit Activities Beyond the Standard Cooperating Association Agreement.</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819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Finally, we come to the final section of RM-32, For Further Reference.  It lists 16 other Director’s Orders that help provide guidance for the NPS-Cooperating Association Partnership, all of which are posted on the NPS Policy page of </a:t>
            </a:r>
            <a:r>
              <a:rPr lang="en-US" sz="1800" dirty="0" err="1"/>
              <a:t>InsideNPS</a:t>
            </a:r>
            <a:r>
              <a:rPr lang="en-US" sz="1800" dirty="0"/>
              <a:t>.  The RM is meant to be flexible; it allows for additions and changes as new resources are developed.  Additional references and samples will be added to the appendix over time.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31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0288" y="520700"/>
            <a:ext cx="4635500" cy="2606675"/>
          </a:xfrm>
        </p:spPr>
      </p:sp>
      <p:sp>
        <p:nvSpPr>
          <p:cNvPr id="3" name="Notes Placeholder 2"/>
          <p:cNvSpPr>
            <a:spLocks noGrp="1"/>
          </p:cNvSpPr>
          <p:nvPr>
            <p:ph type="body" idx="1"/>
          </p:nvPr>
        </p:nvSpPr>
        <p:spPr/>
        <p:txBody>
          <a:bodyPr/>
          <a:lstStyle/>
          <a:p>
            <a:pPr marL="171442" indent="-171442" defTabSz="457178">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672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0288" y="520700"/>
            <a:ext cx="4635500" cy="2606675"/>
          </a:xfrm>
        </p:spPr>
      </p:sp>
      <p:sp>
        <p:nvSpPr>
          <p:cNvPr id="3" name="Notes Placeholder 2"/>
          <p:cNvSpPr>
            <a:spLocks noGrp="1"/>
          </p:cNvSpPr>
          <p:nvPr>
            <p:ph type="body" idx="1"/>
          </p:nvPr>
        </p:nvSpPr>
        <p:spPr/>
        <p:txBody>
          <a:bodyPr/>
          <a:lstStyle/>
          <a:p>
            <a:pPr defTabSz="457178">
              <a:defRPr/>
            </a:pPr>
            <a:r>
              <a:rPr lang="en-US" sz="1800" dirty="0"/>
              <a:t>Welcome to the fun session!  This is the magical part of retail, we’ll discuss creating the merchandise and arranging it in a beautiful store in you park.  The cooperating association’s store should enhance the visitor’s experience in the park.  It is an extension of the interpretation in the park and all products will educate and possibly inspire the visitor. </a:t>
            </a:r>
          </a:p>
          <a:p>
            <a:pPr defTabSz="457178">
              <a:defRPr/>
            </a:pPr>
            <a:r>
              <a:rPr lang="en-US" dirty="0"/>
              <a:t>Modeled after the British suffragette pin – known as the Holloway Broach, Alice Paul created this jail door pin for the National Woman’s Party members who were imprisoned for picketing the White House.  The pin depicts a jail door with a lock and chain attached.</a:t>
            </a:r>
            <a:endParaRPr lang="en-US" sz="1800" dirty="0"/>
          </a:p>
          <a:p>
            <a:pPr defTabSz="457178">
              <a:defRPr/>
            </a:pPr>
            <a:endParaRPr lang="en-US" sz="1800" dirty="0"/>
          </a:p>
          <a:p>
            <a:pPr defTabSz="457178">
              <a:defRPr/>
            </a:pPr>
            <a:r>
              <a:rPr lang="en-US" sz="1800" dirty="0"/>
              <a:t>Hopefully all were able to visit the Benjamin Franklin Museum last night.  This is where we can see an attractive store which sells books.  But also sells multiple products which feature inspirational  quotes of Ben Franklin or other products which educate.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868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0288" y="520700"/>
            <a:ext cx="4635500" cy="2606675"/>
          </a:xfrm>
        </p:spPr>
      </p:sp>
      <p:sp>
        <p:nvSpPr>
          <p:cNvPr id="3" name="Notes Placeholder 2"/>
          <p:cNvSpPr>
            <a:spLocks noGrp="1"/>
          </p:cNvSpPr>
          <p:nvPr>
            <p:ph type="body" idx="1"/>
          </p:nvPr>
        </p:nvSpPr>
        <p:spPr/>
        <p:txBody>
          <a:bodyPr/>
          <a:lstStyle/>
          <a:p>
            <a:pPr defTabSz="457178">
              <a:defRPr/>
            </a:pPr>
            <a:r>
              <a:rPr lang="en-US" sz="1800" dirty="0"/>
              <a:t>Benjamin Franklin was fond of small, furry creatures like squirrels, or </a:t>
            </a:r>
            <a:r>
              <a:rPr lang="en-US" sz="1800" dirty="0" err="1"/>
              <a:t>skuggs</a:t>
            </a:r>
            <a:r>
              <a:rPr lang="en-US" sz="1800" dirty="0"/>
              <a:t> as they were called.  He once sent a ''fine large grey Squirrel'' from Philadelphia to London as a gift for his friend Georgiana Shipley.  Alas, the first </a:t>
            </a:r>
            <a:r>
              <a:rPr lang="en-US" sz="1800" dirty="0" err="1"/>
              <a:t>skugg</a:t>
            </a:r>
            <a:r>
              <a:rPr lang="en-US" sz="1800" dirty="0"/>
              <a:t> escaped from his cage and was devoured by a dog.  Franklin asked his wife Deborah to send Georgiana a second </a:t>
            </a:r>
            <a:r>
              <a:rPr lang="en-US" sz="1800" dirty="0" err="1"/>
              <a:t>skugg</a:t>
            </a:r>
            <a:r>
              <a:rPr lang="en-US" sz="1800" dirty="0"/>
              <a:t>.  In a letter of thanks, Georgiana reported that her new friend grew ''fat and lively'' and enjoyed ''as much liberty as even a North American can desire.''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5141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038">
              <a:defRPr/>
            </a:pPr>
            <a:r>
              <a:rPr lang="en-US" sz="1800" dirty="0"/>
              <a:t>I am going to share with you some examples of the new stores or renovations within the EN family.  I’ll highlight innovative and attractive designs which have increased revenue.  The best store designs blend in seamlessly with the site.  The photo on the slide is the MLK Memorial  which is modern and simple, it blends into the architect’s vision for a visitor contact station. We used the same wood tone as the VC desk and incorporated details like the art glass that faces the desk into the end caps of the fixtures.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557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038">
              <a:defRPr/>
            </a:pPr>
            <a:r>
              <a:rPr lang="en-US" sz="1800" dirty="0"/>
              <a:t>With the 150</a:t>
            </a:r>
            <a:r>
              <a:rPr lang="en-US" sz="1800" baseline="30000" dirty="0"/>
              <a:t>th</a:t>
            </a:r>
            <a:r>
              <a:rPr lang="en-US" sz="1800" dirty="0"/>
              <a:t> anniversary of the Battle of Shiloh coming up and the release of the new park film both EN and the park felt the store needed a major renovation.  The current store was stuck in the 90’s with the plain jane bookcases and bold wall paper that distracted rather than highlighted the merchandise offerings.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08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038">
              <a:defRPr/>
            </a:pPr>
            <a:r>
              <a:rPr lang="en-US" sz="1800" dirty="0"/>
              <a:t> Superintendent Woody Harrell, wanted a more elegant look for the store.  We worked with Facility Manager Randy Martin to upgrade the entire space.  Wall paper and popcorn ceiling were removed – carpet taken out and a new durable laminate flooring  was installed.  A dark cherry wood tone was chosen for the new wall cases with decorative molding. </a:t>
            </a:r>
          </a:p>
          <a:p>
            <a:pPr defTabSz="473038">
              <a:defRPr/>
            </a:pPr>
            <a:r>
              <a:rPr lang="en-US" sz="1800" dirty="0"/>
              <a:t>Still photos from the new park movie were used to define thematic sections along with signage. Want to know more about union generals?  Just look under the photo  of General Sherman.</a:t>
            </a:r>
          </a:p>
          <a:p>
            <a:pPr defTabSz="473038">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102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 The previous association had installed gray slatwall on all the store walls.  While functional it was very plain and it was hard to attractively display merchandise product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417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r>
              <a:rPr lang="en-US" sz="1800" dirty="0">
                <a:solidFill>
                  <a:schemeClr val="dk1"/>
                </a:solidFill>
                <a:ea typeface="Calibri"/>
                <a:cs typeface="Calibri"/>
                <a:sym typeface="Calibri"/>
              </a:rPr>
              <a:t>Another reason:  The CA program is undergoing an audit by the OIG, so we all need have a common understanding of the policies and how they are implemented. </a:t>
            </a:r>
          </a:p>
          <a:p>
            <a:pPr defTabSz="465795">
              <a:defRPr/>
            </a:pPr>
            <a:endParaRPr lang="en-US" sz="1800" dirty="0"/>
          </a:p>
          <a:p>
            <a:endParaRPr lang="en-US" sz="1800" dirty="0"/>
          </a:p>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1954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r>
              <a:rPr lang="en-US" sz="1800" dirty="0">
                <a:solidFill>
                  <a:srgbClr val="007066"/>
                </a:solidFill>
              </a:rPr>
              <a:t>Drink and snacks located in the front of the store. Visitors would grab and go and without seeing</a:t>
            </a:r>
          </a:p>
          <a:p>
            <a:r>
              <a:rPr lang="en-US" sz="1800" dirty="0">
                <a:solidFill>
                  <a:srgbClr val="007066"/>
                </a:solidFill>
              </a:rPr>
              <a:t>the rest of the store.</a:t>
            </a:r>
          </a:p>
          <a:p>
            <a:pPr defTabSz="465773">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46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We looked to the park’s 2 museums for inspiration for the new store design. The  color palate in the new store is the same as the museum.</a:t>
            </a:r>
          </a:p>
          <a:p>
            <a:pPr defTabSz="465773">
              <a:defRPr/>
            </a:pPr>
            <a:endParaRPr lang="en-US" sz="1800" dirty="0"/>
          </a:p>
          <a:p>
            <a:pPr defTabSz="465773">
              <a:defRPr/>
            </a:pPr>
            <a:r>
              <a:rPr lang="en-US" sz="1800" dirty="0"/>
              <a:t> Fun interpretive elements such as the clock and crossing signal are incorporated into the store fixtures.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983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solidFill>
                  <a:srgbClr val="007066"/>
                </a:solidFill>
              </a:rPr>
              <a:t>The luggage cart is the focal point of the store with suitcases to display merchandise.</a:t>
            </a:r>
          </a:p>
          <a:p>
            <a:pPr defTabSz="465773">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72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Red wing walls separate thematic sections and add much needed color. Signage used is the same color and font as seen in the museum. </a:t>
            </a:r>
          </a:p>
          <a:p>
            <a:pPr defTabSz="465773">
              <a:defRPr/>
            </a:pPr>
            <a:endParaRPr lang="en-US" sz="1800" dirty="0"/>
          </a:p>
          <a:p>
            <a:pPr defTabSz="465773">
              <a:defRPr/>
            </a:pPr>
            <a:r>
              <a:rPr lang="en-US" sz="1800" dirty="0"/>
              <a:t>Drinks and snacks are relocated to back of the store so visitors have the opportunity to see what great quality merchandise we have as they make their way to that section of the store.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461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038">
              <a:defRPr/>
            </a:pPr>
            <a:r>
              <a:rPr lang="en-US" sz="1800" dirty="0"/>
              <a:t>We renovated the store at  Gulf Islands Fort Pickens last year. The store had fixtures that were mismatched. Volunteers manned the desk to give out park information but the space looked more like a working office rather than a info desk.  The view as you entered the store wasn’t particularly attractive or inviting.  Last year Chief of </a:t>
            </a:r>
            <a:r>
              <a:rPr lang="en-US" sz="1800" dirty="0" err="1"/>
              <a:t>Interp</a:t>
            </a:r>
            <a:r>
              <a:rPr lang="en-US" sz="1800" dirty="0"/>
              <a:t> Susan Teel decided to move the volunteers to different location and EN was given the opportunity turn this space into a museum store.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8590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038">
              <a:defRPr/>
            </a:pPr>
            <a:r>
              <a:rPr lang="en-US" sz="1800" dirty="0"/>
              <a:t>Entrance to the store </a:t>
            </a:r>
            <a:r>
              <a:rPr lang="en-US" sz="1800"/>
              <a:t>now. Retail </a:t>
            </a:r>
            <a:r>
              <a:rPr lang="en-US" sz="1800" dirty="0"/>
              <a:t>experts tell us that the first 10 feet of the store is the transition zone.  Customers are getting ready to shop and rarely notice what is right in front of the entrance.  This is a problem in extremely small stores.  We frequently place nesting tables to act as a speed bump to slow the visitor down so they will start shopping.  Barrels enable mass displays of merchandise which are also time period appropriate and fit in with the interpretive themes of the park.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34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We lost some of our off site storage so we need to build in some storage into the store fixtures. The park had started having cannon firing demonstrations so it seemed logical to bring that interpretive element into the store.  These cannon ammo boxes are actually drawers that store overstock.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8630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The “wing walls” look like the brick in the fort and add color and texture to the store fixtures.  Barrels to mass display merchandise fits in the interpretive themes of this site. Reproduction hardtack box adds interest and more storage.  Apparel is displayed hanging rather than folded  - making it easier to shop</a:t>
            </a:r>
          </a:p>
          <a:p>
            <a:endParaRPr lang="en-US" sz="1800" dirty="0"/>
          </a:p>
          <a:p>
            <a:pPr defTabSz="465773">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92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Supt Josie Fernandez had a goal to open all the bathhouse on bathhouse row.</a:t>
            </a:r>
          </a:p>
          <a:p>
            <a:pPr defTabSz="465773">
              <a:defRPr/>
            </a:pPr>
            <a:r>
              <a:rPr lang="en-US" sz="1800" dirty="0"/>
              <a:t>After beautifully restoring the Lamar Bathhouse she asked EN to operate a store 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244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In the spirt of  recycle, repurpose, reuse we decided to bring in some or the leftover bathtubs for display.  </a:t>
            </a:r>
          </a:p>
          <a:p>
            <a:pPr defTabSz="465773">
              <a:defRPr/>
            </a:pPr>
            <a:endParaRPr lang="en-US" sz="1800" dirty="0"/>
          </a:p>
          <a:p>
            <a:pPr defTabSz="465773">
              <a:defRPr/>
            </a:pPr>
            <a:r>
              <a:rPr lang="en-US" sz="1800" dirty="0"/>
              <a:t>Talented park maintenance staff made the sales counter using bathhouse interior doors and marble partitions that became the countertops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85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587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One of the bathtubs is used for photo opportunity for visitors – Here is Josie testing it out. Another tub serves as a display for bathrobes.</a:t>
            </a:r>
          </a:p>
          <a:p>
            <a:pPr defTabSz="465773">
              <a:defRPr/>
            </a:pPr>
            <a:r>
              <a:rPr lang="en-US" sz="1800" dirty="0"/>
              <a:t>Here is the completed sales counter with the Bathhouse Row Logo.</a:t>
            </a:r>
          </a:p>
          <a:p>
            <a:pPr defTabSz="465773">
              <a:defRPr/>
            </a:pPr>
            <a:r>
              <a:rPr lang="en-US" sz="1800" dirty="0"/>
              <a:t>Hot Springs thermal water is piped into the back counter to make coffee and tea.</a:t>
            </a:r>
          </a:p>
          <a:p>
            <a:pPr defTabSz="465773">
              <a:defRPr/>
            </a:pPr>
            <a:endParaRPr lang="en-US" sz="1800" dirty="0"/>
          </a:p>
          <a:p>
            <a:pPr defTabSz="465773">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1224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The mirrored nesting tables create more of a spa atmosphere.</a:t>
            </a:r>
          </a:p>
          <a:p>
            <a:pPr defTabSz="465773">
              <a:defRPr/>
            </a:pPr>
            <a:endParaRPr lang="en-US" sz="1800" dirty="0"/>
          </a:p>
          <a:p>
            <a:pPr defTabSz="465773">
              <a:defRPr/>
            </a:pPr>
            <a:r>
              <a:rPr lang="en-US" sz="1800" dirty="0"/>
              <a:t>Shiny white laminate was used for these floor fixtures to tie in the white subway tile on the walls.   </a:t>
            </a:r>
            <a:r>
              <a:rPr lang="en-US" sz="1800" dirty="0" err="1"/>
              <a:t>Zolatone</a:t>
            </a:r>
            <a:r>
              <a:rPr lang="en-US" sz="1800" dirty="0"/>
              <a:t> paint on the endcaps matches the blues in the murals.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852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The new Mammoth Cave VC is a certified LEED Gold building.  The NPS requested that EN also follow guidelines to ensure that our store fixtures would also rate that certification.  We worked with Corman Store Fixtures based in Lexington, KY who partnered with University of Kentucky. The university guided Corman through the process making sure all guidelines were followed.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52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28638"/>
            <a:ext cx="4711700" cy="2651125"/>
          </a:xfrm>
        </p:spPr>
      </p:sp>
      <p:sp>
        <p:nvSpPr>
          <p:cNvPr id="3" name="Notes Placeholder 2"/>
          <p:cNvSpPr>
            <a:spLocks noGrp="1"/>
          </p:cNvSpPr>
          <p:nvPr>
            <p:ph type="body" idx="1"/>
          </p:nvPr>
        </p:nvSpPr>
        <p:spPr/>
        <p:txBody>
          <a:bodyPr/>
          <a:lstStyle/>
          <a:p>
            <a:pPr defTabSz="465773">
              <a:defRPr/>
            </a:pPr>
            <a:r>
              <a:rPr lang="en-US" sz="1800" dirty="0"/>
              <a:t>There are two support columns in the store – we decided to mount photos on them allowing us to bring a little of the cave into the store.</a:t>
            </a:r>
          </a:p>
          <a:p>
            <a:pPr defTabSz="465773">
              <a:defRPr/>
            </a:pPr>
            <a:endParaRPr lang="en-US" sz="1800" dirty="0"/>
          </a:p>
          <a:p>
            <a:pPr defTabSz="465773">
              <a:defRPr/>
            </a:pPr>
            <a:r>
              <a:rPr lang="en-US" sz="1800" dirty="0"/>
              <a:t>Park Ranger Jackie </a:t>
            </a:r>
            <a:r>
              <a:rPr lang="en-US" sz="1800" dirty="0" err="1"/>
              <a:t>Wheet</a:t>
            </a:r>
            <a:r>
              <a:rPr lang="en-US" sz="1800" dirty="0"/>
              <a:t>  provided photos of he and his fellow rangers on their wild cave adventures. That’s Jackie in the photo.</a:t>
            </a:r>
          </a:p>
          <a:p>
            <a:pPr defTabSz="465773">
              <a:defRPr/>
            </a:pPr>
            <a:endParaRPr lang="en-US" sz="1800" dirty="0"/>
          </a:p>
          <a:p>
            <a:pPr defTabSz="465773">
              <a:defRPr/>
            </a:pPr>
            <a:r>
              <a:rPr lang="en-US" sz="1800" dirty="0"/>
              <a:t>Mammoth Cave has a dedicated passport Cancelation station. Going forward we a looking to add more of these displays as this is a top selling item for EN and we are adding more passport related products to our selection of merchandise.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96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Now that we have seen beautiful store interiors and fixtures, let’s talk about the product that goes with them.</a:t>
            </a:r>
          </a:p>
          <a:p>
            <a:pPr defTabSz="469649">
              <a:defRPr/>
            </a:pPr>
            <a:endParaRPr lang="en-US" sz="1800" dirty="0"/>
          </a:p>
          <a:p>
            <a:pPr defTabSz="469649">
              <a:defRPr/>
            </a:pPr>
            <a:r>
              <a:rPr lang="en-US" sz="1800" dirty="0"/>
              <a:t>During this part of the session, we are going to discuss:</a:t>
            </a:r>
          </a:p>
          <a:p>
            <a:pPr marL="346826" indent="-346826" defTabSz="469649">
              <a:buAutoNum type="arabicPeriod"/>
              <a:defRPr/>
            </a:pPr>
            <a:r>
              <a:rPr lang="en-US" sz="1800" dirty="0"/>
              <a:t>How we are streamlining our product development processes and how those processes translate into product collections.</a:t>
            </a:r>
          </a:p>
          <a:p>
            <a:pPr marL="346826" indent="-346826" defTabSz="469649">
              <a:buAutoNum type="arabicPeriod"/>
              <a:defRPr/>
            </a:pPr>
            <a:r>
              <a:rPr lang="en-US" sz="1800" dirty="0"/>
              <a:t>We are also going to look at some new products and collections that are reproductions and adaptations at specific sites, and how these come to life. This will also include some new ways we are highlighting publications and their content.</a:t>
            </a:r>
          </a:p>
          <a:p>
            <a:pPr marL="346826" indent="-346826" defTabSz="469649">
              <a:buAutoNum type="arabicPeriod"/>
              <a:defRPr/>
            </a:pPr>
            <a:r>
              <a:rPr lang="en-US" sz="1800" dirty="0"/>
              <a:t>Then, you will get to hear about some specific development stories from our regional managers in a quick breakout session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7694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First, I wanted to talk about some new strategies and processes we are working through at Eastern National that are really helping us make strides in our product planning.</a:t>
            </a:r>
          </a:p>
          <a:p>
            <a:pPr defTabSz="469649">
              <a:defRPr/>
            </a:pPr>
            <a:endParaRPr lang="en-US" sz="1800" dirty="0"/>
          </a:p>
          <a:p>
            <a:pPr marL="346826" indent="-346826" defTabSz="469649">
              <a:buAutoNum type="arabicPeriod"/>
              <a:defRPr/>
            </a:pPr>
            <a:r>
              <a:rPr lang="en-US" sz="1800" dirty="0"/>
              <a:t>At Eastern National, it’s part of our strategic plan to work on minimizing our vendor database, and streamline the way we buy product for our stores. </a:t>
            </a:r>
          </a:p>
          <a:p>
            <a:pPr marL="346826" indent="-346826" defTabSz="469649">
              <a:buAutoNum type="arabicPeriod"/>
              <a:defRPr/>
            </a:pPr>
            <a:r>
              <a:rPr lang="en-US" sz="1800" dirty="0"/>
              <a:t>We have a lot of buying power as a company, but a lot of our buying and product development happens at the store level. We are working on creating programs that allow all of our parks to share in volume pricing and give each an equal opportunity to buy these items, regardless of their sales volume.</a:t>
            </a:r>
          </a:p>
          <a:p>
            <a:pPr marL="346826" indent="-346826" defTabSz="469649">
              <a:buAutoNum type="arabicPeriod"/>
              <a:defRPr/>
            </a:pPr>
            <a:r>
              <a:rPr lang="en-US" sz="1800" dirty="0"/>
              <a:t>By doing this exercise, it allows us to minimize our vendor database and work with vendors who share our values and eliminate duplication in product and resources.</a:t>
            </a:r>
          </a:p>
          <a:p>
            <a:pPr marL="346826" indent="-346826" defTabSz="469649">
              <a:buAutoNum type="arabicPeriod"/>
              <a:defRPr/>
            </a:pPr>
            <a:r>
              <a:rPr lang="en-US" sz="1800" dirty="0"/>
              <a:t>We are also starting to shift the way we develop products. Focusing on adaptations and full collections, which you will see more of later on.</a:t>
            </a:r>
          </a:p>
          <a:p>
            <a:pPr defTabSz="469649">
              <a:defRPr/>
            </a:pPr>
            <a:r>
              <a:rPr lang="en-US" sz="1800" dirty="0"/>
              <a:t>5.      They also allow us to better align our product with NPS values. For example, we are piloting eliminating plastic bags at a select number of sites this year and offering great reusable totes for purchase.</a:t>
            </a:r>
          </a:p>
          <a:p>
            <a:pPr defTabSz="469649">
              <a:defRPr/>
            </a:pPr>
            <a:r>
              <a:rPr lang="en-US" sz="1800" dirty="0"/>
              <a:t>6.      Centrally developed collections are a great example of the product result of all of our streamlining and assortment planning. I am going to walk you through what a few of these product collections look like.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876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This is a great example of how streamlining our processes and minimizing our vendors manifests itself in product.</a:t>
            </a:r>
          </a:p>
          <a:p>
            <a:pPr defTabSz="469649">
              <a:defRPr/>
            </a:pPr>
            <a:r>
              <a:rPr lang="en-US" sz="1800" dirty="0"/>
              <a:t>Last year we committed to rolling out our America’s National Parks apparel program. This program is a direct result of all of the great initiatives we just discussed.</a:t>
            </a:r>
          </a:p>
          <a:p>
            <a:pPr defTabSz="469649">
              <a:defRPr/>
            </a:pPr>
            <a:endParaRPr lang="en-US" sz="1800" dirty="0"/>
          </a:p>
          <a:p>
            <a:pPr marL="346826" indent="-346826" defTabSz="469649">
              <a:buAutoNum type="arabicPeriod"/>
              <a:defRPr/>
            </a:pPr>
            <a:r>
              <a:rPr lang="en-US" sz="1800" dirty="0"/>
              <a:t>Our t-shirts and sweatshirts are now entirely made in the USA by a carefully selected group of 5 vendors.</a:t>
            </a:r>
          </a:p>
          <a:p>
            <a:pPr marL="346826" indent="-346826" defTabSz="469649">
              <a:buAutoNum type="arabicPeriod"/>
              <a:defRPr/>
            </a:pPr>
            <a:r>
              <a:rPr lang="en-US" sz="1800" dirty="0"/>
              <a:t>By working with 5 vendors instead of over a dozen, we were able to leverage our volume as a company and support vendors that are dedicated to their local economies and domestic labor.</a:t>
            </a:r>
          </a:p>
          <a:p>
            <a:pPr marL="346826" indent="-346826" defTabSz="469649">
              <a:buAutoNum type="arabicPeriod"/>
              <a:defRPr/>
            </a:pPr>
            <a:r>
              <a:rPr lang="en-US" sz="1800" dirty="0"/>
              <a:t>Although USA apparel comes at a cost that is slightly higher than import, we were able to get lower pricing by looking at our volume as a whole company, and the product is arriving ready to sell with custom interpretive text and our America’s National parks private label.</a:t>
            </a:r>
          </a:p>
          <a:p>
            <a:pPr marL="346826" indent="-346826" defTabSz="469649">
              <a:buAutoNum type="arabicPeriod"/>
              <a:defRPr/>
            </a:pPr>
            <a:r>
              <a:rPr lang="en-US" sz="1800" dirty="0"/>
              <a:t>Negotiating volume as a company doesn’t mean that every site will have the same art. We are able to commit to a quality or color palette for all of our stores, but still allow them to create their own site specific artwork.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217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We are also utilizing these new processes to create centrally developed collections. These are collections similar to centennial, that can be developed for the entire company with different levels of customization, then offered to all of our stores.</a:t>
            </a:r>
          </a:p>
          <a:p>
            <a:pPr defTabSz="469649">
              <a:defRPr/>
            </a:pPr>
            <a:endParaRPr lang="en-US" sz="1800" dirty="0"/>
          </a:p>
          <a:p>
            <a:pPr marL="346826" indent="-346826" defTabSz="469649">
              <a:buAutoNum type="arabicPeriod"/>
              <a:defRPr/>
            </a:pPr>
            <a:r>
              <a:rPr lang="en-US" sz="1800" dirty="0"/>
              <a:t>A new collection that is rolling out to stores now is the Passport To Your National Parks collection.</a:t>
            </a:r>
          </a:p>
          <a:p>
            <a:pPr marL="346826" indent="-346826" defTabSz="469649">
              <a:buAutoNum type="arabicPeriod"/>
              <a:defRPr/>
            </a:pPr>
            <a:r>
              <a:rPr lang="en-US" sz="1800" dirty="0"/>
              <a:t>For years there have been requests to expand our Passport product offering and give customers new ways to show their love of the Passport program and to promote visitation to the parks. </a:t>
            </a:r>
          </a:p>
          <a:p>
            <a:pPr marL="346826" indent="-346826" defTabSz="469649">
              <a:buAutoNum type="arabicPeriod"/>
              <a:defRPr/>
            </a:pPr>
            <a:r>
              <a:rPr lang="en-US" sz="1800" dirty="0"/>
              <a:t>The great thing about collections like this, is it gives all of our stores an equal opportunity to stock product that maybe they couldn’t meet the minimum for in the past.</a:t>
            </a:r>
          </a:p>
          <a:p>
            <a:pPr marL="346826" indent="-346826" defTabSz="469649">
              <a:buAutoNum type="arabicPeriod"/>
              <a:defRPr/>
            </a:pPr>
            <a:r>
              <a:rPr lang="en-US" sz="1800" dirty="0"/>
              <a:t>Also, by </a:t>
            </a:r>
            <a:r>
              <a:rPr lang="en-US" sz="1800" dirty="0" err="1"/>
              <a:t>tiering</a:t>
            </a:r>
            <a:r>
              <a:rPr lang="en-US" sz="1800" dirty="0"/>
              <a:t> the product in terms of customization, it allows stores to either commit to more units and add a name drop, or take the more generic NATIONAL PARKS logo and stock fewer items. </a:t>
            </a:r>
          </a:p>
          <a:p>
            <a:pPr marL="346826" indent="-346826" defTabSz="469649">
              <a:buAutoNum type="arabicPeriod"/>
              <a:defRPr/>
            </a:pPr>
            <a:r>
              <a:rPr lang="en-US" sz="1800" dirty="0"/>
              <a:t>These collections also create a consistent story from store to store and create a collectible feel.</a:t>
            </a:r>
          </a:p>
          <a:p>
            <a:pPr marL="346826" indent="-346826" defTabSz="469649">
              <a:buAutoNum type="arabicPeriod"/>
              <a:defRPr/>
            </a:pPr>
            <a:r>
              <a:rPr lang="en-US" sz="1800" dirty="0"/>
              <a:t>We have some samples on display of the items I encourage everyone to check them 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1935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Another great way to create product collections for multiple sites is through a major event. We all know there was a solar eclipse last year. We had multiple sites with programs and events planned, so we worked together to create items that could go to multiple locations. This is great for major natural events or anniversaries, but there are some really important things to keep in mind for event collections. </a:t>
            </a:r>
          </a:p>
          <a:p>
            <a:pPr defTabSz="469649">
              <a:defRPr/>
            </a:pPr>
            <a:endParaRPr lang="en-US" sz="1800" dirty="0"/>
          </a:p>
          <a:p>
            <a:pPr marL="346826" indent="-346826" defTabSz="469649">
              <a:buAutoNum type="arabicPeriod"/>
              <a:defRPr/>
            </a:pPr>
            <a:r>
              <a:rPr lang="en-US" sz="1800" dirty="0"/>
              <a:t>Early communication is imperative. The sooner the park service and cooperating association discuss the event, the dates, and the projected volume the better. Often these collections could take months or even a year to create. We talked about eclipse for almost a year before the event.</a:t>
            </a:r>
          </a:p>
          <a:p>
            <a:pPr marL="346826" indent="-346826" defTabSz="469649">
              <a:buAutoNum type="arabicPeriod"/>
              <a:defRPr/>
            </a:pPr>
            <a:r>
              <a:rPr lang="en-US" sz="1800" dirty="0"/>
              <a:t>Make sure you buy the right amount of product! Event product with a specific date or period of time has a shorter shelf life than other products. So, you always want to make sure you don’t go overboard and order too much, but you also don’t want to run out of stock in a few hours either. Understanding the length and scale of the event will help determine how much is enough. </a:t>
            </a:r>
          </a:p>
          <a:p>
            <a:pPr marL="346826" indent="-346826" defTabSz="469649">
              <a:buAutoNum type="arabicPeriod"/>
              <a:defRPr/>
            </a:pPr>
            <a:r>
              <a:rPr lang="en-US" sz="1800" dirty="0"/>
              <a:t>This is a great way to pair content planned by the NPS and translate it into product produced by the cooperating association.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4777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I also wanted to spend a moment talking about publications as well. They are obviously a cornerstone of our assortment, and that is never going to change, but we are finding different ways to highlight the images and content in publications by creating collections around them.</a:t>
            </a:r>
          </a:p>
          <a:p>
            <a:pPr defTabSz="469649">
              <a:defRPr/>
            </a:pPr>
            <a:endParaRPr lang="en-US" sz="1800" dirty="0"/>
          </a:p>
          <a:p>
            <a:pPr marL="346826" indent="-346826" defTabSz="469649">
              <a:buAutoNum type="arabicPeriod"/>
              <a:defRPr/>
            </a:pPr>
            <a:r>
              <a:rPr lang="en-US" sz="1800" dirty="0"/>
              <a:t>Last year we launched a new publication called World War I Remembered. </a:t>
            </a:r>
          </a:p>
          <a:p>
            <a:pPr marL="346826" indent="-346826" defTabSz="469649">
              <a:buAutoNum type="arabicPeriod"/>
              <a:defRPr/>
            </a:pPr>
            <a:r>
              <a:rPr lang="en-US" sz="1800" dirty="0"/>
              <a:t>Inside the book there were really great poster images that we thought would translate well into product.</a:t>
            </a:r>
          </a:p>
          <a:p>
            <a:pPr marL="346826" indent="-346826" defTabSz="469649">
              <a:buAutoNum type="arabicPeriod"/>
              <a:defRPr/>
            </a:pPr>
            <a:r>
              <a:rPr lang="en-US" sz="1800" dirty="0"/>
              <a:t>By using two images and creating a collection, we were able to feature the book in a way that we were not able to before. </a:t>
            </a:r>
          </a:p>
          <a:p>
            <a:pPr marL="346826" indent="-346826" defTabSz="469649">
              <a:buAutoNum type="arabicPeriod"/>
              <a:defRPr/>
            </a:pPr>
            <a:r>
              <a:rPr lang="en-US" sz="1800" dirty="0"/>
              <a:t>It allowed for better in store merchandising, and even an instore sales contest, just by creating more of a collection instead of one singular item standing alone.</a:t>
            </a:r>
          </a:p>
          <a:p>
            <a:pPr marL="346826" indent="-346826" defTabSz="469649">
              <a:buAutoNum type="arabicPeriod"/>
              <a:defRPr/>
            </a:pPr>
            <a:r>
              <a:rPr lang="en-US" sz="1800" dirty="0"/>
              <a:t>This is something that can be easily replicated with other publications. Maybe it is using resources in side the book, or maybe even quotes. Another way to really feature publications is to merchandise them with products that have similar themes. For example, you could merchandise books about the roles of women with some “votes for women” product. </a:t>
            </a:r>
          </a:p>
          <a:p>
            <a:pPr marL="346826" indent="-346826" defTabSz="469649">
              <a:buAutoNum type="arabicPeriod"/>
              <a:defRPr/>
            </a:pPr>
            <a:endParaRPr lang="en-US" sz="1800" dirty="0"/>
          </a:p>
          <a:p>
            <a:pPr defTabSz="469649">
              <a:defRPr/>
            </a:pPr>
            <a:r>
              <a:rPr lang="en-US" sz="1800" dirty="0"/>
              <a:t>This is also a great segue into talking about creating product collections.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09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710248" y="4459525"/>
            <a:ext cx="5681980" cy="4224814"/>
          </a:xfrm>
          <a:prstGeom prst="rect">
            <a:avLst/>
          </a:prstGeom>
          <a:noFill/>
          <a:ln>
            <a:noFill/>
          </a:ln>
        </p:spPr>
        <p:txBody>
          <a:bodyPr lIns="94214" tIns="47094" rIns="94214" bIns="47094" anchor="t" anchorCtr="0">
            <a:noAutofit/>
          </a:bodyPr>
          <a:lstStyle/>
          <a:p>
            <a:r>
              <a:rPr lang="en-US" sz="1800"/>
              <a:t>NPS </a:t>
            </a:r>
            <a:r>
              <a:rPr lang="en-US" sz="1800" i="1" dirty="0"/>
              <a:t>Management Policies</a:t>
            </a:r>
            <a:r>
              <a:rPr lang="en-US" sz="1800" dirty="0"/>
              <a:t>, the mother of all our policies is level 1 policy.  </a:t>
            </a:r>
          </a:p>
          <a:p>
            <a:r>
              <a:rPr lang="en-US" sz="1800" dirty="0"/>
              <a:t>Director’s Orders, and Level 3 materials are intended only to improve the internal management of the NPS 6. Responsibilities for Implementing the Directives System:</a:t>
            </a:r>
          </a:p>
          <a:p>
            <a:r>
              <a:rPr lang="en-US" sz="1800" dirty="0"/>
              <a:t>The Office of Policy and the originating office will be responsible for providing and maintaining an effective, collaborative, and flexible Directives System. </a:t>
            </a:r>
            <a:endParaRPr lang="en-US" sz="1800" dirty="0">
              <a:solidFill>
                <a:schemeClr val="dk1"/>
              </a:solidFill>
              <a:latin typeface="Calibri"/>
              <a:ea typeface="Calibri"/>
              <a:cs typeface="Calibri"/>
              <a:sym typeface="Calibri"/>
            </a:endParaRPr>
          </a:p>
        </p:txBody>
      </p:sp>
      <p:sp>
        <p:nvSpPr>
          <p:cNvPr id="196" name="Shape 196"/>
          <p:cNvSpPr txBox="1">
            <a:spLocks noGrp="1"/>
          </p:cNvSpPr>
          <p:nvPr>
            <p:ph type="sldNum" idx="12"/>
          </p:nvPr>
        </p:nvSpPr>
        <p:spPr>
          <a:xfrm>
            <a:off x="4023094" y="8917421"/>
            <a:ext cx="3077739" cy="469424"/>
          </a:xfrm>
          <a:prstGeom prst="rect">
            <a:avLst/>
          </a:prstGeom>
          <a:noFill/>
          <a:ln>
            <a:noFill/>
          </a:ln>
        </p:spPr>
        <p:txBody>
          <a:bodyPr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2184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When we talk about custom products for a site, I always like to think of three different strategies: creating collections, creating adaptations (which can also turn into collections) and reproductions.</a:t>
            </a:r>
          </a:p>
          <a:p>
            <a:pPr defTabSz="469649">
              <a:defRPr/>
            </a:pPr>
            <a:endParaRPr lang="en-US" sz="1800" dirty="0"/>
          </a:p>
          <a:p>
            <a:pPr marL="346826" indent="-346826" defTabSz="469649">
              <a:buAutoNum type="arabicPeriod"/>
              <a:defRPr/>
            </a:pPr>
            <a:r>
              <a:rPr lang="en-US" sz="1800" dirty="0"/>
              <a:t>Often when we set out to do product development we start by saying we need a new mug, or a new pin, but now we are trying to shift the focus into collections. We can do this by thinking about the story we want to tell. Is there a particular thing you want to highlight, creating one item for it will most likely make it get lost in a sea of items in the store, but if you think about a collection and build out an assortment of items with the same image. The customer is more likely to buy more than one thing, and it really calls attention to the products and creates a great merchandising display.</a:t>
            </a:r>
          </a:p>
          <a:p>
            <a:pPr marL="346826" indent="-346826" defTabSz="469649">
              <a:buAutoNum type="arabicPeriod"/>
              <a:defRPr/>
            </a:pPr>
            <a:r>
              <a:rPr lang="en-US" sz="1800" dirty="0"/>
              <a:t>Adaptations are really fun. You can create items or collections based on things that appear at the site. We are going to look at a few examples that are really great. Looking at prints, and buildings, quotes, or people create really great adaptations. </a:t>
            </a:r>
          </a:p>
          <a:p>
            <a:pPr marL="346826" indent="-346826" defTabSz="469649">
              <a:buAutoNum type="arabicPeriod"/>
              <a:defRPr/>
            </a:pPr>
            <a:r>
              <a:rPr lang="en-US" sz="1800" dirty="0"/>
              <a:t>Finally reproductions, we are all familiar with these. Often then appear in the form of a presidential bust, or a building reproduction. We can also choose to reproduce objects in exhibits. The thing about reproductions is, they can be expensive and the commitment is quite large. So I am going to show you a few different ways you can approach this that can work for many sites regardless of volume.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8803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An event or site logo can turn into a great collection of diverse items.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284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This collection is great because it isn’t all the same exact image, but the mixture of varying images, the consistent use of color, and the incorporation of words makes it really dynamic.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380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This is a great example of an adaptation becoming a collection.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5161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Finding prints in unexpected places really makes for great adaptation product as well. Wallpaper, rugs, and tile patterns are great “prints” for items like scarves. Pay close attention to the three circled motifs.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4354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This is how they look adapted into a collection, and each print has its own interpretive text about the motif and the room in the home it is from.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47956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Here is another great example on a scarf.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6673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This is a good example for those of us who don’t have beautiful wallpaper to work with. Structures, statues, buildings can all be worked with as well.</a:t>
            </a:r>
          </a:p>
          <a:p>
            <a:pPr defTabSz="469649">
              <a:defRPr/>
            </a:pPr>
            <a:endParaRPr lang="en-US" sz="1800" dirty="0"/>
          </a:p>
          <a:p>
            <a:pPr defTabSz="469649">
              <a:defRPr/>
            </a:pPr>
            <a:r>
              <a:rPr lang="en-US" sz="1800" dirty="0"/>
              <a:t>You don’t even have to use the whole item. Like here on the torch we just pulled out the beautiful motif going around the flame for some jewelry items. The box tells the story and shows the whole image.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6054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Same here with the window pattern at Ellis Island. There is a great story on the box and the pictures of the windows, then the item itself is the adaptation.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2305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Here is a great kid’s item that is also a reproduction. He is from Ellis Island. He comes with a postcard that shares his story.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437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77333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r>
              <a:rPr lang="en-US" sz="1800" dirty="0"/>
              <a:t>Finally, I wanted to talk about the icing on the assortment: specialty local product.</a:t>
            </a:r>
          </a:p>
          <a:p>
            <a:pPr defTabSz="469649">
              <a:defRPr/>
            </a:pPr>
            <a:endParaRPr lang="en-US" sz="1800" dirty="0"/>
          </a:p>
          <a:p>
            <a:pPr defTabSz="469649">
              <a:defRPr/>
            </a:pPr>
            <a:r>
              <a:rPr lang="en-US" sz="1800" dirty="0"/>
              <a:t>While it isn’t the largest part of the assortment, it is a wonderful way to connect the visitor to the local community of the site. It is important to remember that we shouldn’t look to local vendors for product types that we are centralizing like apparel or commemorative items, but we should utilize them for categories such as food, crafts, art, or home items.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4363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marL="346826" indent="-346826" defTabSz="469649">
              <a:buAutoNum type="arabicPeriod"/>
              <a:defRPr/>
            </a:pPr>
            <a:r>
              <a:rPr lang="en-US" sz="1800" dirty="0"/>
              <a:t>When it comes to custom product – earlier is always better! Remember that these products take months to develop, approve, and then many more months to produce.</a:t>
            </a:r>
          </a:p>
          <a:p>
            <a:pPr marL="346826" indent="-346826" defTabSz="469649">
              <a:buAutoNum type="arabicPeriod"/>
              <a:defRPr/>
            </a:pPr>
            <a:r>
              <a:rPr lang="en-US" sz="1800" dirty="0"/>
              <a:t>Make sure you are communicating with one another on the right item. A lot of these items start with products that the NPS staff point out on tours or have featured. So make sure you are constantly talking about what is highlighted to visitors or what visitors ask about the most. These will often make the most successful products.</a:t>
            </a:r>
          </a:p>
          <a:p>
            <a:pPr marL="346826" indent="-346826" defTabSz="469649">
              <a:buAutoNum type="arabicPeriod"/>
              <a:defRPr/>
            </a:pPr>
            <a:r>
              <a:rPr lang="en-US" sz="1800" dirty="0"/>
              <a:t>Try to have interpretive text written for the item before starting development. The vendor will need it in order to provide you with a mock up. Specific text to the object pictured is always better!</a:t>
            </a:r>
          </a:p>
          <a:p>
            <a:pPr marL="346826" indent="-346826" defTabSz="469649">
              <a:buAutoNum type="arabicPeriod"/>
              <a:defRPr/>
            </a:pPr>
            <a:r>
              <a:rPr lang="en-US" sz="1800" dirty="0"/>
              <a:t>Make sure all photos are clear and as hi res as possible. Sometimes it takes some coordinating and collaboration between the NPS and the cooperating association in order to get photos. Especially if they are of delicate or important items. So make sure to communicate on this.</a:t>
            </a:r>
          </a:p>
          <a:p>
            <a:pPr marL="346826" indent="-346826" defTabSz="469649">
              <a:buAutoNum type="arabicPeriod"/>
              <a:defRPr/>
            </a:pPr>
            <a:r>
              <a:rPr lang="en-US" sz="1800" dirty="0"/>
              <a:t>Consider a collection. If you are excited about developing an item, make it a collection! Develop a handful all at the same time so that it arrives and is merchandised together in the store.</a:t>
            </a:r>
          </a:p>
          <a:p>
            <a:pPr marL="346826" indent="-346826" defTabSz="469649">
              <a:buAutoNum type="arabicPeriod"/>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72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86166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5463"/>
            <a:ext cx="4678362" cy="2632075"/>
          </a:xfrm>
        </p:spPr>
      </p:sp>
      <p:sp>
        <p:nvSpPr>
          <p:cNvPr id="3" name="Notes Placeholder 2"/>
          <p:cNvSpPr>
            <a:spLocks noGrp="1"/>
          </p:cNvSpPr>
          <p:nvPr>
            <p:ph type="body" idx="1"/>
          </p:nvPr>
        </p:nvSpPr>
        <p:spPr/>
        <p:txBody>
          <a:bodyPr/>
          <a:lstStyle/>
          <a:p>
            <a:pPr defTabSz="469649">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1995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5202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4901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8211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70102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7324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291122" indent="-291122">
              <a:lnSpc>
                <a:spcPct val="150000"/>
              </a:lnSpc>
              <a:buFont typeface="Arial"/>
              <a:buChar char="•"/>
            </a:pPr>
            <a:r>
              <a:rPr lang="en-US" sz="1800" dirty="0">
                <a:solidFill>
                  <a:srgbClr val="007066"/>
                </a:solidFill>
                <a:latin typeface="Arial Regular"/>
                <a:ea typeface="Times New Roman" panose="02020603050405020304" pitchFamily="18" charset="0"/>
                <a:cs typeface="Times New Roman" panose="02020603050405020304" pitchFamily="18" charset="0"/>
              </a:rPr>
              <a:t>More than 100,000 people visit the park each year to experience its remnant old-growth forest.</a:t>
            </a:r>
          </a:p>
          <a:p>
            <a:pPr marL="291122" indent="-291122">
              <a:lnSpc>
                <a:spcPct val="150000"/>
              </a:lnSpc>
              <a:buFont typeface="Arial"/>
              <a:buChar char="•"/>
            </a:pPr>
            <a:r>
              <a:rPr lang="en-US" sz="1800" dirty="0">
                <a:solidFill>
                  <a:srgbClr val="007066"/>
                </a:solidFill>
                <a:latin typeface="Arial Regular"/>
                <a:ea typeface="Times New Roman" panose="02020603050405020304" pitchFamily="18" charset="0"/>
                <a:cs typeface="Times New Roman" panose="02020603050405020304" pitchFamily="18" charset="0"/>
              </a:rPr>
              <a:t>Visitor activities include hiking, fishing, bird watching, canoeing, and camping.  </a:t>
            </a:r>
          </a:p>
          <a:p>
            <a:pPr marL="291122" indent="-291122">
              <a:lnSpc>
                <a:spcPct val="150000"/>
              </a:lnSpc>
              <a:buFont typeface="Arial"/>
              <a:buChar char="•"/>
            </a:pPr>
            <a:r>
              <a:rPr lang="en-US" sz="1800" dirty="0">
                <a:solidFill>
                  <a:srgbClr val="007066"/>
                </a:solidFill>
                <a:latin typeface="Arial Regular"/>
                <a:ea typeface="Times New Roman" panose="02020603050405020304" pitchFamily="18" charset="0"/>
                <a:cs typeface="Times New Roman" panose="02020603050405020304" pitchFamily="18" charset="0"/>
              </a:rPr>
              <a:t>The park is also well known for synchronized fireflies and abundance of mosquitos.</a:t>
            </a:r>
          </a:p>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75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710248" y="4459525"/>
            <a:ext cx="5681980" cy="4224814"/>
          </a:xfrm>
          <a:prstGeom prst="rect">
            <a:avLst/>
          </a:prstGeom>
          <a:noFill/>
          <a:ln>
            <a:noFill/>
          </a:ln>
        </p:spPr>
        <p:txBody>
          <a:bodyPr lIns="94214" tIns="47094" rIns="94214" bIns="47094" anchor="t" anchorCtr="0">
            <a:noAutofit/>
          </a:bodyPr>
          <a:lstStyle/>
          <a:p>
            <a:pPr>
              <a:buClr>
                <a:schemeClr val="dk1"/>
              </a:buClr>
              <a:buSzPct val="25000"/>
            </a:pPr>
            <a:endParaRPr lang="en-US" sz="1800" dirty="0">
              <a:solidFill>
                <a:schemeClr val="dk1"/>
              </a:solidFill>
              <a:latin typeface="Calibri"/>
              <a:ea typeface="Calibri"/>
              <a:cs typeface="Calibri"/>
              <a:sym typeface="Calibri"/>
            </a:endParaRPr>
          </a:p>
        </p:txBody>
      </p:sp>
      <p:sp>
        <p:nvSpPr>
          <p:cNvPr id="196" name="Shape 196"/>
          <p:cNvSpPr txBox="1">
            <a:spLocks noGrp="1"/>
          </p:cNvSpPr>
          <p:nvPr>
            <p:ph type="sldNum" idx="12"/>
          </p:nvPr>
        </p:nvSpPr>
        <p:spPr>
          <a:xfrm>
            <a:off x="4023094" y="8917421"/>
            <a:ext cx="3077739" cy="469424"/>
          </a:xfrm>
          <a:prstGeom prst="rect">
            <a:avLst/>
          </a:prstGeom>
          <a:noFill/>
          <a:ln>
            <a:noFill/>
          </a:ln>
        </p:spPr>
        <p:txBody>
          <a:bodyPr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17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r>
              <a:rPr lang="en-US" dirty="0"/>
              <a:t>CAMPING –  the park has two campgrounds and back country camping.  There is a need for wilderness supplies as well as items to enhance the camping experience.  </a:t>
            </a:r>
          </a:p>
          <a:p>
            <a:pPr lvl="0"/>
            <a:r>
              <a:rPr lang="en-US" dirty="0"/>
              <a:t>First aid kit</a:t>
            </a:r>
          </a:p>
          <a:p>
            <a:pPr lvl="0"/>
            <a:r>
              <a:rPr lang="en-US" dirty="0"/>
              <a:t>Matches</a:t>
            </a:r>
          </a:p>
          <a:p>
            <a:pPr lvl="0"/>
            <a:r>
              <a:rPr lang="en-US" dirty="0"/>
              <a:t>Waterproof pouches</a:t>
            </a:r>
          </a:p>
          <a:p>
            <a:pPr lvl="0"/>
            <a:r>
              <a:rPr lang="en-US" dirty="0"/>
              <a:t>Toiletries</a:t>
            </a:r>
          </a:p>
          <a:p>
            <a:pPr lvl="0"/>
            <a:r>
              <a:rPr lang="en-US" dirty="0"/>
              <a:t>Additional food items</a:t>
            </a:r>
          </a:p>
          <a:p>
            <a:r>
              <a:rPr lang="en-US" dirty="0"/>
              <a:t> </a:t>
            </a:r>
          </a:p>
          <a:p>
            <a:r>
              <a:rPr lang="en-US" dirty="0"/>
              <a:t>FIREFLIES – Congaree is one of the few places where fireflies synchronize for two weeks out of the year.  The park is visited heavily during this timeframe – especially for the firefly festival that lasts an entire weekend.</a:t>
            </a:r>
          </a:p>
          <a:p>
            <a:pPr lvl="0"/>
            <a:r>
              <a:rPr lang="en-US" dirty="0"/>
              <a:t>Firefly puppet </a:t>
            </a:r>
          </a:p>
          <a:p>
            <a:pPr lvl="0"/>
            <a:r>
              <a:rPr lang="en-US" dirty="0"/>
              <a:t>Firefly children’s book </a:t>
            </a:r>
          </a:p>
          <a:p>
            <a:pPr lvl="0"/>
            <a:r>
              <a:rPr lang="en-US" dirty="0"/>
              <a:t>Magnet</a:t>
            </a:r>
          </a:p>
          <a:p>
            <a:pPr lvl="0"/>
            <a:r>
              <a:rPr lang="en-US" dirty="0"/>
              <a:t>Decal</a:t>
            </a:r>
          </a:p>
          <a:p>
            <a:pPr lvl="0"/>
            <a:r>
              <a:rPr lang="en-US" dirty="0"/>
              <a:t>Print</a:t>
            </a:r>
          </a:p>
          <a:p>
            <a:r>
              <a:rPr lang="en-US" dirty="0"/>
              <a:t> </a:t>
            </a:r>
          </a:p>
          <a:p>
            <a:r>
              <a:rPr lang="en-US" dirty="0"/>
              <a:t>MOSQUITOES -  Even though a nuisance, mosquitos have become the talk of the park!  The meter that hangs in the walkway draws a lot of attention.  </a:t>
            </a:r>
          </a:p>
          <a:p>
            <a:pPr lvl="0"/>
            <a:r>
              <a:rPr lang="en-US" dirty="0"/>
              <a:t>Wooden mosquito meter sign</a:t>
            </a:r>
          </a:p>
          <a:p>
            <a:pPr lvl="0"/>
            <a:r>
              <a:rPr lang="en-US" dirty="0"/>
              <a:t>Mosquito t-shirt</a:t>
            </a:r>
          </a:p>
          <a:p>
            <a:pPr lvl="0"/>
            <a:r>
              <a:rPr lang="en-US" dirty="0"/>
              <a:t>Magnet</a:t>
            </a:r>
          </a:p>
          <a:p>
            <a:pPr lvl="0"/>
            <a:r>
              <a:rPr lang="en-US" dirty="0"/>
              <a:t>Postcard</a:t>
            </a:r>
          </a:p>
          <a:p>
            <a:pPr lvl="0"/>
            <a:r>
              <a:rPr lang="en-US" dirty="0"/>
              <a:t>Mosquito puppet</a:t>
            </a:r>
          </a:p>
          <a:p>
            <a:r>
              <a:rPr lang="en-US" dirty="0"/>
              <a:t> </a:t>
            </a:r>
          </a:p>
          <a:p>
            <a:r>
              <a:rPr lang="en-US" dirty="0"/>
              <a:t>CNP –  These items have been visitor requested!</a:t>
            </a:r>
          </a:p>
          <a:p>
            <a:pPr lvl="0"/>
            <a:r>
              <a:rPr lang="en-US" dirty="0"/>
              <a:t>Decals</a:t>
            </a:r>
          </a:p>
          <a:p>
            <a:pPr lvl="0"/>
            <a:r>
              <a:rPr lang="en-US" dirty="0"/>
              <a:t>Trek pole decal</a:t>
            </a:r>
          </a:p>
          <a:p>
            <a:pPr lvl="0"/>
            <a:r>
              <a:rPr lang="en-US" dirty="0"/>
              <a:t>Magnets – six new photo designs</a:t>
            </a:r>
          </a:p>
          <a:p>
            <a:pPr lvl="0"/>
            <a:r>
              <a:rPr lang="en-US" dirty="0"/>
              <a:t>Logo t-shirt</a:t>
            </a:r>
          </a:p>
          <a:p>
            <a:pPr lvl="0"/>
            <a:r>
              <a:rPr lang="en-US" dirty="0"/>
              <a:t>Traveling Penny jewelry</a:t>
            </a:r>
          </a:p>
          <a:p>
            <a:pPr lvl="0"/>
            <a:r>
              <a:rPr lang="en-US" dirty="0" err="1"/>
              <a:t>Cely</a:t>
            </a:r>
            <a:r>
              <a:rPr lang="en-US" dirty="0"/>
              <a:t> map bandanas</a:t>
            </a:r>
          </a:p>
          <a:p>
            <a:pPr lvl="0"/>
            <a:r>
              <a:rPr lang="en-US" dirty="0" err="1"/>
              <a:t>Cely</a:t>
            </a:r>
            <a:r>
              <a:rPr lang="en-US" dirty="0"/>
              <a:t> map throw</a:t>
            </a:r>
          </a:p>
          <a:p>
            <a:pPr lvl="0"/>
            <a:r>
              <a:rPr lang="en-US" dirty="0"/>
              <a:t>Photo frame</a:t>
            </a:r>
          </a:p>
          <a:p>
            <a:pPr lvl="0"/>
            <a:r>
              <a:rPr lang="en-US" dirty="0"/>
              <a:t>Mug – with trees</a:t>
            </a:r>
          </a:p>
          <a:p>
            <a:r>
              <a:rPr lang="en-US" dirty="0"/>
              <a:t> </a:t>
            </a:r>
          </a:p>
          <a:p>
            <a:r>
              <a:rPr lang="en-US" dirty="0"/>
              <a:t> </a:t>
            </a:r>
          </a:p>
          <a:p>
            <a:r>
              <a:rPr lang="en-US" dirty="0"/>
              <a:t>Canoeing-  Canoe tours are a visitor favorite.  Tours are led by rangers in the Spring and Fall but canoeing can be done at any time during the year.</a:t>
            </a:r>
          </a:p>
          <a:p>
            <a:pPr lvl="0"/>
            <a:r>
              <a:rPr lang="en-US" dirty="0"/>
              <a:t>Vintage wooden sign</a:t>
            </a:r>
          </a:p>
          <a:p>
            <a:pPr lvl="0"/>
            <a:r>
              <a:rPr lang="en-US" dirty="0"/>
              <a:t>Magnet</a:t>
            </a:r>
          </a:p>
          <a:p>
            <a:pPr lvl="0"/>
            <a:r>
              <a:rPr lang="en-US" dirty="0"/>
              <a:t>Waterproof pouches/cell phone cases</a:t>
            </a:r>
          </a:p>
          <a:p>
            <a:r>
              <a:rPr lang="en-US" dirty="0"/>
              <a:t> </a:t>
            </a:r>
          </a:p>
          <a:p>
            <a:r>
              <a:rPr lang="en-US" dirty="0"/>
              <a:t>Local – </a:t>
            </a:r>
          </a:p>
          <a:p>
            <a:pPr lvl="0"/>
            <a:r>
              <a:rPr lang="en-US" dirty="0"/>
              <a:t>Honey</a:t>
            </a:r>
          </a:p>
          <a:p>
            <a:pPr lvl="0"/>
            <a:r>
              <a:rPr lang="en-US" dirty="0"/>
              <a:t>Pottery</a:t>
            </a:r>
          </a:p>
          <a:p>
            <a:r>
              <a:rPr lang="en-US" dirty="0"/>
              <a:t> </a:t>
            </a:r>
          </a:p>
          <a:p>
            <a:r>
              <a:rPr lang="en-US" dirty="0"/>
              <a:t>Children –  The park hosts school groups throughout the year.  </a:t>
            </a:r>
          </a:p>
          <a:p>
            <a:pPr lvl="0"/>
            <a:r>
              <a:rPr lang="en-US" dirty="0"/>
              <a:t>Puzzles – using photos of park</a:t>
            </a:r>
          </a:p>
          <a:p>
            <a:pPr lvl="0"/>
            <a:r>
              <a:rPr lang="en-US" dirty="0"/>
              <a:t>Books – “The Boy That Spoke to the Earth” and “The Secret Life of Trees”</a:t>
            </a:r>
          </a:p>
          <a:p>
            <a:pPr lvl="0"/>
            <a:r>
              <a:rPr lang="en-US" dirty="0"/>
              <a:t>Firefly puppets</a:t>
            </a:r>
          </a:p>
          <a:p>
            <a:pPr lvl="0"/>
            <a:r>
              <a:rPr lang="en-US" dirty="0"/>
              <a:t>Mosquito puppets</a:t>
            </a:r>
          </a:p>
          <a:p>
            <a:pPr lvl="0"/>
            <a:r>
              <a:rPr lang="en-US" dirty="0"/>
              <a:t>Building sets</a:t>
            </a:r>
          </a:p>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60319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291122" indent="-291122">
              <a:lnSpc>
                <a:spcPct val="150000"/>
              </a:lnSpc>
              <a:buFont typeface="Arial"/>
              <a:buChar char="•"/>
            </a:pPr>
            <a:r>
              <a:rPr lang="en-US" sz="1800" dirty="0">
                <a:solidFill>
                  <a:srgbClr val="007066"/>
                </a:solidFill>
                <a:latin typeface="Arial Regular"/>
                <a:ea typeface="Times New Roman" panose="02020603050405020304" pitchFamily="18" charset="0"/>
                <a:cs typeface="Times New Roman" panose="02020603050405020304" pitchFamily="18" charset="0"/>
              </a:rPr>
              <a:t>More than 100,000 people visit the park each year to experience its remnant old-growth forest.</a:t>
            </a:r>
          </a:p>
          <a:p>
            <a:pPr marL="291122" indent="-291122">
              <a:lnSpc>
                <a:spcPct val="150000"/>
              </a:lnSpc>
              <a:buFont typeface="Arial"/>
              <a:buChar char="•"/>
            </a:pPr>
            <a:r>
              <a:rPr lang="en-US" sz="1800" dirty="0">
                <a:solidFill>
                  <a:srgbClr val="007066"/>
                </a:solidFill>
                <a:latin typeface="Arial Regular"/>
                <a:ea typeface="Times New Roman" panose="02020603050405020304" pitchFamily="18" charset="0"/>
                <a:cs typeface="Times New Roman" panose="02020603050405020304" pitchFamily="18" charset="0"/>
              </a:rPr>
              <a:t>Visitor activities include hiking, fishing, bird watching, canoeing, and camping.  </a:t>
            </a:r>
          </a:p>
          <a:p>
            <a:pPr marL="291122" indent="-291122">
              <a:lnSpc>
                <a:spcPct val="150000"/>
              </a:lnSpc>
              <a:buFont typeface="Arial"/>
              <a:buChar char="•"/>
            </a:pPr>
            <a:r>
              <a:rPr lang="en-US" sz="1800" dirty="0">
                <a:solidFill>
                  <a:srgbClr val="007066"/>
                </a:solidFill>
                <a:latin typeface="Arial Regular"/>
                <a:ea typeface="Times New Roman" panose="02020603050405020304" pitchFamily="18" charset="0"/>
                <a:cs typeface="Times New Roman" panose="02020603050405020304" pitchFamily="18" charset="0"/>
              </a:rPr>
              <a:t>The park is also well known for synchronized fireflies and abundance of mosquitos.</a:t>
            </a:r>
          </a:p>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7790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lvl="0"/>
            <a:r>
              <a:rPr lang="en-US" sz="1000" dirty="0">
                <a:latin typeface="+mj-lt"/>
              </a:rPr>
              <a:t>Use the </a:t>
            </a:r>
            <a:r>
              <a:rPr lang="en-US" sz="1000" b="1" i="1" dirty="0">
                <a:latin typeface="+mj-lt"/>
              </a:rPr>
              <a:t>Strategic Evaluation Process – Themes and Audiences</a:t>
            </a:r>
            <a:r>
              <a:rPr lang="en-US" sz="1000" dirty="0">
                <a:latin typeface="+mj-lt"/>
              </a:rPr>
              <a:t> to review a variety of items based on Themes and Audiences. Association should bring a copy of a recent Inventory list for each park that is attending to complete the sample tables (ex. EN’s Top/Bottom Report) Fill in the grid to evaluate range of appropriate content for each theme based on different audiences.</a:t>
            </a:r>
          </a:p>
          <a:p>
            <a:pPr defTabSz="465795">
              <a:defRPr/>
            </a:pPr>
            <a:r>
              <a:rPr lang="en-US" sz="1000" dirty="0">
                <a:latin typeface="+mj-lt"/>
              </a:rPr>
              <a:t>Select one Primary Theme and one Audience Group from the list. Use the </a:t>
            </a:r>
            <a:r>
              <a:rPr lang="en-US" sz="1000" b="1" i="1" dirty="0">
                <a:latin typeface="+mj-lt"/>
              </a:rPr>
              <a:t>Strategic Evaluation Process – Products and Price Points </a:t>
            </a:r>
            <a:r>
              <a:rPr lang="en-US" sz="1000" dirty="0">
                <a:latin typeface="+mj-lt"/>
              </a:rPr>
              <a:t>to review the product assortment. Fill in the grid to evaluate a range of product types and price points within the theme and audience. </a:t>
            </a:r>
          </a:p>
          <a:p>
            <a:pPr lvl="0"/>
            <a:r>
              <a:rPr lang="en-US" sz="1000" dirty="0">
                <a:latin typeface="+mj-lt"/>
              </a:rPr>
              <a:t>Prepare to report out to the group on findings with the following information: </a:t>
            </a:r>
          </a:p>
          <a:p>
            <a:pPr lvl="1"/>
            <a:r>
              <a:rPr lang="en-US" sz="1000" dirty="0">
                <a:latin typeface="+mj-lt"/>
              </a:rPr>
              <a:t>How long since you last updated the Scope of Sales Statement for your park?</a:t>
            </a:r>
          </a:p>
          <a:p>
            <a:pPr lvl="1"/>
            <a:r>
              <a:rPr lang="en-US" sz="1000" dirty="0">
                <a:latin typeface="+mj-lt"/>
              </a:rPr>
              <a:t>When will the next review and update be completed?</a:t>
            </a:r>
          </a:p>
          <a:p>
            <a:pPr lvl="1"/>
            <a:r>
              <a:rPr lang="en-US" sz="1000" dirty="0">
                <a:latin typeface="+mj-lt"/>
              </a:rPr>
              <a:t>Who will be the owners of this process?</a:t>
            </a:r>
          </a:p>
          <a:p>
            <a:pPr lvl="1"/>
            <a:r>
              <a:rPr lang="en-US" sz="1000" dirty="0">
                <a:latin typeface="+mj-lt"/>
              </a:rPr>
              <a:t>What new, innovative product development needs did you identify?</a:t>
            </a:r>
          </a:p>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9114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lvl="0"/>
            <a:r>
              <a:rPr lang="en-US" dirty="0"/>
              <a:t>Following Lunch Break – report out findings; ask for some volunteers to share their results.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659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24074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996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91921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798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r>
              <a:rPr lang="en-US" sz="1800" dirty="0"/>
              <a:t>Linda will ask the audience to review a baseball. Should it be carried in a park store?</a:t>
            </a:r>
          </a:p>
          <a:p>
            <a:pPr defTabSz="465795">
              <a:defRPr/>
            </a:pPr>
            <a:endParaRPr lang="en-US" sz="1800" dirty="0"/>
          </a:p>
          <a:p>
            <a:pPr defTabSz="465795">
              <a:defRPr/>
            </a:pPr>
            <a:r>
              <a:rPr lang="en-US" sz="1800" dirty="0"/>
              <a:t>Let the audience discuss appropriateness and relevancy of the item. </a:t>
            </a:r>
          </a:p>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642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7066"/>
                </a:solidFill>
                <a:latin typeface="Arial" panose="020B0604020202020204" pitchFamily="34" charset="0"/>
                <a:cs typeface="Arial" panose="020B0604020202020204" pitchFamily="34" charset="0"/>
              </a:rPr>
              <a:t>Interpretive text on baseball:</a:t>
            </a:r>
          </a:p>
          <a:p>
            <a:r>
              <a:rPr lang="en-US" sz="1800" dirty="0">
                <a:solidFill>
                  <a:srgbClr val="007066"/>
                </a:solidFill>
                <a:latin typeface="Arial" panose="020B0604020202020204" pitchFamily="34" charset="0"/>
                <a:cs typeface="Arial" panose="020B0604020202020204" pitchFamily="34" charset="0"/>
              </a:rPr>
              <a:t> </a:t>
            </a:r>
          </a:p>
          <a:p>
            <a:r>
              <a:rPr lang="en-US" sz="1800" dirty="0">
                <a:solidFill>
                  <a:srgbClr val="007066"/>
                </a:solidFill>
                <a:latin typeface="Arial" panose="020B0604020202020204" pitchFamily="34" charset="0"/>
                <a:cs typeface="Arial" panose="020B0604020202020204" pitchFamily="34" charset="0"/>
              </a:rPr>
              <a:t>"Martin Luther King, Jr. was a baseball fan throughout his life.  When he was growing up in Atlanta his hometown "Negro League" team was the </a:t>
            </a:r>
            <a:r>
              <a:rPr lang="en-US" sz="1800" b="1" dirty="0">
                <a:solidFill>
                  <a:srgbClr val="007066"/>
                </a:solidFill>
                <a:latin typeface="Arial" panose="020B0604020202020204" pitchFamily="34" charset="0"/>
                <a:cs typeface="Arial" panose="020B0604020202020204" pitchFamily="34" charset="0"/>
              </a:rPr>
              <a:t>Atlanta Black Crackers</a:t>
            </a:r>
            <a:r>
              <a:rPr lang="en-US" sz="1800" dirty="0">
                <a:solidFill>
                  <a:srgbClr val="007066"/>
                </a:solidFill>
                <a:latin typeface="Arial" panose="020B0604020202020204" pitchFamily="34" charset="0"/>
                <a:cs typeface="Arial" panose="020B0604020202020204" pitchFamily="34" charset="0"/>
              </a:rPr>
              <a:t>.  They usually played home games at Ponce de Leon Ballpark, just a few blocks from the King home.  Like other black teams the Atlanta Black Crackers were never recognized by professional organized baseball, so the only reliable records of their experiences are from the players themselves and from newspaper accounts.  Jackie Robinson's breaking of Major League Baseball's color barrier in 1947 signaled the end of the Negro Leagues as well as the Atlanta Black Crackers.  The team finally disbanded around 1952."</a:t>
            </a:r>
          </a:p>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71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r>
              <a:rPr lang="en-US" sz="1800" dirty="0">
                <a:solidFill>
                  <a:schemeClr val="dk1"/>
                </a:solidFill>
                <a:ea typeface="Calibri"/>
                <a:cs typeface="Calibri"/>
                <a:sym typeface="Calibri"/>
              </a:rPr>
              <a:t>It describes the respective responsibilities of the Service and the Association. </a:t>
            </a: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151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5">
              <a:defRPr/>
            </a:pPr>
            <a:r>
              <a:rPr lang="en-US" sz="1800" dirty="0"/>
              <a:t>Linda and Megan</a:t>
            </a:r>
          </a:p>
          <a:p>
            <a:pPr defTabSz="465795">
              <a:defRPr/>
            </a:pPr>
            <a:endParaRPr lang="en-US" sz="1800" dirty="0"/>
          </a:p>
          <a:p>
            <a:pPr defTabSz="465795">
              <a:defRPr/>
            </a:pPr>
            <a:r>
              <a:rPr lang="en-US" sz="1800" dirty="0"/>
              <a:t>Linda – give NPS example</a:t>
            </a:r>
          </a:p>
          <a:p>
            <a:pPr defTabSz="465795">
              <a:defRPr/>
            </a:pPr>
            <a:r>
              <a:rPr lang="en-US" sz="1800" dirty="0"/>
              <a:t>Megan – give association example</a:t>
            </a:r>
          </a:p>
          <a:p>
            <a:pPr defTabSz="465795">
              <a:defRPr/>
            </a:pPr>
            <a:r>
              <a:rPr lang="en-US" sz="1800" dirty="0"/>
              <a:t>Solicit feedback from the group – ask both NPS and Association staff to offer some real life examples of when they have had a challenge with the current process and the impact on sales</a:t>
            </a:r>
          </a:p>
          <a:p>
            <a:pPr defTabSz="465795">
              <a:defRPr/>
            </a:pPr>
            <a:endParaRPr lang="en-US" sz="1800" dirty="0"/>
          </a:p>
          <a:p>
            <a:pPr defTabSz="465795">
              <a:defRPr/>
            </a:pPr>
            <a:r>
              <a:rPr lang="en-US" sz="1800" dirty="0"/>
              <a:t>This form is now available as a pdf fillable form; ease of completing. </a:t>
            </a:r>
          </a:p>
          <a:p>
            <a:pPr defTabSz="465795">
              <a:defRPr/>
            </a:pPr>
            <a:r>
              <a:rPr lang="en-US" sz="1800" dirty="0"/>
              <a:t>The discussion is the important part of the process. </a:t>
            </a:r>
          </a:p>
          <a:p>
            <a:pPr defTabSz="465795">
              <a:defRPr/>
            </a:pPr>
            <a:r>
              <a:rPr lang="en-US" sz="1800" dirty="0"/>
              <a:t>The form is valuable to have on file in case there is an inquiry about approvals (new park or association staff, vendor inquiry, etc.)</a:t>
            </a: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2567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r>
              <a:rPr lang="en-US" dirty="0"/>
              <a:t>Appropriate – </a:t>
            </a:r>
          </a:p>
          <a:p>
            <a:pPr marL="174673" indent="-174673">
              <a:buFont typeface="Arial" panose="020B0604020202020204" pitchFamily="34" charset="0"/>
              <a:buChar char="•"/>
            </a:pPr>
            <a:r>
              <a:rPr lang="en-US" dirty="0"/>
              <a:t>support resource protection and stewardship </a:t>
            </a:r>
          </a:p>
          <a:p>
            <a:pPr marL="174673" indent="-174673">
              <a:buFont typeface="Arial" panose="020B0604020202020204" pitchFamily="34" charset="0"/>
              <a:buChar char="•"/>
            </a:pPr>
            <a:r>
              <a:rPr lang="en-US" dirty="0"/>
              <a:t>should not encourage inappropriate activities in parks, </a:t>
            </a:r>
          </a:p>
          <a:p>
            <a:pPr marL="174673" indent="-174673">
              <a:buFont typeface="Arial" panose="020B0604020202020204" pitchFamily="34" charset="0"/>
              <a:buChar char="•"/>
            </a:pPr>
            <a:r>
              <a:rPr lang="en-US" dirty="0"/>
              <a:t>nor direct visitors to protected resources. </a:t>
            </a:r>
          </a:p>
          <a:p>
            <a:pPr marL="174673" indent="-174673">
              <a:buFont typeface="Arial" panose="020B0604020202020204" pitchFamily="34" charset="0"/>
              <a:buChar char="•"/>
            </a:pPr>
            <a:endParaRPr lang="en-US" dirty="0"/>
          </a:p>
          <a:p>
            <a:pPr marL="174673" indent="-174673">
              <a:buFont typeface="Arial" panose="020B0604020202020204" pitchFamily="34" charset="0"/>
              <a:buChar char="•"/>
            </a:pPr>
            <a:r>
              <a:rPr lang="en-US" dirty="0"/>
              <a:t>We have had some book reviews which are fine for one park, but not for another park.</a:t>
            </a:r>
          </a:p>
          <a:p>
            <a:endParaRPr lang="en-US" dirty="0"/>
          </a:p>
          <a:p>
            <a:r>
              <a:rPr lang="en-US" dirty="0"/>
              <a:t>Interpretive themes – </a:t>
            </a:r>
          </a:p>
          <a:p>
            <a:pPr marL="174673" indent="-174673">
              <a:buFont typeface="Arial" panose="020B0604020202020204" pitchFamily="34" charset="0"/>
              <a:buChar char="•"/>
            </a:pPr>
            <a:r>
              <a:rPr lang="en-US" dirty="0"/>
              <a:t>also guide what is appropriate. </a:t>
            </a:r>
          </a:p>
          <a:p>
            <a:pPr marL="174673" indent="-174673">
              <a:buFont typeface="Arial" panose="020B0604020202020204" pitchFamily="34" charset="0"/>
              <a:buChar char="•"/>
            </a:pPr>
            <a:r>
              <a:rPr lang="en-US" dirty="0"/>
              <a:t>Partners should be able to identify which theme the product falls under. </a:t>
            </a:r>
          </a:p>
          <a:p>
            <a:pPr marL="174673" indent="-174673">
              <a:buFont typeface="Arial" panose="020B0604020202020204" pitchFamily="34" charset="0"/>
              <a:buChar char="•"/>
            </a:pPr>
            <a:r>
              <a:rPr lang="en-US" dirty="0"/>
              <a:t>Also orientation and NPS mission products are appropriate.</a:t>
            </a:r>
          </a:p>
          <a:p>
            <a:endParaRPr lang="en-US" dirty="0"/>
          </a:p>
          <a:p>
            <a:r>
              <a:rPr lang="en-US" dirty="0"/>
              <a:t>Products and publications</a:t>
            </a:r>
          </a:p>
          <a:p>
            <a:pPr marL="174673" indent="-174673">
              <a:buFont typeface="Arial" panose="020B0604020202020204" pitchFamily="34" charset="0"/>
              <a:buChar char="•"/>
            </a:pPr>
            <a:r>
              <a:rPr lang="en-US" dirty="0"/>
              <a:t>must be accurate, professional, and be based in sound scholarship. </a:t>
            </a:r>
          </a:p>
          <a:p>
            <a:pPr marL="174673" indent="-174673">
              <a:buFont typeface="Arial" panose="020B0604020202020204" pitchFamily="34" charset="0"/>
              <a:buChar char="•"/>
            </a:pPr>
            <a:r>
              <a:rPr lang="en-US" dirty="0"/>
              <a:t>This also applies to any interpretive message on non-publication products.</a:t>
            </a:r>
          </a:p>
          <a:p>
            <a:endParaRPr lang="en-US" dirty="0"/>
          </a:p>
          <a:p>
            <a:r>
              <a:rPr lang="en-US" dirty="0"/>
              <a:t>Quality</a:t>
            </a:r>
          </a:p>
          <a:p>
            <a:pPr marL="174673" indent="-174673">
              <a:buFont typeface="Arial" panose="020B0604020202020204" pitchFamily="34" charset="0"/>
              <a:buChar char="•"/>
            </a:pPr>
            <a:r>
              <a:rPr lang="en-US" dirty="0"/>
              <a:t>The park service is know for its quality products </a:t>
            </a:r>
          </a:p>
          <a:p>
            <a:pPr marL="174673" indent="-174673">
              <a:buFont typeface="Arial" panose="020B0604020202020204" pitchFamily="34" charset="0"/>
              <a:buChar char="•"/>
            </a:pPr>
            <a:r>
              <a:rPr lang="en-US" dirty="0" err="1"/>
              <a:t>Tshirts</a:t>
            </a:r>
            <a:r>
              <a:rPr lang="en-US" dirty="0"/>
              <a:t>, caps, water bottles, other products – making sure that they are superior in nature is important to maintaining our integrity.</a:t>
            </a:r>
          </a:p>
          <a:p>
            <a:endParaRPr lang="en-US" dirty="0"/>
          </a:p>
          <a:p>
            <a:r>
              <a:rPr lang="en-US" dirty="0"/>
              <a:t>Price point </a:t>
            </a:r>
          </a:p>
          <a:p>
            <a:pPr marL="174673" indent="-174673">
              <a:buFont typeface="Arial" panose="020B0604020202020204" pitchFamily="34" charset="0"/>
              <a:buChar char="•"/>
            </a:pPr>
            <a:r>
              <a:rPr lang="en-US" dirty="0"/>
              <a:t>making sure there are a wide range of products under each theme at variable prices, </a:t>
            </a:r>
          </a:p>
          <a:p>
            <a:pPr marL="174673" indent="-174673">
              <a:buFont typeface="Arial" panose="020B0604020202020204" pitchFamily="34" charset="0"/>
              <a:buChar char="•"/>
            </a:pPr>
            <a:r>
              <a:rPr lang="en-US" dirty="0"/>
              <a:t>so everyone can afford to buy something. </a:t>
            </a:r>
          </a:p>
          <a:p>
            <a:endParaRPr lang="en-US" dirty="0"/>
          </a:p>
          <a:p>
            <a:endParaRPr lang="en-US" dirty="0"/>
          </a:p>
          <a:p>
            <a:r>
              <a:rPr lang="en-US" dirty="0"/>
              <a:t>Business Sense</a:t>
            </a:r>
          </a:p>
          <a:p>
            <a:pPr marL="174673" indent="-174673">
              <a:buFont typeface="Arial" panose="020B0604020202020204" pitchFamily="34" charset="0"/>
              <a:buChar char="•"/>
            </a:pPr>
            <a:r>
              <a:rPr lang="en-US" dirty="0"/>
              <a:t>A product that does well at one park is not a reason to sell it at another site</a:t>
            </a:r>
          </a:p>
          <a:p>
            <a:pPr marL="174673" indent="-174673">
              <a:buFont typeface="Arial" panose="020B0604020202020204" pitchFamily="34" charset="0"/>
              <a:buChar char="•"/>
            </a:pPr>
            <a:r>
              <a:rPr lang="en-US" dirty="0"/>
              <a:t>Does it meet all of your criteria</a:t>
            </a:r>
          </a:p>
          <a:p>
            <a:pPr marL="174673" indent="-174673">
              <a:buFont typeface="Arial" panose="020B0604020202020204" pitchFamily="34" charset="0"/>
              <a:buChar char="•"/>
            </a:pPr>
            <a:r>
              <a:rPr lang="en-US" dirty="0"/>
              <a:t>Sometimes park staff will ask to carry a significant book or research publication that only a few will purchase, but it is important to have this kind of product on the bookshelf.</a:t>
            </a:r>
          </a:p>
          <a:p>
            <a:endParaRPr lang="en-US" dirty="0"/>
          </a:p>
          <a:p>
            <a:r>
              <a:rPr lang="en-US" dirty="0"/>
              <a:t>concessioner’s preferential rights</a:t>
            </a:r>
          </a:p>
          <a:p>
            <a:endParaRPr lang="en-US" dirty="0"/>
          </a:p>
          <a:p>
            <a:pPr marL="174673" indent="-174673">
              <a:buFont typeface="Arial" panose="020B0604020202020204" pitchFamily="34" charset="0"/>
              <a:buChar char="•"/>
            </a:pPr>
            <a:r>
              <a:rPr lang="en-US" dirty="0"/>
              <a:t>not in competition with the concessioner when bringing in products. They have preferential rights, they are under a contract, associations are under an agreement and the contract trumps our agreement. </a:t>
            </a:r>
          </a:p>
          <a:p>
            <a:pPr marL="174673" indent="-174673">
              <a:buFont typeface="Arial" panose="020B0604020202020204" pitchFamily="34" charset="0"/>
              <a:buChar char="•"/>
            </a:pPr>
            <a:r>
              <a:rPr lang="en-US" dirty="0"/>
              <a:t>Sometimes they bring in one of your products, go through your superintendent when this happens and set up a meeting. </a:t>
            </a:r>
          </a:p>
          <a:p>
            <a:pPr marL="174673" indent="-174673">
              <a:buFont typeface="Arial" panose="020B0604020202020204" pitchFamily="34" charset="0"/>
              <a:buChar char="•"/>
            </a:pPr>
            <a:r>
              <a:rPr lang="en-US" dirty="0"/>
              <a:t>It is important to meet at least once a year with the park and the concessioner to maintain a working relationship.</a:t>
            </a:r>
          </a:p>
          <a:p>
            <a:endParaRPr lang="en-US"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584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a:t>
            </a:r>
          </a:p>
          <a:p>
            <a:pPr marL="174673" indent="-174673">
              <a:buFont typeface="Arial" panose="020B0604020202020204" pitchFamily="34" charset="0"/>
              <a:buChar char="•"/>
            </a:pPr>
            <a:r>
              <a:rPr lang="en-US" dirty="0"/>
              <a:t>Does the item directly support the park’s interpretive themes, the National Park Service, and/or provide needed site orientation? </a:t>
            </a:r>
          </a:p>
          <a:p>
            <a:r>
              <a:rPr lang="en-US" dirty="0"/>
              <a:t>● Is there assurance that the item does not promote unsafe or resource-damaging activities?  </a:t>
            </a:r>
          </a:p>
          <a:p>
            <a:r>
              <a:rPr lang="en-US" dirty="0"/>
              <a:t>● Does the item use accurate, professional, and scholarly knowledge or materials (in the case of cultural items)? </a:t>
            </a:r>
          </a:p>
          <a:p>
            <a:r>
              <a:rPr lang="en-US" dirty="0"/>
              <a:t>● Does the item fit into the overall balance of interpretive sales items? </a:t>
            </a:r>
          </a:p>
          <a:p>
            <a:r>
              <a:rPr lang="en-US" dirty="0"/>
              <a:t>● Does it undermine the financial viability of a concession contract? </a:t>
            </a:r>
          </a:p>
          <a:p>
            <a:pPr defTabSz="465795">
              <a:defRPr/>
            </a:pPr>
            <a:endParaRPr lang="en-US" sz="1800"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4686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 </a:t>
            </a:r>
          </a:p>
          <a:p>
            <a:r>
              <a:rPr lang="en-US" dirty="0"/>
              <a:t>● Is the item’s quality of production, packaging, and durability appropriate to the quality of the park resources? </a:t>
            </a:r>
          </a:p>
          <a:p>
            <a:r>
              <a:rPr lang="en-US" dirty="0"/>
              <a:t>● Is the item fairly priced? </a:t>
            </a:r>
          </a:p>
          <a:p>
            <a:r>
              <a:rPr lang="en-US" dirty="0"/>
              <a:t>● Is the item competitive enough with other approved items to warrant shelf space? </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0546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solidFill>
                  <a:srgbClr val="007066"/>
                </a:solidFill>
                <a:latin typeface="Arial"/>
                <a:cs typeface="Arial"/>
              </a:rPr>
              <a:t>Megan and Linda</a:t>
            </a:r>
          </a:p>
          <a:p>
            <a:pPr>
              <a:lnSpc>
                <a:spcPct val="150000"/>
              </a:lnSpc>
            </a:pPr>
            <a:endParaRPr lang="en-US" sz="1600" dirty="0">
              <a:solidFill>
                <a:srgbClr val="007066"/>
              </a:solidFill>
              <a:latin typeface="Arial"/>
              <a:cs typeface="Arial"/>
            </a:endParaRPr>
          </a:p>
          <a:p>
            <a:pPr>
              <a:lnSpc>
                <a:spcPct val="150000"/>
              </a:lnSpc>
            </a:pPr>
            <a:r>
              <a:rPr lang="en-US" sz="1600" dirty="0">
                <a:solidFill>
                  <a:srgbClr val="007066"/>
                </a:solidFill>
                <a:latin typeface="Arial"/>
                <a:cs typeface="Arial"/>
              </a:rPr>
              <a:t>Megan</a:t>
            </a:r>
          </a:p>
          <a:p>
            <a:pPr marL="291122" indent="-291122">
              <a:lnSpc>
                <a:spcPct val="150000"/>
              </a:lnSpc>
              <a:buFont typeface="Arial"/>
              <a:buChar char="•"/>
            </a:pPr>
            <a:r>
              <a:rPr lang="en-US" sz="1600" dirty="0">
                <a:solidFill>
                  <a:srgbClr val="007066"/>
                </a:solidFill>
                <a:latin typeface="Arial"/>
                <a:cs typeface="Arial"/>
              </a:rPr>
              <a:t>Planning for New Items</a:t>
            </a:r>
          </a:p>
          <a:p>
            <a:pPr marL="756917" lvl="1" indent="-291122">
              <a:lnSpc>
                <a:spcPct val="150000"/>
              </a:lnSpc>
              <a:buFont typeface="Arial"/>
              <a:buChar char="•"/>
            </a:pPr>
            <a:r>
              <a:rPr lang="en-US" sz="1600" dirty="0">
                <a:solidFill>
                  <a:srgbClr val="007066"/>
                </a:solidFill>
                <a:latin typeface="Arial"/>
                <a:cs typeface="Arial"/>
              </a:rPr>
              <a:t>Review Scope of Sales</a:t>
            </a:r>
          </a:p>
          <a:p>
            <a:pPr marL="756917" lvl="1" indent="-291122">
              <a:lnSpc>
                <a:spcPct val="150000"/>
              </a:lnSpc>
              <a:buFont typeface="Arial"/>
              <a:buChar char="•"/>
            </a:pPr>
            <a:r>
              <a:rPr lang="en-US" sz="1600" dirty="0">
                <a:solidFill>
                  <a:srgbClr val="007066"/>
                </a:solidFill>
                <a:latin typeface="Arial"/>
                <a:cs typeface="Arial"/>
              </a:rPr>
              <a:t>Market research</a:t>
            </a:r>
          </a:p>
          <a:p>
            <a:pPr marL="756917" lvl="1" indent="-291122">
              <a:lnSpc>
                <a:spcPct val="150000"/>
              </a:lnSpc>
              <a:buFont typeface="Arial"/>
              <a:buChar char="•"/>
            </a:pPr>
            <a:r>
              <a:rPr lang="en-US" sz="1600" dirty="0">
                <a:solidFill>
                  <a:srgbClr val="007066"/>
                </a:solidFill>
                <a:latin typeface="Arial"/>
                <a:cs typeface="Arial"/>
              </a:rPr>
              <a:t>Special Events/Programming product needs – we frequently receive requests for book signings in the same week; we need 2 weeks to guarantee orders arrive in time.</a:t>
            </a:r>
          </a:p>
          <a:p>
            <a:pPr marL="291122" indent="-291122">
              <a:lnSpc>
                <a:spcPct val="150000"/>
              </a:lnSpc>
              <a:buFont typeface="Arial"/>
              <a:buChar char="•"/>
            </a:pPr>
            <a:r>
              <a:rPr lang="en-US" sz="1600" dirty="0">
                <a:solidFill>
                  <a:srgbClr val="007066"/>
                </a:solidFill>
                <a:latin typeface="Arial"/>
                <a:cs typeface="Arial"/>
              </a:rPr>
              <a:t>Format for meeting</a:t>
            </a:r>
          </a:p>
          <a:p>
            <a:pPr marL="756917" lvl="1" indent="-291122">
              <a:lnSpc>
                <a:spcPct val="150000"/>
              </a:lnSpc>
              <a:buFont typeface="Arial"/>
              <a:buChar char="•"/>
            </a:pPr>
            <a:r>
              <a:rPr lang="en-US" sz="1600" dirty="0">
                <a:solidFill>
                  <a:srgbClr val="007066"/>
                </a:solidFill>
                <a:latin typeface="Arial"/>
                <a:cs typeface="Arial"/>
              </a:rPr>
              <a:t>Formal submission with supporting documentation – ex. STLI</a:t>
            </a:r>
          </a:p>
          <a:p>
            <a:pPr marL="756917" lvl="1" indent="-291122">
              <a:lnSpc>
                <a:spcPct val="150000"/>
              </a:lnSpc>
              <a:buFont typeface="Arial"/>
              <a:buChar char="•"/>
            </a:pPr>
            <a:r>
              <a:rPr lang="en-US" sz="1600" dirty="0">
                <a:solidFill>
                  <a:srgbClr val="007066"/>
                </a:solidFill>
                <a:latin typeface="Arial"/>
                <a:cs typeface="Arial"/>
              </a:rPr>
              <a:t>In person meeting with review panel – ex. FLNI</a:t>
            </a:r>
          </a:p>
          <a:p>
            <a:pPr marL="756917" lvl="1" indent="-291122">
              <a:lnSpc>
                <a:spcPct val="150000"/>
              </a:lnSpc>
              <a:buFont typeface="Arial"/>
              <a:buChar char="•"/>
            </a:pPr>
            <a:r>
              <a:rPr lang="en-US" sz="1600" dirty="0">
                <a:solidFill>
                  <a:srgbClr val="007066"/>
                </a:solidFill>
                <a:latin typeface="Arial"/>
                <a:cs typeface="Arial"/>
              </a:rPr>
              <a:t>Conference call or webinar – ex. Great Lakes Region</a:t>
            </a:r>
          </a:p>
          <a:p>
            <a:pPr marL="756917" lvl="1" indent="-291122">
              <a:lnSpc>
                <a:spcPct val="150000"/>
              </a:lnSpc>
              <a:buFont typeface="Arial"/>
              <a:buChar char="•"/>
            </a:pPr>
            <a:r>
              <a:rPr lang="en-US" sz="1600" dirty="0">
                <a:solidFill>
                  <a:srgbClr val="007066"/>
                </a:solidFill>
                <a:latin typeface="Arial"/>
                <a:cs typeface="Arial"/>
              </a:rPr>
              <a:t>Attendance at trade shows – ex. ACAD and PLA </a:t>
            </a:r>
          </a:p>
          <a:p>
            <a:pPr marL="291122" indent="-291122">
              <a:lnSpc>
                <a:spcPct val="150000"/>
              </a:lnSpc>
              <a:buFont typeface="Arial"/>
              <a:buChar char="•"/>
            </a:pPr>
            <a:r>
              <a:rPr lang="en-US" sz="1600" dirty="0">
                <a:solidFill>
                  <a:srgbClr val="007066"/>
                </a:solidFill>
                <a:latin typeface="Arial"/>
                <a:cs typeface="Arial"/>
              </a:rPr>
              <a:t>Frequency of meetings</a:t>
            </a:r>
          </a:p>
          <a:p>
            <a:pPr marL="291122" indent="-291122">
              <a:lnSpc>
                <a:spcPct val="150000"/>
              </a:lnSpc>
              <a:buFont typeface="Arial"/>
              <a:buChar char="•"/>
            </a:pPr>
            <a:endParaRPr lang="en-US" sz="1600" dirty="0">
              <a:solidFill>
                <a:srgbClr val="007066"/>
              </a:solidFill>
              <a:latin typeface="Arial"/>
              <a:cs typeface="Arial"/>
            </a:endParaRPr>
          </a:p>
          <a:p>
            <a:pPr>
              <a:lnSpc>
                <a:spcPct val="150000"/>
              </a:lnSpc>
            </a:pPr>
            <a:r>
              <a:rPr lang="en-US" sz="1600" dirty="0">
                <a:solidFill>
                  <a:srgbClr val="007066"/>
                </a:solidFill>
                <a:latin typeface="Arial"/>
                <a:cs typeface="Arial"/>
              </a:rPr>
              <a:t>Linda</a:t>
            </a:r>
          </a:p>
          <a:p>
            <a:pPr marL="291122" indent="-291122" defTabSz="465795">
              <a:lnSpc>
                <a:spcPct val="150000"/>
              </a:lnSpc>
              <a:buFont typeface="Arial"/>
              <a:buChar char="•"/>
              <a:defRPr/>
            </a:pPr>
            <a:r>
              <a:rPr lang="en-US" sz="1600" dirty="0">
                <a:solidFill>
                  <a:srgbClr val="FF0000"/>
                </a:solidFill>
                <a:latin typeface="Arial"/>
                <a:cs typeface="Arial"/>
              </a:rPr>
              <a:t>Deadlines for reviews to the park</a:t>
            </a:r>
          </a:p>
          <a:p>
            <a:pPr marL="756917" lvl="1" indent="-291122">
              <a:lnSpc>
                <a:spcPct val="150000"/>
              </a:lnSpc>
              <a:buFont typeface="Arial"/>
              <a:buChar char="•"/>
            </a:pPr>
            <a:r>
              <a:rPr lang="en-US" sz="1600" dirty="0">
                <a:solidFill>
                  <a:srgbClr val="FF0000"/>
                </a:solidFill>
                <a:latin typeface="Arial"/>
                <a:cs typeface="Arial"/>
              </a:rPr>
              <a:t>Parks have certain times that are better for reviewing products in bulk. </a:t>
            </a:r>
          </a:p>
          <a:p>
            <a:pPr marL="756917" lvl="1" indent="-291122">
              <a:lnSpc>
                <a:spcPct val="150000"/>
              </a:lnSpc>
              <a:buFont typeface="Arial"/>
              <a:buChar char="•"/>
            </a:pPr>
            <a:r>
              <a:rPr lang="en-US" dirty="0"/>
              <a:t>But it is important for parks to understand that the more frequent the review, the more responsive an Association can be to market trends and new products as they become available.</a:t>
            </a:r>
          </a:p>
          <a:p>
            <a:pPr>
              <a:lnSpc>
                <a:spcPct val="150000"/>
              </a:lnSpc>
            </a:pPr>
            <a:endParaRPr lang="en-US" sz="1600" dirty="0"/>
          </a:p>
          <a:p>
            <a:pPr>
              <a:lnSpc>
                <a:spcPct val="150000"/>
              </a:lnSpc>
            </a:pPr>
            <a:r>
              <a:rPr lang="en-US" sz="1600" dirty="0"/>
              <a:t>Megan</a:t>
            </a:r>
            <a:endParaRPr lang="en-US" sz="1600" dirty="0">
              <a:solidFill>
                <a:srgbClr val="FF0000"/>
              </a:solidFill>
              <a:latin typeface="Arial"/>
              <a:cs typeface="Arial"/>
            </a:endParaRPr>
          </a:p>
          <a:p>
            <a:pPr marL="291122" indent="-291122" defTabSz="465795">
              <a:lnSpc>
                <a:spcPct val="150000"/>
              </a:lnSpc>
              <a:buFont typeface="Arial"/>
              <a:buChar char="•"/>
              <a:defRPr/>
            </a:pPr>
            <a:r>
              <a:rPr lang="en-US" sz="1600" dirty="0">
                <a:solidFill>
                  <a:srgbClr val="FF0000"/>
                </a:solidFill>
                <a:latin typeface="Arial"/>
                <a:cs typeface="Arial"/>
              </a:rPr>
              <a:t>Deadlines for the park to the partner</a:t>
            </a:r>
          </a:p>
          <a:p>
            <a:pPr marL="756917" lvl="1" indent="-291122">
              <a:lnSpc>
                <a:spcPct val="150000"/>
              </a:lnSpc>
              <a:buFont typeface="Arial"/>
              <a:buChar char="•"/>
            </a:pPr>
            <a:r>
              <a:rPr lang="en-US" sz="1600" dirty="0">
                <a:solidFill>
                  <a:srgbClr val="FF0000"/>
                </a:solidFill>
                <a:latin typeface="Arial"/>
                <a:cs typeface="Arial"/>
              </a:rPr>
              <a:t>Partners have deadlines for ordering products in timely manner.</a:t>
            </a:r>
          </a:p>
          <a:p>
            <a:pPr marL="291122" indent="-291122">
              <a:lnSpc>
                <a:spcPct val="150000"/>
              </a:lnSpc>
              <a:buFont typeface="Arial"/>
              <a:buChar char="•"/>
            </a:pPr>
            <a:r>
              <a:rPr lang="en-US" sz="1600" dirty="0">
                <a:solidFill>
                  <a:srgbClr val="007066"/>
                </a:solidFill>
                <a:latin typeface="Arial"/>
                <a:cs typeface="Arial"/>
              </a:rPr>
              <a:t>Vendor Requirements</a:t>
            </a:r>
          </a:p>
          <a:p>
            <a:pPr marL="756917" lvl="1" indent="-291122">
              <a:lnSpc>
                <a:spcPct val="150000"/>
              </a:lnSpc>
              <a:buFont typeface="Arial"/>
              <a:buChar char="•"/>
            </a:pPr>
            <a:r>
              <a:rPr lang="en-US" sz="1600" dirty="0">
                <a:solidFill>
                  <a:srgbClr val="007066"/>
                </a:solidFill>
                <a:latin typeface="Arial"/>
                <a:cs typeface="Arial"/>
              </a:rPr>
              <a:t>Lead time for development, production, fulfillment – varies by vendor</a:t>
            </a:r>
          </a:p>
          <a:p>
            <a:pPr marL="756917" lvl="1" indent="-291122">
              <a:lnSpc>
                <a:spcPct val="150000"/>
              </a:lnSpc>
              <a:buFont typeface="Arial"/>
              <a:buChar char="•"/>
            </a:pPr>
            <a:r>
              <a:rPr lang="en-US" sz="1600" dirty="0">
                <a:solidFill>
                  <a:srgbClr val="007066"/>
                </a:solidFill>
                <a:latin typeface="Arial"/>
                <a:cs typeface="Arial"/>
              </a:rPr>
              <a:t>Costs of revisions with custom development – art fees, packaging fees</a:t>
            </a:r>
          </a:p>
          <a:p>
            <a:pPr marL="756917" lvl="1" indent="-291122">
              <a:lnSpc>
                <a:spcPct val="150000"/>
              </a:lnSpc>
              <a:buFont typeface="Arial"/>
              <a:buChar char="•"/>
            </a:pPr>
            <a:r>
              <a:rPr lang="en-US" sz="1600" dirty="0">
                <a:solidFill>
                  <a:srgbClr val="007066"/>
                </a:solidFill>
                <a:latin typeface="Arial"/>
                <a:cs typeface="Arial"/>
              </a:rPr>
              <a:t>EN has a list of requirements to do business with EN – A/P requirements ACH payments, offer wholesale pricing, ability to add interpretive text, barcodes, prices, etc. </a:t>
            </a:r>
          </a:p>
          <a:p>
            <a:pPr marL="756917" lvl="1" indent="-291122">
              <a:lnSpc>
                <a:spcPct val="150000"/>
              </a:lnSpc>
              <a:buFont typeface="Arial"/>
              <a:buChar char="•"/>
            </a:pPr>
            <a:endParaRPr lang="en-US" sz="1600" dirty="0">
              <a:solidFill>
                <a:srgbClr val="007066"/>
              </a:solidFill>
              <a:latin typeface="Arial"/>
              <a:cs typeface="Arial"/>
            </a:endParaRPr>
          </a:p>
          <a:p>
            <a:pPr defTabSz="465795">
              <a:lnSpc>
                <a:spcPct val="150000"/>
              </a:lnSpc>
              <a:defRPr/>
            </a:pPr>
            <a:r>
              <a:rPr lang="en-US" sz="2400" dirty="0"/>
              <a:t>Linda - </a:t>
            </a:r>
            <a:r>
              <a:rPr lang="en-US" sz="1600" dirty="0"/>
              <a:t>Because vendors, authors, or others could challenge the approval or disapproval of sales items, the reviewers’ decisions should be clearly documented and justified. </a:t>
            </a:r>
            <a:endParaRPr lang="en-US" sz="2400" dirty="0"/>
          </a:p>
          <a:p>
            <a:pPr marL="465795" lvl="1">
              <a:lnSpc>
                <a:spcPct val="150000"/>
              </a:lnSpc>
            </a:pPr>
            <a:endParaRPr lang="en-US" sz="1600" dirty="0">
              <a:solidFill>
                <a:srgbClr val="007066"/>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70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solidFill>
                  <a:srgbClr val="007066"/>
                </a:solidFill>
                <a:latin typeface="Arial"/>
                <a:cs typeface="Arial"/>
              </a:rPr>
              <a:t>Megan: Explain the Effigy Mounds process for 2017. Discuss exit strategies</a:t>
            </a:r>
          </a:p>
          <a:p>
            <a:r>
              <a:rPr lang="en-US" sz="1600" b="1" dirty="0"/>
              <a:t>Sacred Space</a:t>
            </a:r>
          </a:p>
          <a:p>
            <a:r>
              <a:rPr lang="en-US" sz="1600" dirty="0"/>
              <a:t>The mounds preserved here are considered sacred by many Americans, especially the Monument's 20 culturally associated American Indian tribes. A visit offers opportunities to contemplate the meanings of the mounds and the people who built them. The 200 plus American Indian mounds are located in one of the most picturesque sections of the Upper Mississippi River Valley. </a:t>
            </a:r>
          </a:p>
          <a:p>
            <a:pPr>
              <a:lnSpc>
                <a:spcPct val="150000"/>
              </a:lnSpc>
            </a:pPr>
            <a:endParaRPr lang="en-US" sz="1600" dirty="0">
              <a:solidFill>
                <a:srgbClr val="007066"/>
              </a:solidFill>
              <a:latin typeface="Arial"/>
              <a:cs typeface="Arial"/>
            </a:endParaRPr>
          </a:p>
          <a:p>
            <a:pPr>
              <a:lnSpc>
                <a:spcPct val="150000"/>
              </a:lnSpc>
            </a:pPr>
            <a:endParaRPr lang="en-US" sz="1600" dirty="0">
              <a:solidFill>
                <a:srgbClr val="007066"/>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4648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303100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EN Store Manager, Shannon Adkins, compiled a power point presentation for NPS Review Committee</a:t>
            </a:r>
          </a:p>
          <a:p>
            <a:r>
              <a:rPr lang="en-US" dirty="0"/>
              <a:t>Began with prior year results including best selling items and financial results</a:t>
            </a:r>
            <a:endParaRPr dirty="0"/>
          </a:p>
        </p:txBody>
      </p:sp>
    </p:spTree>
    <p:extLst>
      <p:ext uri="{BB962C8B-B14F-4D97-AF65-F5344CB8AC3E}">
        <p14:creationId xmlns:p14="http://schemas.microsoft.com/office/powerpoint/2010/main" val="41019139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Included images of new items that were developed during the off season, and were ready to be delivered to the stores. </a:t>
            </a:r>
          </a:p>
          <a:p>
            <a:r>
              <a:rPr lang="en-US" dirty="0"/>
              <a:t>Pictured here: camping recipe cards, new games, plush, and jewelry</a:t>
            </a:r>
            <a:endParaRPr dirty="0"/>
          </a:p>
        </p:txBody>
      </p:sp>
    </p:spTree>
    <p:extLst>
      <p:ext uri="{BB962C8B-B14F-4D97-AF65-F5344CB8AC3E}">
        <p14:creationId xmlns:p14="http://schemas.microsoft.com/office/powerpoint/2010/main" val="34961426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Images of new kids books, activity books, and thematic books such as Iowa Native Americans</a:t>
            </a:r>
            <a:endParaRPr dirty="0"/>
          </a:p>
        </p:txBody>
      </p:sp>
    </p:spTree>
    <p:extLst>
      <p:ext uri="{BB962C8B-B14F-4D97-AF65-F5344CB8AC3E}">
        <p14:creationId xmlns:p14="http://schemas.microsoft.com/office/powerpoint/2010/main" val="274543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710248" y="4459525"/>
            <a:ext cx="5681980" cy="4224814"/>
          </a:xfrm>
          <a:prstGeom prst="rect">
            <a:avLst/>
          </a:prstGeom>
          <a:noFill/>
          <a:ln>
            <a:noFill/>
          </a:ln>
        </p:spPr>
        <p:txBody>
          <a:bodyPr lIns="94214" tIns="47094" rIns="94214" bIns="47094" anchor="t" anchorCtr="0">
            <a:noAutofit/>
          </a:bodyPr>
          <a:lstStyle/>
          <a:p>
            <a:pPr>
              <a:buClr>
                <a:schemeClr val="dk1"/>
              </a:buClr>
              <a:buSzPct val="25000"/>
            </a:pPr>
            <a:r>
              <a:rPr lang="en-US" sz="1800" dirty="0">
                <a:solidFill>
                  <a:schemeClr val="dk1"/>
                </a:solidFill>
                <a:latin typeface="Calibri"/>
                <a:ea typeface="Calibri"/>
                <a:cs typeface="Calibri"/>
                <a:sym typeface="Calibri"/>
              </a:rPr>
              <a:t>We’ll be focusing primarily on Sections 4: Responsibilities; Sec. 10: Administrative Requirements; Sec. 11: Fundraising and Aid to the NPS. </a:t>
            </a:r>
          </a:p>
        </p:txBody>
      </p:sp>
      <p:sp>
        <p:nvSpPr>
          <p:cNvPr id="206" name="Shape 206"/>
          <p:cNvSpPr txBox="1">
            <a:spLocks noGrp="1"/>
          </p:cNvSpPr>
          <p:nvPr>
            <p:ph type="sldNum" idx="12"/>
          </p:nvPr>
        </p:nvSpPr>
        <p:spPr>
          <a:xfrm>
            <a:off x="4023094" y="8917421"/>
            <a:ext cx="3077739" cy="469424"/>
          </a:xfrm>
          <a:prstGeom prst="rect">
            <a:avLst/>
          </a:prstGeom>
          <a:noFill/>
          <a:ln>
            <a:noFill/>
          </a:ln>
        </p:spPr>
        <p:txBody>
          <a:bodyPr lIns="94214" tIns="47094" rIns="94214" bIns="47094"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6933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New kids series of books including Nat Geo series about the natural environment and national parks</a:t>
            </a:r>
            <a:endParaRPr dirty="0"/>
          </a:p>
        </p:txBody>
      </p:sp>
    </p:spTree>
    <p:extLst>
      <p:ext uri="{BB962C8B-B14F-4D97-AF65-F5344CB8AC3E}">
        <p14:creationId xmlns:p14="http://schemas.microsoft.com/office/powerpoint/2010/main" val="12783689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Exit Strategy</a:t>
            </a:r>
          </a:p>
          <a:p>
            <a:pPr marL="174673" indent="-174673">
              <a:buFont typeface="Arial" panose="020B0604020202020204" pitchFamily="34" charset="0"/>
              <a:buChar char="•"/>
            </a:pPr>
            <a:r>
              <a:rPr lang="en-US" dirty="0"/>
              <a:t>After reviewing photo rights, it was identified that some images used in product development may not be NPS property or in the public domain; others were outdated and no longer relevant or accurate. </a:t>
            </a:r>
          </a:p>
          <a:p>
            <a:pPr marL="174673" indent="-174673">
              <a:buFont typeface="Arial" panose="020B0604020202020204" pitchFamily="34" charset="0"/>
              <a:buChar char="•"/>
            </a:pPr>
            <a:r>
              <a:rPr lang="en-US" dirty="0"/>
              <a:t>These products will be liquidated to make room for new products. </a:t>
            </a:r>
          </a:p>
          <a:p>
            <a:pPr marL="174673" indent="-174673">
              <a:buFont typeface="Arial" panose="020B0604020202020204" pitchFamily="34" charset="0"/>
              <a:buChar char="•"/>
            </a:pPr>
            <a:r>
              <a:rPr lang="en-US" dirty="0"/>
              <a:t>IMPORTANT: before bringing in new items, it is essential to plan for exiting out old, outdated, or slow moving items. </a:t>
            </a:r>
            <a:endParaRPr dirty="0"/>
          </a:p>
        </p:txBody>
      </p:sp>
    </p:spTree>
    <p:extLst>
      <p:ext uri="{BB962C8B-B14F-4D97-AF65-F5344CB8AC3E}">
        <p14:creationId xmlns:p14="http://schemas.microsoft.com/office/powerpoint/2010/main" val="4348603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008297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Showing product samples and tips for merchandising are helpful for both park and association staff; especially when volunteers or seasonal park rangers will be helping to maintain and operate the store. </a:t>
            </a:r>
            <a:endParaRPr dirty="0"/>
          </a:p>
        </p:txBody>
      </p:sp>
    </p:spTree>
    <p:extLst>
      <p:ext uri="{BB962C8B-B14F-4D97-AF65-F5344CB8AC3E}">
        <p14:creationId xmlns:p14="http://schemas.microsoft.com/office/powerpoint/2010/main" val="6041332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Brainstorm ideas from comparable parks/themes to generate future development needs; share results from comp items to plan for design and minimum order needs. </a:t>
            </a:r>
            <a:endParaRPr dirty="0"/>
          </a:p>
        </p:txBody>
      </p:sp>
    </p:spTree>
    <p:extLst>
      <p:ext uri="{BB962C8B-B14F-4D97-AF65-F5344CB8AC3E}">
        <p14:creationId xmlns:p14="http://schemas.microsoft.com/office/powerpoint/2010/main" val="13984398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294571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u="sng" dirty="0">
                <a:solidFill>
                  <a:srgbClr val="007066"/>
                </a:solidFill>
                <a:latin typeface="Arial"/>
                <a:cs typeface="Arial"/>
              </a:rPr>
              <a:t>Megan</a:t>
            </a:r>
          </a:p>
          <a:p>
            <a:pPr>
              <a:lnSpc>
                <a:spcPct val="150000"/>
              </a:lnSpc>
            </a:pPr>
            <a:r>
              <a:rPr lang="en-US" sz="1600" dirty="0">
                <a:solidFill>
                  <a:srgbClr val="007066"/>
                </a:solidFill>
                <a:latin typeface="Arial"/>
                <a:cs typeface="Arial"/>
              </a:rPr>
              <a:t>Learnings from Centennial, FYP, and Passport</a:t>
            </a:r>
          </a:p>
          <a:p>
            <a:pPr>
              <a:lnSpc>
                <a:spcPct val="150000"/>
              </a:lnSpc>
            </a:pPr>
            <a:r>
              <a:rPr lang="en-US" sz="1600" dirty="0">
                <a:solidFill>
                  <a:srgbClr val="007066"/>
                </a:solidFill>
                <a:latin typeface="Arial"/>
                <a:cs typeface="Arial"/>
              </a:rPr>
              <a:t>Value of one collection that can fit for most park sites</a:t>
            </a:r>
          </a:p>
          <a:p>
            <a:pPr marL="291122" indent="-291122">
              <a:lnSpc>
                <a:spcPct val="150000"/>
              </a:lnSpc>
              <a:buFont typeface="Arial" panose="020B0604020202020204" pitchFamily="34" charset="0"/>
              <a:buChar char="•"/>
            </a:pPr>
            <a:r>
              <a:rPr lang="en-US" sz="1600" dirty="0">
                <a:solidFill>
                  <a:srgbClr val="007066"/>
                </a:solidFill>
                <a:latin typeface="Arial"/>
                <a:cs typeface="Arial"/>
              </a:rPr>
              <a:t>Shouldn’t be the primary product collection, but as an ongoing park line, it does help to promote national park themes and visitation</a:t>
            </a:r>
          </a:p>
          <a:p>
            <a:pPr marL="291122" indent="-291122">
              <a:lnSpc>
                <a:spcPct val="150000"/>
              </a:lnSpc>
              <a:buFont typeface="Arial" panose="020B0604020202020204" pitchFamily="34" charset="0"/>
              <a:buChar char="•"/>
            </a:pPr>
            <a:r>
              <a:rPr lang="en-US" sz="1600" dirty="0">
                <a:solidFill>
                  <a:srgbClr val="007066"/>
                </a:solidFill>
                <a:latin typeface="Arial"/>
                <a:cs typeface="Arial"/>
              </a:rPr>
              <a:t>With over 300 retail outlets in 175 parks, EN has a very different product mix at each store. Unlike big box retailers, we can’t balance our cost of goods by transferring overstocks to another store very easily. We can’t sell a book about seashores at a civil war battlefield. As a result, thematic products provide us some flexibility with our overall cost of goods. </a:t>
            </a:r>
          </a:p>
          <a:p>
            <a:pPr marL="291122" indent="-291122">
              <a:lnSpc>
                <a:spcPct val="150000"/>
              </a:lnSpc>
              <a:buFont typeface="Arial" panose="020B0604020202020204" pitchFamily="34" charset="0"/>
              <a:buChar char="•"/>
            </a:pPr>
            <a:r>
              <a:rPr lang="en-US" sz="1600" dirty="0">
                <a:solidFill>
                  <a:srgbClr val="007066"/>
                </a:solidFill>
                <a:latin typeface="Arial"/>
                <a:cs typeface="Arial"/>
              </a:rPr>
              <a:t>Additionally, some custom products from vendors are specialized, and in order to not price ourselves out of the market, we have to order deeper buys (high minimum order quantities). A custom molded replica or toy or a site specific publication might require hundreds or thousands of units for an initial purchase. Some parks with low or moderate annual visitation would have a 5 or 10 year supply of these items, and it would limit their ability to have a variety of products. </a:t>
            </a:r>
          </a:p>
          <a:p>
            <a:pPr marL="291122" indent="-291122">
              <a:lnSpc>
                <a:spcPct val="150000"/>
              </a:lnSpc>
              <a:buFont typeface="Arial" panose="020B0604020202020204" pitchFamily="34" charset="0"/>
              <a:buChar char="•"/>
            </a:pPr>
            <a:r>
              <a:rPr lang="en-US" sz="1600" dirty="0">
                <a:solidFill>
                  <a:srgbClr val="007066"/>
                </a:solidFill>
                <a:latin typeface="Arial"/>
                <a:cs typeface="Arial"/>
              </a:rPr>
              <a:t>Bulk purchasing for some larger park themes allows for best pricing with vendors and maximizing gross profit. </a:t>
            </a:r>
          </a:p>
          <a:p>
            <a:pPr marL="756917" lvl="1" indent="-291122">
              <a:lnSpc>
                <a:spcPct val="150000"/>
              </a:lnSpc>
              <a:buFont typeface="Arial" panose="020B0604020202020204" pitchFamily="34" charset="0"/>
              <a:buChar char="•"/>
            </a:pPr>
            <a:r>
              <a:rPr lang="en-US" sz="1600" dirty="0">
                <a:solidFill>
                  <a:srgbClr val="007066"/>
                </a:solidFill>
                <a:latin typeface="Arial"/>
                <a:cs typeface="Arial"/>
              </a:rPr>
              <a:t>EN has hovered around 50%-55% Gross Profit historically. </a:t>
            </a:r>
          </a:p>
          <a:p>
            <a:pPr marL="756917" lvl="1" indent="-291122">
              <a:lnSpc>
                <a:spcPct val="150000"/>
              </a:lnSpc>
              <a:buFont typeface="Arial" panose="020B0604020202020204" pitchFamily="34" charset="0"/>
              <a:buChar char="•"/>
            </a:pPr>
            <a:r>
              <a:rPr lang="en-US" sz="1600" dirty="0">
                <a:solidFill>
                  <a:srgbClr val="007066"/>
                </a:solidFill>
                <a:latin typeface="Arial"/>
                <a:cs typeface="Arial"/>
              </a:rPr>
              <a:t>SP goal of 58% gross profit %</a:t>
            </a:r>
          </a:p>
          <a:p>
            <a:pPr marL="756917" lvl="1" indent="-291122">
              <a:lnSpc>
                <a:spcPct val="150000"/>
              </a:lnSpc>
              <a:buFont typeface="Arial" panose="020B0604020202020204" pitchFamily="34" charset="0"/>
              <a:buChar char="•"/>
            </a:pPr>
            <a:r>
              <a:rPr lang="en-US" sz="1600" dirty="0">
                <a:solidFill>
                  <a:srgbClr val="007066"/>
                </a:solidFill>
                <a:latin typeface="Arial"/>
                <a:cs typeface="Arial"/>
              </a:rPr>
              <a:t>Traditional retail would target 70-80% Gross Profit</a:t>
            </a:r>
          </a:p>
          <a:p>
            <a:pPr marL="756917" lvl="1" indent="-291122">
              <a:lnSpc>
                <a:spcPct val="150000"/>
              </a:lnSpc>
              <a:buFont typeface="Arial" panose="020B0604020202020204" pitchFamily="34" charset="0"/>
              <a:buChar char="•"/>
            </a:pPr>
            <a:r>
              <a:rPr lang="en-US" sz="1600" dirty="0">
                <a:solidFill>
                  <a:srgbClr val="007066"/>
                </a:solidFill>
                <a:latin typeface="Arial"/>
                <a:cs typeface="Arial"/>
              </a:rPr>
              <a:t>What that means is that we can manage our cost of inventory through vendor management and leveraging our buying power, we can grow sales and margin, and bring more funds to our bottom line. This means a higher distribution of our net income can go back to the parks. </a:t>
            </a:r>
          </a:p>
          <a:p>
            <a:pPr marL="756917" lvl="1" indent="-291122">
              <a:lnSpc>
                <a:spcPct val="150000"/>
              </a:lnSpc>
              <a:buFont typeface="Arial" panose="020B0604020202020204" pitchFamily="34" charset="0"/>
              <a:buChar char="•"/>
            </a:pPr>
            <a:endParaRPr lang="en-US" sz="1600" dirty="0">
              <a:solidFill>
                <a:srgbClr val="007066"/>
              </a:solidFill>
              <a:latin typeface="Arial"/>
              <a:cs typeface="Arial"/>
            </a:endParaRPr>
          </a:p>
          <a:p>
            <a:pPr marL="291122" indent="-291122">
              <a:lnSpc>
                <a:spcPct val="150000"/>
              </a:lnSpc>
              <a:buFont typeface="Arial" panose="020B0604020202020204" pitchFamily="34" charset="0"/>
              <a:buChar char="•"/>
            </a:pPr>
            <a:r>
              <a:rPr lang="en-US" sz="1600" dirty="0">
                <a:solidFill>
                  <a:srgbClr val="007066"/>
                </a:solidFill>
                <a:latin typeface="Arial"/>
                <a:cs typeface="Arial"/>
              </a:rPr>
              <a:t>Approval process: if approved at the regional, national level, no need for individual parks to approve individually. However a discussion should be  on specific product types, quantities, and ensuring that this isn’t the primary assortment. Need to leave room in the mix for site-specific needs. </a:t>
            </a:r>
          </a:p>
          <a:p>
            <a:pPr marL="291122" indent="-291122">
              <a:lnSpc>
                <a:spcPct val="150000"/>
              </a:lnSpc>
              <a:buFont typeface="Arial" panose="020B0604020202020204" pitchFamily="34" charset="0"/>
              <a:buChar char="•"/>
            </a:pPr>
            <a:endParaRPr lang="en-US" sz="1600" dirty="0">
              <a:solidFill>
                <a:srgbClr val="007066"/>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1533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solidFill>
                  <a:srgbClr val="007066"/>
                </a:solidFill>
                <a:latin typeface="Arial"/>
                <a:cs typeface="Arial"/>
              </a:rPr>
              <a:t>Smaller thematic collections. WWI program: if a theme is interpreted at the park, and a publication is produced and carried at the site, accompanying commemorative should be approved and carried to support. This allows us to leverage in store promotions to launch a new book and talk about the theme more broadly. Not everyone may want the official handbook, but they may be interested in a magnet, ornament, etc. that encapsulates this theme. </a:t>
            </a: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0043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sz="1600" dirty="0">
              <a:solidFill>
                <a:srgbClr val="007066"/>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31591"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591"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2590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pPr marL="174673" indent="-174673" defTabSz="46579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7B269-E9E3-B54D-8891-9AD3BDEAF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39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ADE8-F3AF-49F3-9D59-289A28FC84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9582FB-201C-4749-BDE4-1A6AB50EF0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F0181-3AC7-424C-AF49-4A6348E0B94F}"/>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5" name="Footer Placeholder 4">
            <a:extLst>
              <a:ext uri="{FF2B5EF4-FFF2-40B4-BE49-F238E27FC236}">
                <a16:creationId xmlns:a16="http://schemas.microsoft.com/office/drawing/2014/main" id="{1803672F-08EE-4B49-B758-3085B613F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DB677-A30A-4D7E-9994-5190CBE60DAC}"/>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169423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886D-6F15-4641-883C-B93EE93A6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6BDCB-7564-47A4-BB3F-DC2E8D4638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5B7FC-D693-4E71-A3D3-86FB12141FD3}"/>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5" name="Footer Placeholder 4">
            <a:extLst>
              <a:ext uri="{FF2B5EF4-FFF2-40B4-BE49-F238E27FC236}">
                <a16:creationId xmlns:a16="http://schemas.microsoft.com/office/drawing/2014/main" id="{15A3A3B9-C492-4595-8E7A-7C23338B3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EF9B9-54C1-4D68-B2B5-D187BE9AE921}"/>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2218943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890C23-28C0-47CE-B8E0-0CDB7C5815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774FA-3C5B-4FEE-BE82-93BC85F00C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98687-9C51-4458-93E7-D7D4B3B8E435}"/>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5" name="Footer Placeholder 4">
            <a:extLst>
              <a:ext uri="{FF2B5EF4-FFF2-40B4-BE49-F238E27FC236}">
                <a16:creationId xmlns:a16="http://schemas.microsoft.com/office/drawing/2014/main" id="{07A55CB1-6DF4-4861-AB32-367C70F41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ACF7C-142D-48C2-9263-712027AC4F07}"/>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4294001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72876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285" y="381000"/>
            <a:ext cx="10111316" cy="1044388"/>
          </a:xfrm>
          <a:prstGeom prst="rect">
            <a:avLst/>
          </a:prstGeom>
        </p:spPr>
        <p:txBody>
          <a:bodyPr/>
          <a:lstStyle>
            <a:lvl1pPr>
              <a:defRPr b="0" i="0">
                <a:latin typeface="Arial Regular" charset="0"/>
              </a:defRPr>
            </a:lvl1pPr>
          </a:lstStyle>
          <a:p>
            <a:r>
              <a:rPr lang="en-US" dirty="0"/>
              <a:t>Click to edit Master title style</a:t>
            </a:r>
            <a:endParaRPr dirty="0"/>
          </a:p>
        </p:txBody>
      </p:sp>
      <p:sp>
        <p:nvSpPr>
          <p:cNvPr id="3" name="Content Placeholder 2"/>
          <p:cNvSpPr>
            <a:spLocks noGrp="1"/>
          </p:cNvSpPr>
          <p:nvPr>
            <p:ph idx="1"/>
          </p:nvPr>
        </p:nvSpPr>
        <p:spPr>
          <a:xfrm>
            <a:off x="1039285" y="1828800"/>
            <a:ext cx="10111316" cy="4208930"/>
          </a:xfrm>
          <a:prstGeom prst="rect">
            <a:avLst/>
          </a:prstGeom>
        </p:spPr>
        <p:txBody>
          <a:bodyPr/>
          <a:lstStyle>
            <a:lvl1pPr>
              <a:defRPr b="0" i="0">
                <a:latin typeface="Arial Regular" charset="0"/>
              </a:defRPr>
            </a:lvl1pPr>
            <a:lvl2pPr>
              <a:defRPr b="0" i="0">
                <a:latin typeface="Arial Regular" charset="0"/>
              </a:defRPr>
            </a:lvl2pPr>
            <a:lvl3pPr>
              <a:defRPr b="0" i="0">
                <a:latin typeface="Arial Regular" charset="0"/>
              </a:defRPr>
            </a:lvl3pPr>
            <a:lvl4pPr>
              <a:defRPr b="0" i="0">
                <a:latin typeface="Arial Regular" charset="0"/>
              </a:defRPr>
            </a:lvl4pPr>
            <a:lvl5pPr>
              <a:defRPr b="0" i="0">
                <a:latin typeface="Arial Regular" charset="0"/>
              </a:defRPr>
            </a:lvl5pPr>
            <a:lvl6pPr>
              <a:defRPr b="0" i="0">
                <a:latin typeface="Arial Regular" charset="0"/>
              </a:defRPr>
            </a:lvl6pPr>
            <a:lvl7pPr>
              <a:defRPr b="0" i="0">
                <a:latin typeface="Arial Regular" charset="0"/>
              </a:defRPr>
            </a:lvl7pPr>
            <a:lvl8pPr>
              <a:defRPr b="0" i="0">
                <a:latin typeface="Arial Regular" charset="0"/>
              </a:defRPr>
            </a:lvl8pPr>
            <a:lvl9pPr>
              <a:defRPr b="0" i="0">
                <a:latin typeface="Arial Regular"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Slide Number Placeholder 5"/>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711870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285" y="381000"/>
            <a:ext cx="10111316" cy="1044388"/>
          </a:xfrm>
          <a:prstGeom prst="rect">
            <a:avLst/>
          </a:prstGeom>
        </p:spPr>
        <p:txBody>
          <a:bodyPr/>
          <a:lstStyle>
            <a:lvl1pPr>
              <a:defRPr b="0" i="0">
                <a:latin typeface="Arial Regular" charset="0"/>
              </a:defRPr>
            </a:lvl1pPr>
          </a:lstStyle>
          <a:p>
            <a:r>
              <a:rPr lang="en-US" dirty="0"/>
              <a:t>Click to edit Master title style</a:t>
            </a:r>
            <a:endParaRPr dirty="0"/>
          </a:p>
        </p:txBody>
      </p:sp>
      <p:sp>
        <p:nvSpPr>
          <p:cNvPr id="3" name="Content Placeholder 2"/>
          <p:cNvSpPr>
            <a:spLocks noGrp="1"/>
          </p:cNvSpPr>
          <p:nvPr>
            <p:ph sz="half" idx="1"/>
          </p:nvPr>
        </p:nvSpPr>
        <p:spPr>
          <a:xfrm>
            <a:off x="1039283" y="1828800"/>
            <a:ext cx="4876800" cy="4219575"/>
          </a:xfrm>
          <a:prstGeom prst="rect">
            <a:avLst/>
          </a:prstGeom>
        </p:spPr>
        <p:txBody>
          <a:bodyPr>
            <a:normAutofit/>
          </a:bodyPr>
          <a:lstStyle>
            <a:lvl1pPr>
              <a:defRPr sz="2000" b="0" i="0">
                <a:latin typeface="Arial Regular" charset="0"/>
              </a:defRPr>
            </a:lvl1pPr>
            <a:lvl2pPr>
              <a:defRPr sz="1800" b="0" i="0">
                <a:latin typeface="Arial Regular" charset="0"/>
              </a:defRPr>
            </a:lvl2pPr>
            <a:lvl3pPr>
              <a:defRPr sz="1800" b="0" i="0">
                <a:latin typeface="Arial Regular" charset="0"/>
              </a:defRPr>
            </a:lvl3pPr>
            <a:lvl4pPr>
              <a:defRPr sz="1800" b="0" i="0">
                <a:latin typeface="Arial Regular" charset="0"/>
              </a:defRPr>
            </a:lvl4pPr>
            <a:lvl5pPr>
              <a:defRPr sz="1800" b="0" i="0">
                <a:latin typeface="Arial Regular" charset="0"/>
              </a:defRPr>
            </a:lvl5pPr>
            <a:lvl6pPr>
              <a:defRPr sz="1800" b="0" i="0">
                <a:latin typeface="Arial Regular" charset="0"/>
              </a:defRPr>
            </a:lvl6pPr>
            <a:lvl7pPr>
              <a:defRPr sz="1800" b="0" i="0">
                <a:latin typeface="Arial Regular" charset="0"/>
              </a:defRPr>
            </a:lvl7pPr>
            <a:lvl8pPr>
              <a:defRPr sz="1800" b="0" i="0">
                <a:latin typeface="Arial Regular" charset="0"/>
              </a:defRPr>
            </a:lvl8pPr>
            <a:lvl9pPr>
              <a:defRPr sz="1800" b="0" i="0">
                <a:latin typeface="Arial Regular"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6251388" y="1828800"/>
            <a:ext cx="4876800" cy="4219575"/>
          </a:xfrm>
          <a:prstGeom prst="rect">
            <a:avLst/>
          </a:prstGeom>
        </p:spPr>
        <p:txBody>
          <a:bodyPr>
            <a:normAutofit/>
          </a:bodyPr>
          <a:lstStyle>
            <a:lvl1pPr>
              <a:defRPr sz="2000" b="0" i="0">
                <a:latin typeface="Arial Regular" charset="0"/>
              </a:defRPr>
            </a:lvl1pPr>
            <a:lvl2pPr>
              <a:defRPr sz="1800" b="0" i="0">
                <a:latin typeface="Arial Regular" charset="0"/>
              </a:defRPr>
            </a:lvl2pPr>
            <a:lvl3pPr>
              <a:defRPr sz="1800" b="0" i="0">
                <a:latin typeface="Arial Regular" charset="0"/>
              </a:defRPr>
            </a:lvl3pPr>
            <a:lvl4pPr>
              <a:defRPr sz="1800" b="0" i="0">
                <a:latin typeface="Arial Regular" charset="0"/>
              </a:defRPr>
            </a:lvl4pPr>
            <a:lvl5pPr>
              <a:defRPr sz="1800" b="0" i="0">
                <a:latin typeface="Arial Regular" charset="0"/>
              </a:defRPr>
            </a:lvl5pPr>
            <a:lvl6pPr>
              <a:defRPr sz="1800" b="0" i="0">
                <a:latin typeface="Arial Regular" charset="0"/>
              </a:defRPr>
            </a:lvl6pPr>
            <a:lvl7pPr>
              <a:defRPr sz="1800" b="0" i="0">
                <a:latin typeface="Arial Regular" charset="0"/>
              </a:defRPr>
            </a:lvl7pPr>
            <a:lvl8pPr>
              <a:defRPr sz="1800" b="0" i="0">
                <a:latin typeface="Arial Regular" charset="0"/>
              </a:defRPr>
            </a:lvl8pPr>
            <a:lvl9pPr>
              <a:defRPr sz="1800" b="0" i="0">
                <a:latin typeface="Arial Regular"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Slide Number Placeholder 6"/>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160365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9285" y="381000"/>
            <a:ext cx="10111316" cy="1044388"/>
          </a:xfrm>
          <a:prstGeom prst="rect">
            <a:avLst/>
          </a:prstGeom>
        </p:spPr>
        <p:txBody>
          <a:bodyPr/>
          <a:lstStyle>
            <a:lvl1pPr>
              <a:defRPr b="0" i="0">
                <a:latin typeface="Arial Regular" charset="0"/>
              </a:defRPr>
            </a:lvl1pPr>
          </a:lstStyle>
          <a:p>
            <a:r>
              <a:rPr lang="en-US" dirty="0"/>
              <a:t>Click to edit Master title style</a:t>
            </a:r>
            <a:endParaRPr dirty="0"/>
          </a:p>
        </p:txBody>
      </p:sp>
      <p:sp>
        <p:nvSpPr>
          <p:cNvPr id="3" name="Text Placeholder 2"/>
          <p:cNvSpPr>
            <a:spLocks noGrp="1"/>
          </p:cNvSpPr>
          <p:nvPr>
            <p:ph type="body" idx="1"/>
          </p:nvPr>
        </p:nvSpPr>
        <p:spPr>
          <a:xfrm>
            <a:off x="1039284" y="1438835"/>
            <a:ext cx="4876800" cy="789828"/>
          </a:xfrm>
          <a:prstGeom prst="rect">
            <a:avLst/>
          </a:prstGeom>
        </p:spPr>
        <p:txBody>
          <a:bodyPr anchor="b">
            <a:noAutofit/>
          </a:bodyPr>
          <a:lstStyle>
            <a:lvl1pPr marL="0" indent="0" algn="ctr">
              <a:lnSpc>
                <a:spcPts val="3000"/>
              </a:lnSpc>
              <a:spcBef>
                <a:spcPts val="0"/>
              </a:spcBef>
              <a:buNone/>
              <a:defRPr sz="2800" b="0" i="0">
                <a:latin typeface="Arial Regular"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39284" y="2362200"/>
            <a:ext cx="4876800" cy="3686175"/>
          </a:xfrm>
          <a:prstGeom prst="rect">
            <a:avLst/>
          </a:prstGeom>
        </p:spPr>
        <p:txBody>
          <a:bodyPr>
            <a:normAutofit/>
          </a:bodyPr>
          <a:lstStyle>
            <a:lvl1pPr>
              <a:defRPr sz="2000" b="0" i="0">
                <a:latin typeface="Arial Regular" charset="0"/>
              </a:defRPr>
            </a:lvl1pPr>
            <a:lvl2pPr>
              <a:defRPr sz="1800" b="0" i="0">
                <a:latin typeface="Arial Regular" charset="0"/>
              </a:defRPr>
            </a:lvl2pPr>
            <a:lvl3pPr>
              <a:defRPr sz="1800" b="0" i="0">
                <a:latin typeface="Arial Regular" charset="0"/>
              </a:defRPr>
            </a:lvl3pPr>
            <a:lvl4pPr>
              <a:defRPr sz="1800" b="0" i="0">
                <a:latin typeface="Arial Regular" charset="0"/>
              </a:defRPr>
            </a:lvl4pPr>
            <a:lvl5pPr>
              <a:defRPr sz="1800" b="0" i="0">
                <a:latin typeface="Arial Regular" charset="0"/>
              </a:defRPr>
            </a:lvl5pPr>
            <a:lvl6pPr>
              <a:defRPr sz="1600" b="0" i="0">
                <a:latin typeface="Arial Regular" charset="0"/>
              </a:defRPr>
            </a:lvl6pPr>
            <a:lvl7pPr>
              <a:defRPr sz="1600" b="0" i="0">
                <a:latin typeface="Arial Regular" charset="0"/>
              </a:defRPr>
            </a:lvl7pPr>
            <a:lvl8pPr>
              <a:defRPr sz="1600" b="0" i="0">
                <a:latin typeface="Arial Regular" charset="0"/>
              </a:defRPr>
            </a:lvl8pPr>
            <a:lvl9pPr>
              <a:defRPr sz="1600" b="0" i="0">
                <a:latin typeface="Arial Regular"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6273800" y="1438835"/>
            <a:ext cx="4876800" cy="789828"/>
          </a:xfrm>
          <a:prstGeom prst="rect">
            <a:avLst/>
          </a:prstGeom>
        </p:spPr>
        <p:txBody>
          <a:bodyPr anchor="b">
            <a:noAutofit/>
          </a:bodyPr>
          <a:lstStyle>
            <a:lvl1pPr marL="0" indent="0" algn="ctr">
              <a:lnSpc>
                <a:spcPts val="3000"/>
              </a:lnSpc>
              <a:spcBef>
                <a:spcPts val="0"/>
              </a:spcBef>
              <a:buNone/>
              <a:defRPr sz="2800" b="0" i="0">
                <a:latin typeface="Arial Regular"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3800" y="2362200"/>
            <a:ext cx="4876800" cy="3686175"/>
          </a:xfrm>
          <a:prstGeom prst="rect">
            <a:avLst/>
          </a:prstGeom>
        </p:spPr>
        <p:txBody>
          <a:bodyPr>
            <a:normAutofit/>
          </a:bodyPr>
          <a:lstStyle>
            <a:lvl1pPr>
              <a:defRPr sz="2000" b="0" i="0">
                <a:latin typeface="Arial Regular" charset="0"/>
              </a:defRPr>
            </a:lvl1pPr>
            <a:lvl2pPr>
              <a:defRPr sz="1800" b="0" i="0">
                <a:latin typeface="Arial Regular" charset="0"/>
              </a:defRPr>
            </a:lvl2pPr>
            <a:lvl3pPr>
              <a:defRPr sz="1800" b="0" i="0">
                <a:latin typeface="Arial Regular" charset="0"/>
              </a:defRPr>
            </a:lvl3pPr>
            <a:lvl4pPr>
              <a:defRPr sz="1800" b="0" i="0">
                <a:latin typeface="Arial Regular" charset="0"/>
              </a:defRPr>
            </a:lvl4pPr>
            <a:lvl5pPr>
              <a:defRPr sz="1800" b="0" i="0">
                <a:latin typeface="Arial Regular" charset="0"/>
              </a:defRPr>
            </a:lvl5pPr>
            <a:lvl6pPr>
              <a:defRPr sz="1600" b="0" i="0">
                <a:latin typeface="Arial Regular" charset="0"/>
              </a:defRPr>
            </a:lvl6pPr>
            <a:lvl7pPr>
              <a:defRPr sz="1600" b="0" i="0">
                <a:latin typeface="Arial Regular" charset="0"/>
              </a:defRPr>
            </a:lvl7pPr>
            <a:lvl8pPr>
              <a:defRPr sz="1600" b="0" i="0">
                <a:latin typeface="Arial Regular" charset="0"/>
              </a:defRPr>
            </a:lvl8pPr>
            <a:lvl9pPr>
              <a:defRPr sz="1600" b="0" i="0">
                <a:latin typeface="Arial Regular"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Slide Number Placeholder 8"/>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cxnSp>
        <p:nvCxnSpPr>
          <p:cNvPr id="12" name="Straight Connector 11"/>
          <p:cNvCxnSpPr/>
          <p:nvPr/>
        </p:nvCxnSpPr>
        <p:spPr>
          <a:xfrm>
            <a:off x="1165413" y="2286000"/>
            <a:ext cx="4750671"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21120" y="2286000"/>
            <a:ext cx="475488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65413" y="2286000"/>
            <a:ext cx="4750671"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21120" y="2286000"/>
            <a:ext cx="475488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752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285" y="590550"/>
            <a:ext cx="4876800" cy="1162050"/>
          </a:xfrm>
          <a:prstGeom prst="rect">
            <a:avLst/>
          </a:prstGeom>
        </p:spPr>
        <p:txBody>
          <a:bodyPr anchor="b"/>
          <a:lstStyle>
            <a:lvl1pPr algn="ctr">
              <a:defRPr sz="3600" b="0" i="0">
                <a:latin typeface="Arial Regular" charset="0"/>
              </a:defRPr>
            </a:lvl1pPr>
          </a:lstStyle>
          <a:p>
            <a:r>
              <a:rPr lang="en-US" dirty="0"/>
              <a:t>Click to edit Master title style</a:t>
            </a:r>
            <a:endParaRPr dirty="0"/>
          </a:p>
        </p:txBody>
      </p:sp>
      <p:sp>
        <p:nvSpPr>
          <p:cNvPr id="3" name="Content Placeholder 2"/>
          <p:cNvSpPr>
            <a:spLocks noGrp="1"/>
          </p:cNvSpPr>
          <p:nvPr>
            <p:ph idx="1"/>
          </p:nvPr>
        </p:nvSpPr>
        <p:spPr>
          <a:xfrm>
            <a:off x="6257364" y="739589"/>
            <a:ext cx="4876800" cy="5308787"/>
          </a:xfrm>
          <a:prstGeom prst="rect">
            <a:avLst/>
          </a:prstGeom>
        </p:spPr>
        <p:txBody>
          <a:bodyPr>
            <a:normAutofit/>
          </a:bodyPr>
          <a:lstStyle>
            <a:lvl1pPr>
              <a:defRPr sz="2000" b="0" i="0">
                <a:latin typeface="Arial Regular" charset="0"/>
              </a:defRPr>
            </a:lvl1pPr>
            <a:lvl2pPr>
              <a:defRPr sz="1800" b="0" i="0">
                <a:latin typeface="Arial Regular" charset="0"/>
              </a:defRPr>
            </a:lvl2pPr>
            <a:lvl3pPr>
              <a:defRPr sz="1800" b="0" i="0">
                <a:latin typeface="Arial Regular" charset="0"/>
              </a:defRPr>
            </a:lvl3pPr>
            <a:lvl4pPr>
              <a:defRPr sz="1800" b="0" i="0">
                <a:latin typeface="Arial Regular" charset="0"/>
              </a:defRPr>
            </a:lvl4pPr>
            <a:lvl5pPr>
              <a:defRPr sz="1800" b="0" i="0">
                <a:latin typeface="Arial Regular" charset="0"/>
              </a:defRPr>
            </a:lvl5pPr>
            <a:lvl6pPr>
              <a:defRPr sz="1800" b="0" i="0">
                <a:latin typeface="Arial Regular" charset="0"/>
              </a:defRPr>
            </a:lvl6pPr>
            <a:lvl7pPr>
              <a:defRPr sz="1800" b="0" i="0">
                <a:latin typeface="Arial Regular" charset="0"/>
              </a:defRPr>
            </a:lvl7pPr>
            <a:lvl8pPr>
              <a:defRPr sz="1800" b="0" i="0">
                <a:latin typeface="Arial Regular" charset="0"/>
              </a:defRPr>
            </a:lvl8pPr>
            <a:lvl9pPr>
              <a:defRPr sz="1800" b="0" i="0">
                <a:latin typeface="Arial Regular"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1039285" y="1816100"/>
            <a:ext cx="4876800" cy="3822700"/>
          </a:xfrm>
          <a:prstGeom prst="rect">
            <a:avLst/>
          </a:prstGeom>
        </p:spPr>
        <p:txBody>
          <a:bodyPr>
            <a:normAutofit/>
          </a:bodyPr>
          <a:lstStyle>
            <a:lvl1pPr marL="0" indent="0" algn="ctr">
              <a:spcBef>
                <a:spcPts val="600"/>
              </a:spcBef>
              <a:buNone/>
              <a:defRPr sz="1800" b="0" i="0">
                <a:latin typeface="Arial Regular"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52321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533400"/>
            <a:ext cx="5969000" cy="1252538"/>
          </a:xfrm>
          <a:prstGeom prst="rect">
            <a:avLst/>
          </a:prstGeom>
        </p:spPr>
        <p:txBody>
          <a:bodyPr anchor="b"/>
          <a:lstStyle>
            <a:lvl1pPr algn="l">
              <a:defRPr sz="3600" b="0" i="0">
                <a:latin typeface="Arial Regular" charset="0"/>
              </a:defRPr>
            </a:lvl1pPr>
          </a:lstStyle>
          <a:p>
            <a:r>
              <a:rPr lang="en-US" dirty="0"/>
              <a:t>Click to edit Master title style</a:t>
            </a:r>
            <a:endParaRPr dirty="0"/>
          </a:p>
        </p:txBody>
      </p:sp>
      <p:sp>
        <p:nvSpPr>
          <p:cNvPr id="4" name="Text Placeholder 3"/>
          <p:cNvSpPr>
            <a:spLocks noGrp="1"/>
          </p:cNvSpPr>
          <p:nvPr>
            <p:ph type="body" sz="half" idx="2"/>
          </p:nvPr>
        </p:nvSpPr>
        <p:spPr>
          <a:xfrm>
            <a:off x="5181499" y="1828800"/>
            <a:ext cx="5966052" cy="3810000"/>
          </a:xfrm>
          <a:prstGeom prst="rect">
            <a:avLst/>
          </a:prstGeom>
        </p:spPr>
        <p:txBody>
          <a:bodyPr>
            <a:normAutofit/>
          </a:bodyPr>
          <a:lstStyle>
            <a:lvl1pPr marL="0" indent="0">
              <a:spcBef>
                <a:spcPts val="600"/>
              </a:spcBef>
              <a:buNone/>
              <a:defRPr sz="1800" b="0" i="0">
                <a:latin typeface="Arial Regular"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251003" y="179293"/>
            <a:ext cx="4374783" cy="5964121"/>
          </a:xfrm>
          <a:prstGeom prst="round1Rect">
            <a:avLst>
              <a:gd name="adj" fmla="val 17325"/>
            </a:avLst>
          </a:prstGeom>
          <a:blipFill dpi="0" rotWithShape="0">
            <a:blip r:embed="rId2"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b="0" i="0">
                <a:latin typeface="Arial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2336988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6281271" y="533400"/>
            <a:ext cx="4876800" cy="1252538"/>
          </a:xfrm>
          <a:prstGeom prst="rect">
            <a:avLst/>
          </a:prstGeom>
        </p:spPr>
        <p:txBody>
          <a:bodyPr anchor="b"/>
          <a:lstStyle>
            <a:lvl1pPr algn="l">
              <a:defRPr sz="3600" b="0" i="0">
                <a:latin typeface="Arial Regular" charset="0"/>
              </a:defRPr>
            </a:lvl1pPr>
          </a:lstStyle>
          <a:p>
            <a:r>
              <a:rPr lang="en-US" dirty="0"/>
              <a:t>Click to edit Master title style</a:t>
            </a:r>
            <a:endParaRPr dirty="0"/>
          </a:p>
        </p:txBody>
      </p:sp>
      <p:sp>
        <p:nvSpPr>
          <p:cNvPr id="3" name="Picture Placeholder 2"/>
          <p:cNvSpPr>
            <a:spLocks noGrp="1"/>
          </p:cNvSpPr>
          <p:nvPr>
            <p:ph type="pic" idx="1"/>
          </p:nvPr>
        </p:nvSpPr>
        <p:spPr>
          <a:xfrm flipH="1">
            <a:off x="794871" y="1600200"/>
            <a:ext cx="4876800" cy="3657601"/>
          </a:xfrm>
          <a:prstGeom prst="ellipse">
            <a:avLst/>
          </a:prstGeom>
          <a:blipFill dpi="0" rotWithShape="0">
            <a:blip r:embed="rId2"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b="0" i="0">
                <a:latin typeface="Arial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280549" y="1828800"/>
            <a:ext cx="4876800" cy="3810000"/>
          </a:xfrm>
          <a:prstGeom prst="rect">
            <a:avLst/>
          </a:prstGeom>
        </p:spPr>
        <p:txBody>
          <a:bodyPr>
            <a:normAutofit/>
          </a:bodyPr>
          <a:lstStyle>
            <a:lvl1pPr marL="0" indent="0">
              <a:spcBef>
                <a:spcPts val="600"/>
              </a:spcBef>
              <a:buNone/>
              <a:defRPr sz="1800" b="0" i="0">
                <a:latin typeface="Arial Regular"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579349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077385" y="3778624"/>
            <a:ext cx="10080687" cy="1102658"/>
          </a:xfrm>
          <a:prstGeom prst="rect">
            <a:avLst/>
          </a:prstGeom>
        </p:spPr>
        <p:txBody>
          <a:bodyPr anchor="b"/>
          <a:lstStyle>
            <a:lvl1pPr algn="l">
              <a:defRPr sz="3600" b="0" i="0">
                <a:latin typeface="Arial Regular" charset="0"/>
              </a:defRPr>
            </a:lvl1pPr>
          </a:lstStyle>
          <a:p>
            <a:r>
              <a:rPr lang="en-US" dirty="0"/>
              <a:t>Click to edit Master title style</a:t>
            </a:r>
            <a:endParaRPr dirty="0"/>
          </a:p>
        </p:txBody>
      </p:sp>
      <p:sp>
        <p:nvSpPr>
          <p:cNvPr id="3" name="Picture Placeholder 2"/>
          <p:cNvSpPr>
            <a:spLocks noGrp="1"/>
          </p:cNvSpPr>
          <p:nvPr>
            <p:ph type="pic" idx="1"/>
          </p:nvPr>
        </p:nvSpPr>
        <p:spPr>
          <a:xfrm flipH="1">
            <a:off x="1162112" y="762000"/>
            <a:ext cx="9903635" cy="2989730"/>
          </a:xfrm>
          <a:prstGeom prst="roundRect">
            <a:avLst>
              <a:gd name="adj" fmla="val 7476"/>
            </a:avLst>
          </a:prstGeom>
          <a:blipFill dpi="0" rotWithShape="0">
            <a:blip r:embed="rId2"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b="0" i="0">
                <a:latin typeface="Arial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1077380" y="4827494"/>
            <a:ext cx="10079969" cy="1220881"/>
          </a:xfrm>
          <a:prstGeom prst="rect">
            <a:avLst/>
          </a:prstGeom>
        </p:spPr>
        <p:txBody>
          <a:bodyPr>
            <a:normAutofit/>
          </a:bodyPr>
          <a:lstStyle>
            <a:lvl1pPr marL="0" indent="0">
              <a:spcBef>
                <a:spcPts val="300"/>
              </a:spcBef>
              <a:buNone/>
              <a:defRPr sz="1800" b="0" i="0">
                <a:latin typeface="Arial Regular"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47565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DC1C-C9E3-4F67-95B0-77EE4C3D79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7C6CE-03AB-4971-8F88-14EA79BD2D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7B09E-46A6-450C-AC25-EB9C77C3EA4C}"/>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5" name="Footer Placeholder 4">
            <a:extLst>
              <a:ext uri="{FF2B5EF4-FFF2-40B4-BE49-F238E27FC236}">
                <a16:creationId xmlns:a16="http://schemas.microsoft.com/office/drawing/2014/main" id="{FEAEC85A-BBEC-4010-A6F0-F8AC58E39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502B9-9396-4D86-A13F-885A493A9C9C}"/>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225209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39285" y="381000"/>
            <a:ext cx="10111316" cy="1044388"/>
          </a:xfrm>
          <a:prstGeom prst="rect">
            <a:avLst/>
          </a:prstGeom>
        </p:spPr>
        <p:txBody>
          <a:bodyPr/>
          <a:lstStyle>
            <a:lvl1pPr>
              <a:defRPr b="0" i="0">
                <a:latin typeface="Arial Regular" charset="0"/>
              </a:defRPr>
            </a:lvl1pPr>
          </a:lstStyle>
          <a:p>
            <a:r>
              <a:rPr lang="en-US" dirty="0"/>
              <a:t>Click to edit Master title style</a:t>
            </a:r>
            <a:endParaRPr dirty="0"/>
          </a:p>
        </p:txBody>
      </p:sp>
      <p:sp>
        <p:nvSpPr>
          <p:cNvPr id="5" name="Slide Number Placeholder 4"/>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4642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left side swir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244607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373130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248539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left side swir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05882" y="219636"/>
            <a:ext cx="657412" cy="365125"/>
          </a:xfrm>
          <a:prstGeom prst="rect">
            <a:avLst/>
          </a:prstGeom>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17565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5C244A-04EE-0D4B-851A-A3A95D57D201}" type="datetimeFigureOut">
              <a:rPr lang="en-US" smtClean="0"/>
              <a:t>4/11/2018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711813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625" y="1187648"/>
            <a:ext cx="9810750" cy="2437805"/>
          </a:xfrm>
          <a:prstGeom prst="rect">
            <a:avLst/>
          </a:prstGeom>
        </p:spPr>
        <p:txBody>
          <a:bodyPr anchor="b"/>
          <a:lstStyle>
            <a:lvl1pPr algn="ctr"/>
          </a:lstStyle>
          <a:p>
            <a:r>
              <a:t>Title Text</a:t>
            </a:r>
          </a:p>
        </p:txBody>
      </p:sp>
      <p:sp>
        <p:nvSpPr>
          <p:cNvPr id="12" name="Shape 12"/>
          <p:cNvSpPr>
            <a:spLocks noGrp="1"/>
          </p:cNvSpPr>
          <p:nvPr>
            <p:ph type="body" sz="quarter" idx="1"/>
          </p:nvPr>
        </p:nvSpPr>
        <p:spPr>
          <a:xfrm>
            <a:off x="1190625" y="3643313"/>
            <a:ext cx="9810750" cy="1026914"/>
          </a:xfrm>
          <a:prstGeom prst="rect">
            <a:avLst/>
          </a:prstGeom>
        </p:spPr>
        <p:txBody>
          <a:bodyPr anchor="t"/>
          <a:lstStyle>
            <a:lvl1pPr marL="0" indent="0" algn="ctr">
              <a:spcBef>
                <a:spcPts val="0"/>
              </a:spcBef>
              <a:buSzTx/>
              <a:buNone/>
              <a:defRPr sz="2531"/>
            </a:lvl1pPr>
            <a:lvl2pPr marL="0" indent="160729" algn="ctr">
              <a:spcBef>
                <a:spcPts val="0"/>
              </a:spcBef>
              <a:buSzTx/>
              <a:buNone/>
              <a:defRPr sz="2531"/>
            </a:lvl2pPr>
            <a:lvl3pPr marL="0" indent="321457" algn="ctr">
              <a:spcBef>
                <a:spcPts val="0"/>
              </a:spcBef>
              <a:buSzTx/>
              <a:buNone/>
              <a:defRPr sz="2531"/>
            </a:lvl3pPr>
            <a:lvl4pPr marL="0" indent="482186" algn="ctr">
              <a:spcBef>
                <a:spcPts val="0"/>
              </a:spcBef>
              <a:buSzTx/>
              <a:buNone/>
              <a:defRPr sz="2531"/>
            </a:lvl4pPr>
            <a:lvl5pPr marL="0" indent="642915" algn="ctr">
              <a:spcBef>
                <a:spcPts val="0"/>
              </a:spcBef>
              <a:buSzTx/>
              <a:buNone/>
              <a:defRPr sz="253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067917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5C244A-04EE-0D4B-851A-A3A95D57D20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4204321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C244A-04EE-0D4B-851A-A3A95D57D20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3343208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5C244A-04EE-0D4B-851A-A3A95D57D20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235004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512D-CA0B-4358-93AD-90642991B7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504792-4F02-49C8-AC59-A5074BE81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173FAE-0F16-41AF-A424-8B8CDCE3F52D}"/>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5" name="Footer Placeholder 4">
            <a:extLst>
              <a:ext uri="{FF2B5EF4-FFF2-40B4-BE49-F238E27FC236}">
                <a16:creationId xmlns:a16="http://schemas.microsoft.com/office/drawing/2014/main" id="{431FC5D5-7281-4B5B-8A54-A2D42BA0A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6E952-38D7-4CB8-811A-CD6A18CD6176}"/>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405671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5C244A-04EE-0D4B-851A-A3A95D57D201}"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63987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5C244A-04EE-0D4B-851A-A3A95D57D201}" type="datetimeFigureOut">
              <a:rPr lang="en-US" smtClean="0"/>
              <a:t>4/11/2018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2003891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5C244A-04EE-0D4B-851A-A3A95D57D201}" type="datetimeFigureOut">
              <a:rPr lang="en-US" smtClean="0"/>
              <a:t>4/11/2018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3656192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5C244A-04EE-0D4B-851A-A3A95D57D201}" type="datetimeFigureOut">
              <a:rPr lang="en-US" smtClean="0"/>
              <a:t>4/11/2018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824304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5C244A-04EE-0D4B-851A-A3A95D57D201}"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1918074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5C244A-04EE-0D4B-851A-A3A95D57D201}"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1052822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C244A-04EE-0D4B-851A-A3A95D57D20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717317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C244A-04EE-0D4B-851A-A3A95D57D20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08ECD-776F-F647-97D0-479118495A33}" type="slidenum">
              <a:rPr lang="en-US" smtClean="0"/>
              <a:t>‹#›</a:t>
            </a:fld>
            <a:endParaRPr lang="en-US"/>
          </a:p>
        </p:txBody>
      </p:sp>
    </p:spTree>
    <p:extLst>
      <p:ext uri="{BB962C8B-B14F-4D97-AF65-F5344CB8AC3E}">
        <p14:creationId xmlns:p14="http://schemas.microsoft.com/office/powerpoint/2010/main" val="82962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3231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0"/>
            <a:ext cx="85343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1111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0">
                <a:solidFill>
                  <a:srgbClr val="34342D"/>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97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7917-E6C5-4E52-AEF1-9FD1A5EFE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6A766-8F16-4C03-A662-C2870E1322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B44316-D05B-411A-A753-8D5B7DABE3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54EE8-9F53-4409-BB84-4801AE7BE25C}"/>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6" name="Footer Placeholder 5">
            <a:extLst>
              <a:ext uri="{FF2B5EF4-FFF2-40B4-BE49-F238E27FC236}">
                <a16:creationId xmlns:a16="http://schemas.microsoft.com/office/drawing/2014/main" id="{308F05A9-FC5A-4C68-A0D3-DF63CF35B5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32F2A-CC5A-41B6-85CD-48FFA1BC15A7}"/>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2083174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0">
                <a:solidFill>
                  <a:srgbClr val="34342D"/>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3339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2000" cy="6857997"/>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711200" y="1066800"/>
            <a:ext cx="10740136" cy="5791197"/>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100" b="0" i="0">
                <a:solidFill>
                  <a:srgbClr val="34342D"/>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04221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475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0D13-96DC-4F9B-A4FA-BABC671F4E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C01CF-FCB4-4E51-8CC6-EE72338EC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8991566-574A-447E-9D2A-B74C52C461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54E780-DB5C-4243-893A-D3CE5B4DCA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D7509A-7A87-4F2F-A625-D2D3D64747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15598-971D-4D5E-B064-7E20C3399BE3}"/>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8" name="Footer Placeholder 7">
            <a:extLst>
              <a:ext uri="{FF2B5EF4-FFF2-40B4-BE49-F238E27FC236}">
                <a16:creationId xmlns:a16="http://schemas.microsoft.com/office/drawing/2014/main" id="{B95AAF72-EB58-4DD4-A3CC-3687BF5A8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E98B0-D11C-4F28-AD80-49B9FA6EB555}"/>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48652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7342-84E0-4DA0-8E9F-AFA2121E69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AEE178-9AC8-42D1-B5BD-32D46CA5BE4E}"/>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4" name="Footer Placeholder 3">
            <a:extLst>
              <a:ext uri="{FF2B5EF4-FFF2-40B4-BE49-F238E27FC236}">
                <a16:creationId xmlns:a16="http://schemas.microsoft.com/office/drawing/2014/main" id="{A09BD2F3-0233-4E03-A776-C42C0111FB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CB4833-9CED-4829-A58A-C4D6BE9B74F5}"/>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217799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04899-3F14-4869-BB5F-34A991F35DAD}"/>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3" name="Footer Placeholder 2">
            <a:extLst>
              <a:ext uri="{FF2B5EF4-FFF2-40B4-BE49-F238E27FC236}">
                <a16:creationId xmlns:a16="http://schemas.microsoft.com/office/drawing/2014/main" id="{33D3947D-94B2-471B-9C3A-6487515B95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285728-A9EC-4417-8DF0-21FE8CCDBBDB}"/>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2294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F851-E83D-428C-A05C-3E9FAE9C3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E948C5-4E73-47D4-B92B-2EA9DE091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A5072B-762E-4EC0-8322-477EB4DC0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00D018-4D7E-45C3-9E97-799676B19E70}"/>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6" name="Footer Placeholder 5">
            <a:extLst>
              <a:ext uri="{FF2B5EF4-FFF2-40B4-BE49-F238E27FC236}">
                <a16:creationId xmlns:a16="http://schemas.microsoft.com/office/drawing/2014/main" id="{95B1FC2D-B270-4602-A3D2-2667A997A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9A9FC-FAEB-455C-AD49-7E75F3509D68}"/>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369515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C7C0-B2FB-4D2F-BE6A-BFBF6400E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99C626-C269-45F1-A0EC-BBDEA3273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CE6A5B-B7E6-47A4-99FD-DAF443A00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EE012A-0575-4C3A-B5F2-516687A9789D}"/>
              </a:ext>
            </a:extLst>
          </p:cNvPr>
          <p:cNvSpPr>
            <a:spLocks noGrp="1"/>
          </p:cNvSpPr>
          <p:nvPr>
            <p:ph type="dt" sz="half" idx="10"/>
          </p:nvPr>
        </p:nvSpPr>
        <p:spPr/>
        <p:txBody>
          <a:bodyPr/>
          <a:lstStyle/>
          <a:p>
            <a:fld id="{5FCEA0E5-9D49-43EA-919C-CACE1A707A0F}" type="datetimeFigureOut">
              <a:rPr lang="en-US" smtClean="0"/>
              <a:t>4/11/2018</a:t>
            </a:fld>
            <a:endParaRPr lang="en-US"/>
          </a:p>
        </p:txBody>
      </p:sp>
      <p:sp>
        <p:nvSpPr>
          <p:cNvPr id="6" name="Footer Placeholder 5">
            <a:extLst>
              <a:ext uri="{FF2B5EF4-FFF2-40B4-BE49-F238E27FC236}">
                <a16:creationId xmlns:a16="http://schemas.microsoft.com/office/drawing/2014/main" id="{3A00F99A-E532-471D-958A-9D63B5A0B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85431-77B7-4AD6-99CC-2C0C45066B10}"/>
              </a:ext>
            </a:extLst>
          </p:cNvPr>
          <p:cNvSpPr>
            <a:spLocks noGrp="1"/>
          </p:cNvSpPr>
          <p:nvPr>
            <p:ph type="sldNum" sz="quarter" idx="12"/>
          </p:nvPr>
        </p:nvSpPr>
        <p:spPr/>
        <p:txBody>
          <a:bodyPr/>
          <a:lstStyle/>
          <a:p>
            <a:fld id="{708EAF16-4706-42D3-9C05-4725CFA73ED5}" type="slidenum">
              <a:rPr lang="en-US" smtClean="0"/>
              <a:t>‹#›</a:t>
            </a:fld>
            <a:endParaRPr lang="en-US"/>
          </a:p>
        </p:txBody>
      </p:sp>
    </p:spTree>
    <p:extLst>
      <p:ext uri="{BB962C8B-B14F-4D97-AF65-F5344CB8AC3E}">
        <p14:creationId xmlns:p14="http://schemas.microsoft.com/office/powerpoint/2010/main" val="3801864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7.jp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54809-C124-49A3-99EC-BB00A00DC4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FD04D-E36D-4F89-B23A-E356B1E8D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804FA-4575-42C6-B154-A2170829FE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EA0E5-9D49-43EA-919C-CACE1A707A0F}" type="datetimeFigureOut">
              <a:rPr lang="en-US" smtClean="0"/>
              <a:t>4/11/2018</a:t>
            </a:fld>
            <a:endParaRPr lang="en-US"/>
          </a:p>
        </p:txBody>
      </p:sp>
      <p:sp>
        <p:nvSpPr>
          <p:cNvPr id="5" name="Footer Placeholder 4">
            <a:extLst>
              <a:ext uri="{FF2B5EF4-FFF2-40B4-BE49-F238E27FC236}">
                <a16:creationId xmlns:a16="http://schemas.microsoft.com/office/drawing/2014/main" id="{7EBB36C4-C648-40BF-A0E6-8B4E3A939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1A712-5E54-4114-B426-335D8F85B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EAF16-4706-42D3-9C05-4725CFA73ED5}" type="slidenum">
              <a:rPr lang="en-US" smtClean="0"/>
              <a:t>‹#›</a:t>
            </a:fld>
            <a:endParaRPr lang="en-US"/>
          </a:p>
        </p:txBody>
      </p:sp>
    </p:spTree>
    <p:extLst>
      <p:ext uri="{BB962C8B-B14F-4D97-AF65-F5344CB8AC3E}">
        <p14:creationId xmlns:p14="http://schemas.microsoft.com/office/powerpoint/2010/main" val="407632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PPSwoop.jp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 y="4995333"/>
            <a:ext cx="12191999" cy="1862667"/>
          </a:xfrm>
          <a:prstGeom prst="rect">
            <a:avLst/>
          </a:prstGeom>
        </p:spPr>
      </p:pic>
      <p:pic>
        <p:nvPicPr>
          <p:cNvPr id="5" name="Picture 4" descr="NPS_ArrowHead_4C.pdf"/>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9314688" y="5717653"/>
            <a:ext cx="1203257" cy="1443104"/>
          </a:xfrm>
          <a:prstGeom prst="rect">
            <a:avLst/>
          </a:prstGeom>
        </p:spPr>
      </p:pic>
      <p:pic>
        <p:nvPicPr>
          <p:cNvPr id="6" name="Picture 5" descr="EN_Logo_noText.pdf"/>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973056" y="4860729"/>
            <a:ext cx="2772490" cy="3140274"/>
          </a:xfrm>
          <a:prstGeom prst="rect">
            <a:avLst/>
          </a:prstGeom>
        </p:spPr>
      </p:pic>
      <p:sp>
        <p:nvSpPr>
          <p:cNvPr id="8" name="Rectangle 7"/>
          <p:cNvSpPr/>
          <p:nvPr userDrawn="1"/>
        </p:nvSpPr>
        <p:spPr>
          <a:xfrm>
            <a:off x="58385" y="6572840"/>
            <a:ext cx="12133615" cy="246221"/>
          </a:xfrm>
          <a:prstGeom prst="rect">
            <a:avLst/>
          </a:prstGeom>
        </p:spPr>
        <p:txBody>
          <a:bodyPr wrap="square">
            <a:spAutoFit/>
          </a:bodyPr>
          <a:lstStyle/>
          <a:p>
            <a:pPr lvl="0" algn="l"/>
            <a:r>
              <a:rPr lang="en-US" sz="1000" b="1" dirty="0">
                <a:solidFill>
                  <a:schemeClr val="bg1"/>
                </a:solidFill>
                <a:latin typeface="Arial"/>
                <a:cs typeface="Arial"/>
              </a:rPr>
              <a:t>Cooperating Association Partnerships For A New Century •</a:t>
            </a:r>
            <a:r>
              <a:rPr lang="en-US" sz="1000" b="1" baseline="0" dirty="0">
                <a:solidFill>
                  <a:schemeClr val="bg1"/>
                </a:solidFill>
                <a:latin typeface="Arial"/>
                <a:cs typeface="Arial"/>
              </a:rPr>
              <a:t> Philadelphia 2018</a:t>
            </a:r>
            <a:endParaRPr lang="en-US" sz="1000" b="1" dirty="0">
              <a:solidFill>
                <a:schemeClr val="bg1"/>
              </a:solidFill>
              <a:latin typeface="Arial"/>
              <a:cs typeface="Arial"/>
            </a:endParaRPr>
          </a:p>
        </p:txBody>
      </p:sp>
    </p:spTree>
    <p:extLst>
      <p:ext uri="{BB962C8B-B14F-4D97-AF65-F5344CB8AC3E}">
        <p14:creationId xmlns:p14="http://schemas.microsoft.com/office/powerpoint/2010/main" val="4062784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dt="0"/>
  <p:txStyles>
    <p:titleStyle>
      <a:lvl1pPr algn="l" defTabSz="914400" rtl="0" eaLnBrk="1" latinLnBrk="0" hangingPunct="1">
        <a:spcBef>
          <a:spcPct val="0"/>
        </a:spcBef>
        <a:buNone/>
        <a:defRPr sz="3800" b="0" i="0" kern="1200">
          <a:solidFill>
            <a:schemeClr val="accent6"/>
          </a:solidFill>
          <a:latin typeface="Avenir Roman" charset="0"/>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b="0" i="0" kern="1200">
          <a:solidFill>
            <a:schemeClr val="bg1"/>
          </a:solidFill>
          <a:latin typeface="Avenir Roman" charset="0"/>
          <a:ea typeface="+mn-ea"/>
          <a:cs typeface="+mn-cs"/>
        </a:defRPr>
      </a:lvl1pPr>
      <a:lvl2pPr marL="577850" indent="-295275" algn="l" defTabSz="914400" rtl="0" eaLnBrk="1" latinLnBrk="0" hangingPunct="1">
        <a:spcBef>
          <a:spcPts val="600"/>
        </a:spcBef>
        <a:buFont typeface="Wingdings 2" pitchFamily="18" charset="2"/>
        <a:buChar char=""/>
        <a:defRPr sz="2000" b="0" i="0" kern="1200">
          <a:solidFill>
            <a:schemeClr val="bg1"/>
          </a:solidFill>
          <a:latin typeface="Avenir Roman" charset="0"/>
          <a:ea typeface="+mn-ea"/>
          <a:cs typeface="+mn-cs"/>
        </a:defRPr>
      </a:lvl2pPr>
      <a:lvl3pPr marL="860425" indent="-282575" algn="l" defTabSz="914400" rtl="0" eaLnBrk="1" latinLnBrk="0" hangingPunct="1">
        <a:spcBef>
          <a:spcPts val="600"/>
        </a:spcBef>
        <a:buFont typeface="Wingdings 2" pitchFamily="18" charset="2"/>
        <a:buChar char=""/>
        <a:defRPr sz="1800" b="0" i="0" kern="1200">
          <a:solidFill>
            <a:schemeClr val="bg1"/>
          </a:solidFill>
          <a:latin typeface="Avenir Roman" charset="0"/>
          <a:ea typeface="+mn-ea"/>
          <a:cs typeface="+mn-cs"/>
        </a:defRPr>
      </a:lvl3pPr>
      <a:lvl4pPr marL="1143000" indent="-282575" algn="l" defTabSz="914400" rtl="0" eaLnBrk="1" latinLnBrk="0" hangingPunct="1">
        <a:spcBef>
          <a:spcPts val="600"/>
        </a:spcBef>
        <a:buFont typeface="Wingdings 2" pitchFamily="18" charset="2"/>
        <a:buChar char=""/>
        <a:defRPr sz="1800" b="0" i="0" kern="1200">
          <a:solidFill>
            <a:schemeClr val="bg1"/>
          </a:solidFill>
          <a:latin typeface="Avenir Roman" charset="0"/>
          <a:ea typeface="+mn-ea"/>
          <a:cs typeface="+mn-cs"/>
        </a:defRPr>
      </a:lvl4pPr>
      <a:lvl5pPr marL="1425575" indent="-282575" algn="l" defTabSz="914400" rtl="0" eaLnBrk="1" latinLnBrk="0" hangingPunct="1">
        <a:spcBef>
          <a:spcPts val="600"/>
        </a:spcBef>
        <a:buFont typeface="Wingdings 2" pitchFamily="18" charset="2"/>
        <a:buChar char=""/>
        <a:defRPr sz="1800" b="0" i="0" kern="1200">
          <a:solidFill>
            <a:schemeClr val="bg1"/>
          </a:solidFill>
          <a:latin typeface="Avenir Roman" charset="0"/>
          <a:ea typeface="+mn-ea"/>
          <a:cs typeface="+mn-cs"/>
        </a:defRPr>
      </a:lvl5pPr>
      <a:lvl6pPr marL="1711325" indent="-288925" algn="l" defTabSz="914400" rtl="0" eaLnBrk="1" latinLnBrk="0" hangingPunct="1">
        <a:spcBef>
          <a:spcPct val="20000"/>
        </a:spcBef>
        <a:buFont typeface="Wingdings 2" pitchFamily="18" charset="2"/>
        <a:buChar char=""/>
        <a:defRPr lang="en-US" sz="1800" b="0" i="0" kern="1200" dirty="0" smtClean="0">
          <a:solidFill>
            <a:schemeClr val="bg1"/>
          </a:solidFill>
          <a:latin typeface="Avenir Roman" charset="0"/>
          <a:ea typeface="+mn-ea"/>
          <a:cs typeface="+mn-cs"/>
        </a:defRPr>
      </a:lvl6pPr>
      <a:lvl7pPr marL="2000250" indent="-288925" algn="l" defTabSz="914400" rtl="0" eaLnBrk="1" latinLnBrk="0" hangingPunct="1">
        <a:spcBef>
          <a:spcPct val="20000"/>
        </a:spcBef>
        <a:buFont typeface="Wingdings 2" pitchFamily="18" charset="2"/>
        <a:buChar char=""/>
        <a:defRPr lang="en-US" sz="1800" b="0" i="0" kern="1200" dirty="0" smtClean="0">
          <a:solidFill>
            <a:schemeClr val="bg1"/>
          </a:solidFill>
          <a:latin typeface="Avenir Roman" charset="0"/>
          <a:ea typeface="+mn-ea"/>
          <a:cs typeface="+mn-cs"/>
        </a:defRPr>
      </a:lvl7pPr>
      <a:lvl8pPr marL="2290763" indent="-288925" algn="l" defTabSz="914400" rtl="0" eaLnBrk="1" latinLnBrk="0" hangingPunct="1">
        <a:spcBef>
          <a:spcPct val="20000"/>
        </a:spcBef>
        <a:buFont typeface="Wingdings 2" pitchFamily="18" charset="2"/>
        <a:buChar char=""/>
        <a:defRPr lang="en-US" sz="1800" b="0" i="0" kern="1200" dirty="0" smtClean="0">
          <a:solidFill>
            <a:schemeClr val="bg1"/>
          </a:solidFill>
          <a:latin typeface="Avenir Roman" charset="0"/>
          <a:ea typeface="+mn-ea"/>
          <a:cs typeface="+mn-cs"/>
        </a:defRPr>
      </a:lvl8pPr>
      <a:lvl9pPr marL="2571750" indent="-288925" algn="l" defTabSz="914400" rtl="0" eaLnBrk="1" latinLnBrk="0" hangingPunct="1">
        <a:spcBef>
          <a:spcPct val="20000"/>
        </a:spcBef>
        <a:buFont typeface="Wingdings 2" pitchFamily="18" charset="2"/>
        <a:buChar char=""/>
        <a:defRPr lang="en-US" sz="1800" b="0" i="0" kern="1200" dirty="0">
          <a:solidFill>
            <a:schemeClr val="bg1"/>
          </a:solidFill>
          <a:latin typeface="Avenir Roman" charset="0"/>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C244A-04EE-0D4B-851A-A3A95D57D201}" type="datetimeFigureOut">
              <a:rPr lang="en-US" smtClean="0"/>
              <a:t>4/11/2018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08ECD-776F-F647-97D0-479118495A33}" type="slidenum">
              <a:rPr lang="en-US" smtClean="0"/>
              <a:t>‹#›</a:t>
            </a:fld>
            <a:endParaRPr lang="en-US"/>
          </a:p>
        </p:txBody>
      </p:sp>
    </p:spTree>
    <p:extLst>
      <p:ext uri="{BB962C8B-B14F-4D97-AF65-F5344CB8AC3E}">
        <p14:creationId xmlns:p14="http://schemas.microsoft.com/office/powerpoint/2010/main" val="29325345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2000" cy="6857997"/>
          </a:xfrm>
          <a:prstGeom prst="rect">
            <a:avLst/>
          </a:prstGeom>
          <a:blipFill>
            <a:blip r:embed="rId7"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2307056" y="1630068"/>
            <a:ext cx="7577889" cy="323165"/>
          </a:xfrm>
          <a:prstGeom prst="rect">
            <a:avLst/>
          </a:prstGeom>
        </p:spPr>
        <p:txBody>
          <a:bodyPr wrap="square" lIns="0" tIns="0" rIns="0" bIns="0">
            <a:spAutoFit/>
          </a:bodyPr>
          <a:lstStyle>
            <a:lvl1pPr>
              <a:defRPr sz="2100" b="0" i="0">
                <a:solidFill>
                  <a:srgbClr val="34342D"/>
                </a:solidFill>
                <a:latin typeface="Times New Roman"/>
                <a:cs typeface="Times New Roman"/>
              </a:defRPr>
            </a:lvl1pPr>
          </a:lstStyle>
          <a:p>
            <a:endParaRPr/>
          </a:p>
        </p:txBody>
      </p:sp>
      <p:sp>
        <p:nvSpPr>
          <p:cNvPr id="3" name="Holder 3"/>
          <p:cNvSpPr>
            <a:spLocks noGrp="1"/>
          </p:cNvSpPr>
          <p:nvPr>
            <p:ph type="body" idx="1"/>
          </p:nvPr>
        </p:nvSpPr>
        <p:spPr>
          <a:xfrm>
            <a:off x="609601" y="1577340"/>
            <a:ext cx="109727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1" y="6377940"/>
            <a:ext cx="390143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4/11/2018</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040281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2.xml"/><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11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0.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3.xml"/><Relationship Id="rId1" Type="http://schemas.openxmlformats.org/officeDocument/2006/relationships/slideLayout" Target="../slideLayouts/slideLayout12.xml"/><Relationship Id="rId5" Type="http://schemas.openxmlformats.org/officeDocument/2006/relationships/image" Target="../media/image225.png"/><Relationship Id="rId4" Type="http://schemas.openxmlformats.org/officeDocument/2006/relationships/image" Target="../media/image224.png"/></Relationships>
</file>

<file path=ppt/slides/_rels/slide124.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29.xml"/><Relationship Id="rId1" Type="http://schemas.openxmlformats.org/officeDocument/2006/relationships/slideLayout" Target="../slideLayouts/slideLayout12.xml"/><Relationship Id="rId4" Type="http://schemas.openxmlformats.org/officeDocument/2006/relationships/image" Target="../media/image2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30.xml"/><Relationship Id="rId1" Type="http://schemas.openxmlformats.org/officeDocument/2006/relationships/slideLayout" Target="../slideLayouts/slideLayout12.xml"/><Relationship Id="rId4" Type="http://schemas.openxmlformats.org/officeDocument/2006/relationships/image" Target="../media/image229.jpeg"/></Relationships>
</file>

<file path=ppt/slides/_rels/slide13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31.xml"/><Relationship Id="rId1" Type="http://schemas.openxmlformats.org/officeDocument/2006/relationships/slideLayout" Target="../slideLayouts/slideLayout12.xml"/><Relationship Id="rId4" Type="http://schemas.openxmlformats.org/officeDocument/2006/relationships/image" Target="../media/image229.jpeg"/></Relationships>
</file>

<file path=ppt/slides/_rels/slide13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32.xml"/><Relationship Id="rId1" Type="http://schemas.openxmlformats.org/officeDocument/2006/relationships/slideLayout" Target="../slideLayouts/slideLayout12.xml"/><Relationship Id="rId4" Type="http://schemas.openxmlformats.org/officeDocument/2006/relationships/image" Target="../media/image229.jpeg"/></Relationships>
</file>

<file path=ppt/slides/_rels/slide13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33.xml"/><Relationship Id="rId1" Type="http://schemas.openxmlformats.org/officeDocument/2006/relationships/slideLayout" Target="../slideLayouts/slideLayout12.xml"/><Relationship Id="rId4" Type="http://schemas.openxmlformats.org/officeDocument/2006/relationships/image" Target="../media/image229.jpeg"/></Relationships>
</file>

<file path=ppt/slides/_rels/slide13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34.xml"/><Relationship Id="rId1" Type="http://schemas.openxmlformats.org/officeDocument/2006/relationships/slideLayout" Target="../slideLayouts/slideLayout12.xml"/><Relationship Id="rId4" Type="http://schemas.openxmlformats.org/officeDocument/2006/relationships/image" Target="../media/image229.jpeg"/></Relationships>
</file>

<file path=ppt/slides/_rels/slide13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35.xml"/><Relationship Id="rId1" Type="http://schemas.openxmlformats.org/officeDocument/2006/relationships/slideLayout" Target="../slideLayouts/slideLayout12.xml"/><Relationship Id="rId4" Type="http://schemas.openxmlformats.org/officeDocument/2006/relationships/image" Target="../media/image237.jpeg"/></Relationships>
</file>

<file path=ppt/slides/_rels/slide13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36.xml"/><Relationship Id="rId1" Type="http://schemas.openxmlformats.org/officeDocument/2006/relationships/slideLayout" Target="../slideLayouts/slideLayout12.xml"/><Relationship Id="rId4" Type="http://schemas.openxmlformats.org/officeDocument/2006/relationships/image" Target="../media/image236.jpeg"/></Relationships>
</file>

<file path=ppt/slides/_rels/slide13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37.xml"/><Relationship Id="rId1" Type="http://schemas.openxmlformats.org/officeDocument/2006/relationships/slideLayout" Target="../slideLayouts/slideLayout12.xml"/><Relationship Id="rId4" Type="http://schemas.openxmlformats.org/officeDocument/2006/relationships/image" Target="../media/image236.jpeg"/></Relationships>
</file>

<file path=ppt/slides/_rels/slide13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38.xml"/><Relationship Id="rId1" Type="http://schemas.openxmlformats.org/officeDocument/2006/relationships/slideLayout" Target="../slideLayouts/slideLayout12.xml"/><Relationship Id="rId4" Type="http://schemas.openxmlformats.org/officeDocument/2006/relationships/image" Target="../media/image236.jpeg"/></Relationships>
</file>

<file path=ppt/slides/_rels/slide13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39.xml"/><Relationship Id="rId1" Type="http://schemas.openxmlformats.org/officeDocument/2006/relationships/slideLayout" Target="../slideLayouts/slideLayout12.xml"/><Relationship Id="rId4" Type="http://schemas.openxmlformats.org/officeDocument/2006/relationships/image" Target="../media/image2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40.xml"/><Relationship Id="rId1" Type="http://schemas.openxmlformats.org/officeDocument/2006/relationships/slideLayout" Target="../slideLayouts/slideLayout12.xml"/><Relationship Id="rId4" Type="http://schemas.openxmlformats.org/officeDocument/2006/relationships/image" Target="../media/image236.jpeg"/></Relationships>
</file>

<file path=ppt/slides/_rels/slide14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41.xml"/><Relationship Id="rId1" Type="http://schemas.openxmlformats.org/officeDocument/2006/relationships/slideLayout" Target="../slideLayouts/slideLayout12.xml"/><Relationship Id="rId4" Type="http://schemas.openxmlformats.org/officeDocument/2006/relationships/image" Target="../media/image243.jpeg"/></Relationships>
</file>

<file path=ppt/slides/_rels/slide14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42.xml"/><Relationship Id="rId1" Type="http://schemas.openxmlformats.org/officeDocument/2006/relationships/slideLayout" Target="../slideLayouts/slideLayout12.xml"/><Relationship Id="rId4" Type="http://schemas.openxmlformats.org/officeDocument/2006/relationships/image" Target="../media/image244.jpeg"/></Relationships>
</file>

<file path=ppt/slides/_rels/slide14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43.xml"/><Relationship Id="rId1" Type="http://schemas.openxmlformats.org/officeDocument/2006/relationships/slideLayout" Target="../slideLayouts/slideLayout12.xml"/><Relationship Id="rId4" Type="http://schemas.openxmlformats.org/officeDocument/2006/relationships/image" Target="../media/image245.jpeg"/></Relationships>
</file>

<file path=ppt/slides/_rels/slide14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44.xml"/><Relationship Id="rId1" Type="http://schemas.openxmlformats.org/officeDocument/2006/relationships/slideLayout" Target="../slideLayouts/slideLayout12.xml"/><Relationship Id="rId4" Type="http://schemas.openxmlformats.org/officeDocument/2006/relationships/image" Target="../media/image246.jpeg"/></Relationships>
</file>

<file path=ppt/slides/_rels/slide14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45.xml"/><Relationship Id="rId1" Type="http://schemas.openxmlformats.org/officeDocument/2006/relationships/slideLayout" Target="../slideLayouts/slideLayout12.xml"/><Relationship Id="rId4" Type="http://schemas.openxmlformats.org/officeDocument/2006/relationships/image" Target="../media/image247.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7.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8.jpeg"/><Relationship Id="rId7" Type="http://schemas.openxmlformats.org/officeDocument/2006/relationships/diagramColors" Target="../diagrams/colors3.xm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02.jpeg"/><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125.jpeg"/><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jpeg"/></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64.xml"/><Relationship Id="rId1" Type="http://schemas.openxmlformats.org/officeDocument/2006/relationships/slideLayout" Target="../slideLayouts/slideLayout33.xml"/><Relationship Id="rId4" Type="http://schemas.openxmlformats.org/officeDocument/2006/relationships/image" Target="../media/image133.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70.xml"/><Relationship Id="rId1" Type="http://schemas.openxmlformats.org/officeDocument/2006/relationships/slideLayout" Target="../slideLayouts/slideLayout1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71.xml"/><Relationship Id="rId1" Type="http://schemas.openxmlformats.org/officeDocument/2006/relationships/slideLayout" Target="../slideLayouts/slideLayout16.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47.jpg"/></Relationships>
</file>

<file path=ppt/slides/_rels/slide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150.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86.xml"/><Relationship Id="rId1" Type="http://schemas.openxmlformats.org/officeDocument/2006/relationships/slideLayout" Target="../slideLayouts/slideLayout4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8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7.xml"/><Relationship Id="rId1" Type="http://schemas.openxmlformats.org/officeDocument/2006/relationships/slideLayout" Target="../slideLayouts/slideLayout42.xml"/><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image" Target="../media/image161.png"/></Relationships>
</file>

<file path=ppt/slides/_rels/slide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8.xml"/><Relationship Id="rId1" Type="http://schemas.openxmlformats.org/officeDocument/2006/relationships/slideLayout" Target="../slideLayouts/slideLayout42.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s>
</file>

<file path=ppt/slides/_rels/slide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9.xml"/><Relationship Id="rId1" Type="http://schemas.openxmlformats.org/officeDocument/2006/relationships/slideLayout" Target="../slideLayouts/slideLayout4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0.xml"/><Relationship Id="rId1" Type="http://schemas.openxmlformats.org/officeDocument/2006/relationships/slideLayout" Target="../slideLayouts/slideLayout4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1.xml"/><Relationship Id="rId1" Type="http://schemas.openxmlformats.org/officeDocument/2006/relationships/slideLayout" Target="../slideLayouts/slideLayout42.xml"/><Relationship Id="rId6" Type="http://schemas.openxmlformats.org/officeDocument/2006/relationships/image" Target="../media/image172.jpg"/><Relationship Id="rId5" Type="http://schemas.openxmlformats.org/officeDocument/2006/relationships/image" Target="../media/image166.png"/><Relationship Id="rId4" Type="http://schemas.openxmlformats.org/officeDocument/2006/relationships/image" Target="../media/image171.png"/></Relationships>
</file>

<file path=ppt/slides/_rels/slide92.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82.png"/><Relationship Id="rId3" Type="http://schemas.openxmlformats.org/officeDocument/2006/relationships/image" Target="../media/image173.png"/><Relationship Id="rId7" Type="http://schemas.openxmlformats.org/officeDocument/2006/relationships/image" Target="../media/image166.png"/><Relationship Id="rId12" Type="http://schemas.openxmlformats.org/officeDocument/2006/relationships/image" Target="../media/image181.png"/><Relationship Id="rId2" Type="http://schemas.openxmlformats.org/officeDocument/2006/relationships/notesSlide" Target="../notesSlides/notesSlide92.xml"/><Relationship Id="rId1" Type="http://schemas.openxmlformats.org/officeDocument/2006/relationships/slideLayout" Target="../slideLayouts/slideLayout39.xml"/><Relationship Id="rId6" Type="http://schemas.openxmlformats.org/officeDocument/2006/relationships/image" Target="../media/image176.png"/><Relationship Id="rId11" Type="http://schemas.openxmlformats.org/officeDocument/2006/relationships/image" Target="../media/image180.png"/><Relationship Id="rId5" Type="http://schemas.openxmlformats.org/officeDocument/2006/relationships/image" Target="../media/image175.png"/><Relationship Id="rId10" Type="http://schemas.openxmlformats.org/officeDocument/2006/relationships/image" Target="../media/image179.png"/><Relationship Id="rId4" Type="http://schemas.openxmlformats.org/officeDocument/2006/relationships/image" Target="../media/image174.png"/><Relationship Id="rId9" Type="http://schemas.openxmlformats.org/officeDocument/2006/relationships/image" Target="../media/image178.jpg"/></Relationships>
</file>

<file path=ppt/slides/_rels/slide93.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6.png"/><Relationship Id="rId2" Type="http://schemas.openxmlformats.org/officeDocument/2006/relationships/notesSlide" Target="../notesSlides/notesSlide93.xml"/><Relationship Id="rId1" Type="http://schemas.openxmlformats.org/officeDocument/2006/relationships/slideLayout" Target="../slideLayouts/slideLayout4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66.png"/></Relationships>
</file>

<file path=ppt/slides/_rels/slide94.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94.xml"/><Relationship Id="rId1" Type="http://schemas.openxmlformats.org/officeDocument/2006/relationships/slideLayout" Target="../slideLayouts/slideLayout42.xml"/><Relationship Id="rId6" Type="http://schemas.openxmlformats.org/officeDocument/2006/relationships/image" Target="../media/image190.png"/><Relationship Id="rId11" Type="http://schemas.openxmlformats.org/officeDocument/2006/relationships/image" Target="../media/image195.jpeg"/><Relationship Id="rId5" Type="http://schemas.openxmlformats.org/officeDocument/2006/relationships/image" Target="../media/image189.png"/><Relationship Id="rId10" Type="http://schemas.openxmlformats.org/officeDocument/2006/relationships/image" Target="../media/image194.jpeg"/><Relationship Id="rId4" Type="http://schemas.openxmlformats.org/officeDocument/2006/relationships/image" Target="../media/image188.png"/><Relationship Id="rId9" Type="http://schemas.openxmlformats.org/officeDocument/2006/relationships/image" Target="../media/image193.jpeg"/><Relationship Id="rId14" Type="http://schemas.openxmlformats.org/officeDocument/2006/relationships/image" Target="../media/image198.png"/></Relationships>
</file>

<file path=ppt/slides/_rels/slide9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95.xml"/><Relationship Id="rId1" Type="http://schemas.openxmlformats.org/officeDocument/2006/relationships/slideLayout" Target="../slideLayouts/slideLayout4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96.xml.rels><?xml version="1.0" encoding="UTF-8" standalone="yes"?>
<Relationships xmlns="http://schemas.openxmlformats.org/package/2006/relationships"><Relationship Id="rId8" Type="http://schemas.openxmlformats.org/officeDocument/2006/relationships/image" Target="../media/image204.jpg"/><Relationship Id="rId3" Type="http://schemas.openxmlformats.org/officeDocument/2006/relationships/image" Target="../media/image199.jpg"/><Relationship Id="rId7" Type="http://schemas.openxmlformats.org/officeDocument/2006/relationships/image" Target="../media/image203.jpeg"/><Relationship Id="rId2" Type="http://schemas.openxmlformats.org/officeDocument/2006/relationships/notesSlide" Target="../notesSlides/notesSlide96.xml"/><Relationship Id="rId1" Type="http://schemas.openxmlformats.org/officeDocument/2006/relationships/slideLayout" Target="../slideLayouts/slideLayout14.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g"/></Relationships>
</file>

<file path=ppt/slides/_rels/slide9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97.xml"/><Relationship Id="rId1" Type="http://schemas.openxmlformats.org/officeDocument/2006/relationships/slideLayout" Target="../slideLayouts/slideLayout13.xml"/><Relationship Id="rId5" Type="http://schemas.openxmlformats.org/officeDocument/2006/relationships/image" Target="../media/image207.jpeg"/><Relationship Id="rId4" Type="http://schemas.openxmlformats.org/officeDocument/2006/relationships/image" Target="../media/image206.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9F411E-D9C8-474F-BD4F-15598E1602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0982" y="758857"/>
            <a:ext cx="8250036" cy="5394960"/>
          </a:xfrm>
          <a:prstGeom prst="rect">
            <a:avLst/>
          </a:prstGeom>
        </p:spPr>
      </p:pic>
      <p:sp>
        <p:nvSpPr>
          <p:cNvPr id="7" name="Title 5">
            <a:extLst>
              <a:ext uri="{FF2B5EF4-FFF2-40B4-BE49-F238E27FC236}">
                <a16:creationId xmlns:a16="http://schemas.microsoft.com/office/drawing/2014/main" id="{B54697AC-6358-4740-A492-BD6D4F11F90C}"/>
              </a:ext>
            </a:extLst>
          </p:cNvPr>
          <p:cNvSpPr txBox="1">
            <a:spLocks/>
          </p:cNvSpPr>
          <p:nvPr/>
        </p:nvSpPr>
        <p:spPr>
          <a:xfrm>
            <a:off x="65988" y="103694"/>
            <a:ext cx="12038028" cy="53096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j-ea"/>
                <a:cs typeface="Arial"/>
              </a:rPr>
              <a:t>Cooperating Association Partnerships for a New Century </a:t>
            </a:r>
          </a:p>
        </p:txBody>
      </p:sp>
      <p:sp>
        <p:nvSpPr>
          <p:cNvPr id="8" name="Title 5">
            <a:extLst>
              <a:ext uri="{FF2B5EF4-FFF2-40B4-BE49-F238E27FC236}">
                <a16:creationId xmlns:a16="http://schemas.microsoft.com/office/drawing/2014/main" id="{319A8A90-D078-40FF-B7F6-A75A6D985113}"/>
              </a:ext>
            </a:extLst>
          </p:cNvPr>
          <p:cNvSpPr txBox="1">
            <a:spLocks/>
          </p:cNvSpPr>
          <p:nvPr/>
        </p:nvSpPr>
        <p:spPr>
          <a:xfrm>
            <a:off x="76986" y="6251305"/>
            <a:ext cx="12038028" cy="53096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j-ea"/>
                <a:cs typeface="Arial"/>
              </a:rPr>
              <a:t>April 10 – 12, 2018     Philadelphia, PA   </a:t>
            </a:r>
          </a:p>
        </p:txBody>
      </p:sp>
      <p:sp>
        <p:nvSpPr>
          <p:cNvPr id="9" name="Diamond 8">
            <a:extLst>
              <a:ext uri="{FF2B5EF4-FFF2-40B4-BE49-F238E27FC236}">
                <a16:creationId xmlns:a16="http://schemas.microsoft.com/office/drawing/2014/main" id="{44CACE1A-2DE2-4535-BB59-5BA1D5470B9E}"/>
              </a:ext>
            </a:extLst>
          </p:cNvPr>
          <p:cNvSpPr/>
          <p:nvPr/>
        </p:nvSpPr>
        <p:spPr>
          <a:xfrm>
            <a:off x="6169843" y="6431945"/>
            <a:ext cx="160256" cy="169683"/>
          </a:xfrm>
          <a:prstGeom prst="diamond">
            <a:avLst/>
          </a:prstGeom>
          <a:solidFill>
            <a:srgbClr val="00C5B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841342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cxnSp>
        <p:nvCxnSpPr>
          <p:cNvPr id="208" name="Shape 208"/>
          <p:cNvCxnSpPr/>
          <p:nvPr/>
        </p:nvCxnSpPr>
        <p:spPr>
          <a:xfrm>
            <a:off x="2008612" y="528991"/>
            <a:ext cx="8230422" cy="0"/>
          </a:xfrm>
          <a:prstGeom prst="straightConnector1">
            <a:avLst/>
          </a:prstGeom>
          <a:noFill/>
          <a:ln w="9525" cap="flat" cmpd="sng">
            <a:solidFill>
              <a:srgbClr val="007066"/>
            </a:solidFill>
            <a:prstDash val="solid"/>
            <a:round/>
            <a:headEnd type="none" w="med" len="med"/>
            <a:tailEnd type="none" w="med" len="med"/>
          </a:ln>
        </p:spPr>
      </p:cxnSp>
      <p:sp>
        <p:nvSpPr>
          <p:cNvPr id="209" name="Shape 209"/>
          <p:cNvSpPr txBox="1"/>
          <p:nvPr/>
        </p:nvSpPr>
        <p:spPr>
          <a:xfrm>
            <a:off x="1903647" y="174510"/>
            <a:ext cx="8686800" cy="30777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210" name="Shape 210"/>
          <p:cNvSpPr txBox="1"/>
          <p:nvPr/>
        </p:nvSpPr>
        <p:spPr>
          <a:xfrm>
            <a:off x="2370667" y="730940"/>
            <a:ext cx="8297332" cy="64633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600" b="1" i="0" u="none" strike="noStrike" kern="0" cap="none" spc="0" normalizeH="0" baseline="0" noProof="0">
                <a:ln>
                  <a:noFill/>
                </a:ln>
                <a:solidFill>
                  <a:srgbClr val="007066"/>
                </a:solidFill>
                <a:effectLst/>
                <a:uLnTx/>
                <a:uFillTx/>
                <a:latin typeface="Trebuchet MS"/>
                <a:ea typeface="Arial"/>
                <a:cs typeface="Arial"/>
                <a:sym typeface="Arial"/>
              </a:rPr>
              <a:t>Sections in RM-32</a:t>
            </a:r>
          </a:p>
        </p:txBody>
      </p:sp>
      <p:pic>
        <p:nvPicPr>
          <p:cNvPr id="211" name="Shape 211" descr="Cover"/>
          <p:cNvPicPr preferRelativeResize="0"/>
          <p:nvPr/>
        </p:nvPicPr>
        <p:blipFill rotWithShape="1">
          <a:blip r:embed="rId3" cstate="print">
            <a:alphaModFix/>
          </a:blip>
          <a:srcRect/>
          <a:stretch/>
        </p:blipFill>
        <p:spPr>
          <a:xfrm>
            <a:off x="3241676" y="1670051"/>
            <a:ext cx="2806699" cy="747711"/>
          </a:xfrm>
          <a:prstGeom prst="rect">
            <a:avLst/>
          </a:prstGeom>
          <a:noFill/>
          <a:ln>
            <a:noFill/>
          </a:ln>
        </p:spPr>
      </p:pic>
      <p:pic>
        <p:nvPicPr>
          <p:cNvPr id="212" name="Shape 212" descr="Cover"/>
          <p:cNvPicPr preferRelativeResize="0"/>
          <p:nvPr/>
        </p:nvPicPr>
        <p:blipFill rotWithShape="1">
          <a:blip r:embed="rId4" cstate="print">
            <a:alphaModFix/>
          </a:blip>
          <a:srcRect/>
          <a:stretch/>
        </p:blipFill>
        <p:spPr>
          <a:xfrm>
            <a:off x="1758950" y="2120900"/>
            <a:ext cx="4284662" cy="712786"/>
          </a:xfrm>
          <a:prstGeom prst="rect">
            <a:avLst/>
          </a:prstGeom>
          <a:noFill/>
          <a:ln>
            <a:noFill/>
          </a:ln>
        </p:spPr>
      </p:pic>
      <p:pic>
        <p:nvPicPr>
          <p:cNvPr id="213" name="Shape 213" descr="Cover"/>
          <p:cNvPicPr preferRelativeResize="0"/>
          <p:nvPr/>
        </p:nvPicPr>
        <p:blipFill rotWithShape="1">
          <a:blip r:embed="rId5" cstate="print">
            <a:alphaModFix/>
          </a:blip>
          <a:srcRect/>
          <a:stretch/>
        </p:blipFill>
        <p:spPr>
          <a:xfrm>
            <a:off x="1838325" y="2170112"/>
            <a:ext cx="4208462" cy="1893887"/>
          </a:xfrm>
          <a:prstGeom prst="rect">
            <a:avLst/>
          </a:prstGeom>
          <a:noFill/>
          <a:ln>
            <a:noFill/>
          </a:ln>
        </p:spPr>
      </p:pic>
      <p:pic>
        <p:nvPicPr>
          <p:cNvPr id="216" name="Shape 216" descr="Cover"/>
          <p:cNvPicPr preferRelativeResize="0"/>
          <p:nvPr/>
        </p:nvPicPr>
        <p:blipFill rotWithShape="1">
          <a:blip r:embed="rId6" cstate="print">
            <a:alphaModFix/>
          </a:blip>
          <a:srcRect/>
          <a:stretch/>
        </p:blipFill>
        <p:spPr>
          <a:xfrm>
            <a:off x="2551113" y="2170112"/>
            <a:ext cx="3497261" cy="3163887"/>
          </a:xfrm>
          <a:prstGeom prst="rect">
            <a:avLst/>
          </a:prstGeom>
          <a:noFill/>
          <a:ln>
            <a:noFill/>
          </a:ln>
        </p:spPr>
      </p:pic>
      <p:pic>
        <p:nvPicPr>
          <p:cNvPr id="217" name="Shape 217" descr="Cover"/>
          <p:cNvPicPr preferRelativeResize="0"/>
          <p:nvPr/>
        </p:nvPicPr>
        <p:blipFill rotWithShape="1">
          <a:blip r:embed="rId7" cstate="print">
            <a:alphaModFix/>
          </a:blip>
          <a:srcRect/>
          <a:stretch/>
        </p:blipFill>
        <p:spPr>
          <a:xfrm>
            <a:off x="5799137" y="2170112"/>
            <a:ext cx="4859336" cy="3000375"/>
          </a:xfrm>
          <a:prstGeom prst="rect">
            <a:avLst/>
          </a:prstGeom>
          <a:noFill/>
          <a:ln>
            <a:noFill/>
          </a:ln>
        </p:spPr>
      </p:pic>
      <p:pic>
        <p:nvPicPr>
          <p:cNvPr id="218" name="Shape 218" descr="Cover"/>
          <p:cNvPicPr preferRelativeResize="0"/>
          <p:nvPr/>
        </p:nvPicPr>
        <p:blipFill rotWithShape="1">
          <a:blip r:embed="rId8" cstate="print">
            <a:alphaModFix/>
          </a:blip>
          <a:srcRect/>
          <a:stretch/>
        </p:blipFill>
        <p:spPr>
          <a:xfrm>
            <a:off x="5799138" y="2170112"/>
            <a:ext cx="2420937" cy="2619375"/>
          </a:xfrm>
          <a:prstGeom prst="rect">
            <a:avLst/>
          </a:prstGeom>
          <a:noFill/>
          <a:ln>
            <a:noFill/>
          </a:ln>
        </p:spPr>
      </p:pic>
      <p:pic>
        <p:nvPicPr>
          <p:cNvPr id="222" name="Shape 222" descr="Cover"/>
          <p:cNvPicPr preferRelativeResize="0"/>
          <p:nvPr/>
        </p:nvPicPr>
        <p:blipFill rotWithShape="1">
          <a:blip r:embed="rId9" cstate="print">
            <a:alphaModFix/>
          </a:blip>
          <a:srcRect/>
          <a:stretch/>
        </p:blipFill>
        <p:spPr>
          <a:xfrm>
            <a:off x="5799137" y="2085976"/>
            <a:ext cx="4487862" cy="782637"/>
          </a:xfrm>
          <a:prstGeom prst="rect">
            <a:avLst/>
          </a:prstGeom>
          <a:noFill/>
          <a:ln>
            <a:noFill/>
          </a:ln>
        </p:spPr>
      </p:pic>
      <p:pic>
        <p:nvPicPr>
          <p:cNvPr id="223" name="Shape 223" descr="Cover"/>
          <p:cNvPicPr preferRelativeResize="0"/>
          <p:nvPr/>
        </p:nvPicPr>
        <p:blipFill rotWithShape="1">
          <a:blip r:embed="rId10" cstate="print">
            <a:alphaModFix/>
          </a:blip>
          <a:srcRect/>
          <a:stretch/>
        </p:blipFill>
        <p:spPr>
          <a:xfrm>
            <a:off x="5799137" y="1766886"/>
            <a:ext cx="3802062" cy="650874"/>
          </a:xfrm>
          <a:prstGeom prst="rect">
            <a:avLst/>
          </a:prstGeom>
          <a:noFill/>
          <a:ln>
            <a:noFill/>
          </a:ln>
        </p:spPr>
      </p:pic>
      <p:pic>
        <p:nvPicPr>
          <p:cNvPr id="224" name="Shape 224" descr="Cover"/>
          <p:cNvPicPr preferRelativeResize="0"/>
          <p:nvPr/>
        </p:nvPicPr>
        <p:blipFill rotWithShape="1">
          <a:blip r:embed="rId11" cstate="print">
            <a:alphaModFix/>
          </a:blip>
          <a:srcRect/>
          <a:stretch/>
        </p:blipFill>
        <p:spPr>
          <a:xfrm>
            <a:off x="1524000" y="2143125"/>
            <a:ext cx="4522788" cy="1512886"/>
          </a:xfrm>
          <a:prstGeom prst="rect">
            <a:avLst/>
          </a:prstGeom>
          <a:noFill/>
          <a:ln>
            <a:noFill/>
          </a:ln>
        </p:spPr>
      </p:pic>
      <p:pic>
        <p:nvPicPr>
          <p:cNvPr id="15" name="Shape 219" descr="Cover"/>
          <p:cNvPicPr preferRelativeResize="0"/>
          <p:nvPr/>
        </p:nvPicPr>
        <p:blipFill rotWithShape="1">
          <a:blip r:embed="rId12" cstate="print">
            <a:alphaModFix/>
          </a:blip>
          <a:srcRect/>
          <a:stretch/>
        </p:blipFill>
        <p:spPr>
          <a:xfrm>
            <a:off x="5897603" y="2170111"/>
            <a:ext cx="3408362" cy="2244724"/>
          </a:xfrm>
          <a:prstGeom prst="rect">
            <a:avLst/>
          </a:prstGeom>
          <a:noFill/>
          <a:ln>
            <a:noFill/>
          </a:ln>
        </p:spPr>
      </p:pic>
      <p:pic>
        <p:nvPicPr>
          <p:cNvPr id="225" name="Shape 225" descr="Cover"/>
          <p:cNvPicPr preferRelativeResize="0"/>
          <p:nvPr/>
        </p:nvPicPr>
        <p:blipFill rotWithShape="1">
          <a:blip r:embed="rId13" cstate="print">
            <a:alphaModFix/>
          </a:blip>
          <a:srcRect/>
          <a:stretch/>
        </p:blipFill>
        <p:spPr>
          <a:xfrm>
            <a:off x="5158623" y="1932781"/>
            <a:ext cx="1477961" cy="1089024"/>
          </a:xfrm>
          <a:prstGeom prst="rect">
            <a:avLst/>
          </a:prstGeom>
          <a:noFill/>
          <a:ln>
            <a:noFill/>
          </a:ln>
        </p:spPr>
      </p:pic>
    </p:spTree>
    <p:extLst>
      <p:ext uri="{BB962C8B-B14F-4D97-AF65-F5344CB8AC3E}">
        <p14:creationId xmlns:p14="http://schemas.microsoft.com/office/powerpoint/2010/main" val="31083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2370667" y="1240961"/>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Practicum Session</a:t>
            </a:r>
          </a:p>
        </p:txBody>
      </p:sp>
      <p:sp>
        <p:nvSpPr>
          <p:cNvPr id="11" name="TextBox 10"/>
          <p:cNvSpPr txBox="1"/>
          <p:nvPr/>
        </p:nvSpPr>
        <p:spPr>
          <a:xfrm>
            <a:off x="2379134" y="2923137"/>
            <a:ext cx="7859901" cy="21698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Park and Association Partner discussion of current review process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Identify challenges and opportunities to improve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Review Cooperating Association Sales Item Review Form for effectiveness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Tree>
    <p:extLst>
      <p:ext uri="{BB962C8B-B14F-4D97-AF65-F5344CB8AC3E}">
        <p14:creationId xmlns:p14="http://schemas.microsoft.com/office/powerpoint/2010/main" val="5827014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2370667" y="1240961"/>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Share your findings</a:t>
            </a:r>
          </a:p>
        </p:txBody>
      </p:sp>
      <p:sp>
        <p:nvSpPr>
          <p:cNvPr id="11" name="TextBox 10"/>
          <p:cNvSpPr txBox="1"/>
          <p:nvPr/>
        </p:nvSpPr>
        <p:spPr>
          <a:xfrm>
            <a:off x="2379134" y="2125120"/>
            <a:ext cx="7859901" cy="383181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Are there any items that previously had been not approved, that should be reconsidered with new themes or visitor demographics that have changed?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Are there missing product types that have proven successful at other association stores?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How can the timeline/turn around for new item reviews be improved?</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What suggestions do you have for making the process more efficient, but ensuring quality of product assortment?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Tree>
    <p:extLst>
      <p:ext uri="{BB962C8B-B14F-4D97-AF65-F5344CB8AC3E}">
        <p14:creationId xmlns:p14="http://schemas.microsoft.com/office/powerpoint/2010/main" val="28212893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ctrTitle" idx="4294967295"/>
          </p:nvPr>
        </p:nvSpPr>
        <p:spPr>
          <a:xfrm>
            <a:off x="0" y="1547813"/>
            <a:ext cx="9144000" cy="1622425"/>
          </a:xfrm>
          <a:prstGeom prst="rect">
            <a:avLst/>
          </a:prstGeom>
        </p:spPr>
        <p:txBody>
          <a:bodyPr/>
          <a:lstStyle/>
          <a:p>
            <a:pPr algn="ctr"/>
            <a:r>
              <a:rPr lang="en-US" sz="4000" b="1" dirty="0">
                <a:solidFill>
                  <a:srgbClr val="007066"/>
                </a:solidFill>
                <a:latin typeface="Arial Regular" charset="0"/>
              </a:rPr>
              <a:t>Break Time</a:t>
            </a:r>
            <a:br>
              <a:rPr lang="en-US" sz="4000" b="1" dirty="0">
                <a:solidFill>
                  <a:srgbClr val="007066"/>
                </a:solidFill>
                <a:latin typeface="Arial Regular" charset="0"/>
              </a:rPr>
            </a:br>
            <a:endParaRPr lang="en-US" sz="2800" dirty="0">
              <a:solidFill>
                <a:srgbClr val="007066"/>
              </a:solidFill>
              <a:latin typeface="Arial Regular" charset="0"/>
            </a:endParaRPr>
          </a:p>
        </p:txBody>
      </p:sp>
      <p:pic>
        <p:nvPicPr>
          <p:cNvPr id="4" name="Picture 3">
            <a:extLst>
              <a:ext uri="{FF2B5EF4-FFF2-40B4-BE49-F238E27FC236}">
                <a16:creationId xmlns:a16="http://schemas.microsoft.com/office/drawing/2014/main" id="{5EBE5465-8FEF-4CCE-A983-38FB187C14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9277" y="1143000"/>
            <a:ext cx="9853447" cy="4572000"/>
          </a:xfrm>
          <a:prstGeom prst="rect">
            <a:avLst/>
          </a:prstGeom>
        </p:spPr>
      </p:pic>
    </p:spTree>
    <p:extLst>
      <p:ext uri="{BB962C8B-B14F-4D97-AF65-F5344CB8AC3E}">
        <p14:creationId xmlns:p14="http://schemas.microsoft.com/office/powerpoint/2010/main" val="37705088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71"/>
        <p:cNvGrpSpPr/>
        <p:nvPr/>
      </p:nvGrpSpPr>
      <p:grpSpPr>
        <a:xfrm>
          <a:off x="0" y="0"/>
          <a:ext cx="0" cy="0"/>
          <a:chOff x="0" y="0"/>
          <a:chExt cx="0" cy="0"/>
        </a:xfrm>
      </p:grpSpPr>
      <p:sp>
        <p:nvSpPr>
          <p:cNvPr id="74" name="Shape 74"/>
          <p:cNvSpPr txBox="1"/>
          <p:nvPr/>
        </p:nvSpPr>
        <p:spPr>
          <a:xfrm>
            <a:off x="793650" y="734254"/>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Shape 75"/>
          <p:cNvSpPr txBox="1"/>
          <p:nvPr/>
        </p:nvSpPr>
        <p:spPr>
          <a:xfrm>
            <a:off x="651149" y="1593599"/>
            <a:ext cx="11360742" cy="5084291"/>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Beyond the Standard Cooperating Association Agreement</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Beth Sciumeca, NPS Chief of Partnerships &amp; Tourism, Northeast Region</a:t>
            </a: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How to be Successful with Fundraising and Philanthropy</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Reggie Chapple, NPS Division Chief, Office of Partnerships &amp; Philanthropy</a:t>
            </a: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Interpretive and Education Services Agreement</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Linda Lutz-Ryan, NPS Chief of Interpretation &amp; Education, National Capital Region</a:t>
            </a: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Monique VanLandingham, NPS Program Manager, Cooperating Associations &amp; Partnerships</a:t>
            </a: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Beth Sciumeca, NPS Chief of Partnerships &amp; Tourism, Northeast Region</a:t>
            </a: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Heidi White, Chief Financial Officer, Eastern National</a:t>
            </a: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Cooperating Association Activities in Action</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Daria Fink, President, and Graham Dellinger, Operations Manager</a:t>
            </a:r>
          </a:p>
          <a:p>
            <a:pPr marL="45720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The Encampment Store at Valley Forge</a:t>
            </a:r>
          </a:p>
          <a:p>
            <a:pPr marL="45720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Kevin Kissling, President &amp; CEO, Eastern National</a:t>
            </a:r>
          </a:p>
          <a:p>
            <a:pPr marL="45720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16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p:txBody>
      </p:sp>
      <p:sp>
        <p:nvSpPr>
          <p:cNvPr id="76" name="Shape 76"/>
          <p:cNvSpPr txBox="1">
            <a:spLocks noGrp="1"/>
          </p:cNvSpPr>
          <p:nvPr>
            <p:ph type="ctrTitle" idx="4294967295"/>
          </p:nvPr>
        </p:nvSpPr>
        <p:spPr>
          <a:xfrm>
            <a:off x="306771" y="337816"/>
            <a:ext cx="11578459" cy="11890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7066"/>
              </a:buClr>
              <a:buSzPts val="4000"/>
              <a:buFont typeface="Arial"/>
              <a:buNone/>
            </a:pPr>
            <a:r>
              <a:rPr lang="en-US" sz="3000" b="1" dirty="0">
                <a:solidFill>
                  <a:srgbClr val="007066"/>
                </a:solidFill>
                <a:latin typeface="Arial" panose="020B0604020202020204" pitchFamily="34" charset="0"/>
                <a:cs typeface="Arial" panose="020B0604020202020204" pitchFamily="34" charset="0"/>
              </a:rPr>
              <a:t>Cooperating Association Activities: </a:t>
            </a:r>
            <a:endParaRPr sz="3000" b="1" dirty="0">
              <a:solidFill>
                <a:srgbClr val="007066"/>
              </a:solidFill>
              <a:latin typeface="Arial" panose="020B0604020202020204" pitchFamily="34" charset="0"/>
              <a:cs typeface="Arial" panose="020B0604020202020204" pitchFamily="34" charset="0"/>
            </a:endParaRPr>
          </a:p>
          <a:p>
            <a:pPr marL="0" marR="0" lvl="0" indent="0" algn="l" rtl="0">
              <a:spcBef>
                <a:spcPts val="0"/>
              </a:spcBef>
              <a:spcAft>
                <a:spcPts val="0"/>
              </a:spcAft>
              <a:buClr>
                <a:srgbClr val="007066"/>
              </a:buClr>
              <a:buSzPts val="4000"/>
              <a:buFont typeface="Arial"/>
              <a:buNone/>
            </a:pPr>
            <a:r>
              <a:rPr lang="en-US" sz="3000" b="1" dirty="0">
                <a:solidFill>
                  <a:srgbClr val="007066"/>
                </a:solidFill>
                <a:latin typeface="Arial" panose="020B0604020202020204" pitchFamily="34" charset="0"/>
                <a:cs typeface="Arial" panose="020B0604020202020204" pitchFamily="34" charset="0"/>
              </a:rPr>
              <a:t>Much More Than a Bookstore</a:t>
            </a:r>
            <a:endParaRPr sz="3000" b="1" dirty="0">
              <a:solidFill>
                <a:srgbClr val="007066"/>
              </a:solidFill>
              <a:latin typeface="Arial" panose="020B0604020202020204" pitchFamily="34" charset="0"/>
              <a:cs typeface="Arial" panose="020B0604020202020204" pitchFamily="34" charset="0"/>
            </a:endParaRPr>
          </a:p>
          <a:p>
            <a:pPr marL="0" marR="0" lvl="0" indent="0" algn="l" rtl="0">
              <a:spcBef>
                <a:spcPts val="0"/>
              </a:spcBef>
              <a:spcAft>
                <a:spcPts val="0"/>
              </a:spcAft>
              <a:buClr>
                <a:srgbClr val="007066"/>
              </a:buClr>
              <a:buSzPts val="4000"/>
              <a:buFont typeface="Arial"/>
              <a:buNone/>
            </a:pPr>
            <a:endParaRPr sz="4000" b="1" dirty="0">
              <a:solidFill>
                <a:srgbClr val="007066"/>
              </a:solidFill>
            </a:endParaRPr>
          </a:p>
        </p:txBody>
      </p:sp>
    </p:spTree>
    <p:extLst>
      <p:ext uri="{BB962C8B-B14F-4D97-AF65-F5344CB8AC3E}">
        <p14:creationId xmlns:p14="http://schemas.microsoft.com/office/powerpoint/2010/main" val="1159759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2" name="Shape 82"/>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83" name="Shape 83"/>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 typeface="Arial"/>
              <a:buNone/>
              <a:tabLst/>
              <a:defRPr/>
            </a:pPr>
            <a:r>
              <a:rPr kumimoji="0" lang="en-US" sz="1800" b="0" i="1" u="none" strike="noStrike" kern="1200" cap="none" spc="0" normalizeH="0" baseline="0" noProof="0">
                <a:ln>
                  <a:noFill/>
                </a:ln>
                <a:solidFill>
                  <a:srgbClr val="00C5B0"/>
                </a:solidFill>
                <a:effectLst/>
                <a:uLnTx/>
                <a:uFillTx/>
                <a:latin typeface="Trebuchet MS"/>
                <a:ea typeface="+mn-ea"/>
                <a:cs typeface="+mn-cs"/>
              </a:rPr>
              <a:t>Cooperating Association Activities: Much More than a Bookstore</a:t>
            </a:r>
            <a:endParaRPr kumimoji="0" sz="1800" b="0" i="0" u="none" strike="noStrike" kern="1200" cap="none" spc="0" normalizeH="0" baseline="0" noProof="0">
              <a:ln>
                <a:noFill/>
              </a:ln>
              <a:solidFill>
                <a:prstClr val="black"/>
              </a:solidFill>
              <a:effectLst/>
              <a:uLnTx/>
              <a:uFillTx/>
              <a:latin typeface="Trebuchet MS"/>
              <a:ea typeface="+mn-ea"/>
              <a:cs typeface="+mn-cs"/>
            </a:endParaRPr>
          </a:p>
        </p:txBody>
      </p:sp>
      <p:graphicFrame>
        <p:nvGraphicFramePr>
          <p:cNvPr id="84" name="Shape 84"/>
          <p:cNvGraphicFramePr/>
          <p:nvPr/>
        </p:nvGraphicFramePr>
        <p:xfrm>
          <a:off x="923825" y="2102050"/>
          <a:ext cx="10604700" cy="2743080"/>
        </p:xfrm>
        <a:graphic>
          <a:graphicData uri="http://schemas.openxmlformats.org/drawingml/2006/table">
            <a:tbl>
              <a:tblPr>
                <a:noFill/>
              </a:tblPr>
              <a:tblGrid>
                <a:gridCol w="3392375">
                  <a:extLst>
                    <a:ext uri="{9D8B030D-6E8A-4147-A177-3AD203B41FA5}">
                      <a16:colId xmlns:a16="http://schemas.microsoft.com/office/drawing/2014/main" val="20000"/>
                    </a:ext>
                  </a:extLst>
                </a:gridCol>
                <a:gridCol w="3124375">
                  <a:extLst>
                    <a:ext uri="{9D8B030D-6E8A-4147-A177-3AD203B41FA5}">
                      <a16:colId xmlns:a16="http://schemas.microsoft.com/office/drawing/2014/main" val="20001"/>
                    </a:ext>
                  </a:extLst>
                </a:gridCol>
                <a:gridCol w="4087950">
                  <a:extLst>
                    <a:ext uri="{9D8B030D-6E8A-4147-A177-3AD203B41FA5}">
                      <a16:colId xmlns:a16="http://schemas.microsoft.com/office/drawing/2014/main" val="20002"/>
                    </a:ext>
                  </a:extLst>
                </a:gridCol>
              </a:tblGrid>
              <a:tr h="381000">
                <a:tc>
                  <a:txBody>
                    <a:bodyPr/>
                    <a:lstStyle/>
                    <a:p>
                      <a:pPr marL="0" lvl="0" indent="0">
                        <a:spcBef>
                          <a:spcPts val="0"/>
                        </a:spcBef>
                        <a:spcAft>
                          <a:spcPts val="0"/>
                        </a:spcAft>
                        <a:buNone/>
                      </a:pPr>
                      <a:r>
                        <a:rPr lang="en-US" sz="2400">
                          <a:solidFill>
                            <a:schemeClr val="lt1"/>
                          </a:solidFill>
                        </a:rPr>
                        <a:t>Function</a:t>
                      </a:r>
                      <a:endParaRPr sz="2400">
                        <a:solidFill>
                          <a:schemeClr val="lt1"/>
                        </a:solidFill>
                      </a:endParaRPr>
                    </a:p>
                  </a:txBody>
                  <a:tcPr marL="91425" marR="91425" marT="91425" marB="91425">
                    <a:lnB w="28575" cap="flat" cmpd="sng">
                      <a:solidFill>
                        <a:srgbClr val="9E9E9E"/>
                      </a:solidFill>
                      <a:prstDash val="solid"/>
                      <a:round/>
                      <a:headEnd type="none" w="sm" len="sm"/>
                      <a:tailEnd type="none" w="sm" len="sm"/>
                    </a:lnB>
                    <a:solidFill>
                      <a:srgbClr val="00947B"/>
                    </a:solidFill>
                  </a:tcPr>
                </a:tc>
                <a:tc>
                  <a:txBody>
                    <a:bodyPr/>
                    <a:lstStyle/>
                    <a:p>
                      <a:pPr marL="0" lvl="0" indent="0">
                        <a:spcBef>
                          <a:spcPts val="0"/>
                        </a:spcBef>
                        <a:spcAft>
                          <a:spcPts val="0"/>
                        </a:spcAft>
                        <a:buNone/>
                      </a:pPr>
                      <a:r>
                        <a:rPr lang="en-US" sz="2400">
                          <a:solidFill>
                            <a:schemeClr val="lt1"/>
                          </a:solidFill>
                        </a:rPr>
                        <a:t>Policy/Guidance</a:t>
                      </a:r>
                      <a:endParaRPr sz="2400">
                        <a:solidFill>
                          <a:schemeClr val="lt1"/>
                        </a:solidFill>
                      </a:endParaRPr>
                    </a:p>
                  </a:txBody>
                  <a:tcPr marL="91425" marR="91425" marT="91425" marB="91425">
                    <a:lnB w="28575" cap="flat" cmpd="sng">
                      <a:solidFill>
                        <a:srgbClr val="9E9E9E"/>
                      </a:solidFill>
                      <a:prstDash val="solid"/>
                      <a:round/>
                      <a:headEnd type="none" w="sm" len="sm"/>
                      <a:tailEnd type="none" w="sm" len="sm"/>
                    </a:lnB>
                    <a:solidFill>
                      <a:srgbClr val="00947B"/>
                    </a:solidFill>
                  </a:tcPr>
                </a:tc>
                <a:tc>
                  <a:txBody>
                    <a:bodyPr/>
                    <a:lstStyle/>
                    <a:p>
                      <a:pPr marL="0" lvl="0" indent="0">
                        <a:spcBef>
                          <a:spcPts val="0"/>
                        </a:spcBef>
                        <a:spcAft>
                          <a:spcPts val="0"/>
                        </a:spcAft>
                        <a:buNone/>
                      </a:pPr>
                      <a:r>
                        <a:rPr lang="en-US" sz="2400">
                          <a:solidFill>
                            <a:schemeClr val="lt1"/>
                          </a:solidFill>
                        </a:rPr>
                        <a:t>Legal Instrument</a:t>
                      </a:r>
                      <a:endParaRPr sz="2400">
                        <a:solidFill>
                          <a:schemeClr val="lt1"/>
                        </a:solidFill>
                      </a:endParaRPr>
                    </a:p>
                  </a:txBody>
                  <a:tcPr marL="91425" marR="91425" marT="91425" marB="91425">
                    <a:lnB w="28575" cap="flat" cmpd="sng">
                      <a:solidFill>
                        <a:srgbClr val="9E9E9E"/>
                      </a:solidFill>
                      <a:prstDash val="solid"/>
                      <a:round/>
                      <a:headEnd type="none" w="sm" len="sm"/>
                      <a:tailEnd type="none" w="sm" len="sm"/>
                    </a:lnB>
                    <a:solidFill>
                      <a:srgbClr val="00947B"/>
                    </a:solidFill>
                  </a:tcPr>
                </a:tc>
                <a:extLst>
                  <a:ext uri="{0D108BD9-81ED-4DB2-BD59-A6C34878D82A}">
                    <a16:rowId xmlns:a16="http://schemas.microsoft.com/office/drawing/2014/main" val="10000"/>
                  </a:ext>
                </a:extLst>
              </a:tr>
              <a:tr h="381000">
                <a:tc>
                  <a:txBody>
                    <a:bodyPr/>
                    <a:lstStyle/>
                    <a:p>
                      <a:pPr marL="0" lvl="0" indent="0">
                        <a:spcBef>
                          <a:spcPts val="0"/>
                        </a:spcBef>
                        <a:spcAft>
                          <a:spcPts val="0"/>
                        </a:spcAft>
                        <a:buNone/>
                      </a:pPr>
                      <a:r>
                        <a:rPr lang="en-US" sz="1800" b="1">
                          <a:solidFill>
                            <a:srgbClr val="00947B"/>
                          </a:solidFill>
                        </a:rPr>
                        <a:t>Interpretation &amp; Education Services</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a:spcBef>
                          <a:spcPts val="0"/>
                        </a:spcBef>
                        <a:spcAft>
                          <a:spcPts val="0"/>
                        </a:spcAft>
                        <a:buNone/>
                      </a:pPr>
                      <a:r>
                        <a:rPr lang="en-US" sz="1800">
                          <a:solidFill>
                            <a:srgbClr val="00947B"/>
                          </a:solidFill>
                        </a:rPr>
                        <a:t>RM-32 Section 8, DO-6 Interpretation &amp; Education</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a:spcBef>
                          <a:spcPts val="0"/>
                        </a:spcBef>
                        <a:spcAft>
                          <a:spcPts val="0"/>
                        </a:spcAft>
                        <a:buNone/>
                      </a:pPr>
                      <a:r>
                        <a:rPr lang="en-US" sz="1800">
                          <a:solidFill>
                            <a:srgbClr val="00947B"/>
                          </a:solidFill>
                        </a:rPr>
                        <a:t>General Agreement for Interpretation &amp; Education Services</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extLst>
                  <a:ext uri="{0D108BD9-81ED-4DB2-BD59-A6C34878D82A}">
                    <a16:rowId xmlns:a16="http://schemas.microsoft.com/office/drawing/2014/main" val="10001"/>
                  </a:ext>
                </a:extLst>
              </a:tr>
              <a:tr h="396200">
                <a:tc>
                  <a:txBody>
                    <a:bodyPr/>
                    <a:lstStyle/>
                    <a:p>
                      <a:pPr marL="0" lvl="0" indent="0">
                        <a:spcBef>
                          <a:spcPts val="0"/>
                        </a:spcBef>
                        <a:spcAft>
                          <a:spcPts val="0"/>
                        </a:spcAft>
                        <a:buNone/>
                      </a:pPr>
                      <a:r>
                        <a:rPr lang="en-US" sz="1800" b="1">
                          <a:solidFill>
                            <a:srgbClr val="00947B"/>
                          </a:solidFill>
                        </a:rPr>
                        <a:t>Fundraising for the NPS</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tc>
                  <a:txBody>
                    <a:bodyPr/>
                    <a:lstStyle/>
                    <a:p>
                      <a:pPr marL="0" lvl="0" indent="0">
                        <a:spcBef>
                          <a:spcPts val="0"/>
                        </a:spcBef>
                        <a:spcAft>
                          <a:spcPts val="0"/>
                        </a:spcAft>
                        <a:buNone/>
                      </a:pPr>
                      <a:r>
                        <a:rPr lang="en-US" sz="1800">
                          <a:solidFill>
                            <a:srgbClr val="00947B"/>
                          </a:solidFill>
                        </a:rPr>
                        <a:t>DO-21 Donations &amp; Philanthropic Partnerships</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tc>
                  <a:txBody>
                    <a:bodyPr/>
                    <a:lstStyle/>
                    <a:p>
                      <a:pPr marL="0" lvl="0" indent="0">
                        <a:spcBef>
                          <a:spcPts val="0"/>
                        </a:spcBef>
                        <a:spcAft>
                          <a:spcPts val="0"/>
                        </a:spcAft>
                        <a:buNone/>
                      </a:pPr>
                      <a:r>
                        <a:rPr lang="en-US" sz="1800">
                          <a:solidFill>
                            <a:srgbClr val="00947B"/>
                          </a:solidFill>
                        </a:rPr>
                        <a:t>Philanthropic Partnership Agreement or Philanthropic Support Agreement**</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381000">
                <a:tc>
                  <a:txBody>
                    <a:bodyPr/>
                    <a:lstStyle/>
                    <a:p>
                      <a:pPr marL="0" lvl="0" indent="0">
                        <a:spcBef>
                          <a:spcPts val="0"/>
                        </a:spcBef>
                        <a:spcAft>
                          <a:spcPts val="0"/>
                        </a:spcAft>
                        <a:buNone/>
                      </a:pPr>
                      <a:r>
                        <a:rPr lang="en-US" sz="1800" b="1">
                          <a:solidFill>
                            <a:srgbClr val="00947B"/>
                          </a:solidFill>
                        </a:rPr>
                        <a:t>Receiving Financial Assistance from NPS</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a:spcBef>
                          <a:spcPts val="0"/>
                        </a:spcBef>
                        <a:spcAft>
                          <a:spcPts val="0"/>
                        </a:spcAft>
                        <a:buNone/>
                      </a:pPr>
                      <a:r>
                        <a:rPr lang="en-US" sz="1800">
                          <a:solidFill>
                            <a:srgbClr val="00947B"/>
                          </a:solidFill>
                        </a:rPr>
                        <a:t>DO-20 Agreements</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a:spcBef>
                          <a:spcPts val="0"/>
                        </a:spcBef>
                        <a:spcAft>
                          <a:spcPts val="0"/>
                        </a:spcAft>
                        <a:buNone/>
                      </a:pPr>
                      <a:r>
                        <a:rPr lang="en-US" sz="1800">
                          <a:solidFill>
                            <a:srgbClr val="00947B"/>
                          </a:solidFill>
                        </a:rPr>
                        <a:t>Cooperative Agreement</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extLst>
                  <a:ext uri="{0D108BD9-81ED-4DB2-BD59-A6C34878D82A}">
                    <a16:rowId xmlns:a16="http://schemas.microsoft.com/office/drawing/2014/main" val="10003"/>
                  </a:ext>
                </a:extLst>
              </a:tr>
            </a:tbl>
          </a:graphicData>
        </a:graphic>
      </p:graphicFrame>
      <p:sp>
        <p:nvSpPr>
          <p:cNvPr id="85" name="Shape 85"/>
          <p:cNvSpPr txBox="1"/>
          <p:nvPr/>
        </p:nvSpPr>
        <p:spPr>
          <a:xfrm>
            <a:off x="923825" y="5047775"/>
            <a:ext cx="8202000" cy="1329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a:ea typeface="+mn-ea"/>
                <a:cs typeface="+mn-cs"/>
              </a:rPr>
              <a:t>** Required when fundraising activities (excluding cause marketing) that are  expected to exceed $25,000 in donations.</a:t>
            </a:r>
            <a:endParaRPr kumimoji="0"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86" name="Shape 86"/>
          <p:cNvSpPr txBox="1"/>
          <p:nvPr/>
        </p:nvSpPr>
        <p:spPr>
          <a:xfrm>
            <a:off x="793650" y="797729"/>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66"/>
                </a:solidFill>
                <a:effectLst/>
                <a:uLnTx/>
                <a:uFillTx/>
                <a:latin typeface="Trebuchet MS"/>
                <a:ea typeface="+mn-ea"/>
                <a:cs typeface="+mn-cs"/>
              </a:rPr>
              <a:t>Functions That Require a Separate Legal Instrument Beyond the Standard Cooperating Association Agreement</a:t>
            </a:r>
            <a:endParaRPr kumimoji="0" sz="2800" b="1" i="0" u="none" strike="noStrike" kern="1200" cap="none" spc="0" normalizeH="0" baseline="0" noProof="0">
              <a:ln>
                <a:noFill/>
              </a:ln>
              <a:solidFill>
                <a:srgbClr val="00706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srgbClr val="007066"/>
              </a:solidFill>
              <a:effectLst/>
              <a:uLnTx/>
              <a:uFillTx/>
              <a:latin typeface="Trebuchet MS"/>
              <a:ea typeface="+mn-ea"/>
              <a:cs typeface="+mn-cs"/>
            </a:endParaRPr>
          </a:p>
        </p:txBody>
      </p:sp>
    </p:spTree>
    <p:extLst>
      <p:ext uri="{BB962C8B-B14F-4D97-AF65-F5344CB8AC3E}">
        <p14:creationId xmlns:p14="http://schemas.microsoft.com/office/powerpoint/2010/main" val="18141448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Shape 92"/>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93" name="Shape 93"/>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 typeface="Arial"/>
              <a:buNone/>
              <a:tabLst/>
              <a:defRPr/>
            </a:pPr>
            <a:r>
              <a:rPr kumimoji="0" lang="en-US" sz="1800" b="0" i="1" u="none" strike="noStrike" kern="1200" cap="none" spc="0" normalizeH="0" baseline="0" noProof="0">
                <a:ln>
                  <a:noFill/>
                </a:ln>
                <a:solidFill>
                  <a:srgbClr val="00C5B0"/>
                </a:solidFill>
                <a:effectLst/>
                <a:uLnTx/>
                <a:uFillTx/>
                <a:latin typeface="Trebuchet MS"/>
                <a:ea typeface="+mn-ea"/>
                <a:cs typeface="+mn-cs"/>
              </a:rPr>
              <a:t>Cooperating Association Activities: Much More than a Bookstore</a:t>
            </a:r>
            <a:endParaRPr kumimoji="0" sz="1800" b="0" i="0" u="none" strike="noStrike" kern="1200" cap="none" spc="0" normalizeH="0" baseline="0" noProof="0">
              <a:ln>
                <a:noFill/>
              </a:ln>
              <a:solidFill>
                <a:prstClr val="black"/>
              </a:solidFill>
              <a:effectLst/>
              <a:uLnTx/>
              <a:uFillTx/>
              <a:latin typeface="Trebuchet MS"/>
              <a:ea typeface="+mn-ea"/>
              <a:cs typeface="+mn-cs"/>
            </a:endParaRPr>
          </a:p>
        </p:txBody>
      </p:sp>
      <p:graphicFrame>
        <p:nvGraphicFramePr>
          <p:cNvPr id="94" name="Shape 94"/>
          <p:cNvGraphicFramePr/>
          <p:nvPr/>
        </p:nvGraphicFramePr>
        <p:xfrm>
          <a:off x="983050" y="1659650"/>
          <a:ext cx="10225900" cy="4555895"/>
        </p:xfrm>
        <a:graphic>
          <a:graphicData uri="http://schemas.openxmlformats.org/drawingml/2006/table">
            <a:tbl>
              <a:tblPr>
                <a:noFill/>
              </a:tblPr>
              <a:tblGrid>
                <a:gridCol w="3392375">
                  <a:extLst>
                    <a:ext uri="{9D8B030D-6E8A-4147-A177-3AD203B41FA5}">
                      <a16:colId xmlns:a16="http://schemas.microsoft.com/office/drawing/2014/main" val="20000"/>
                    </a:ext>
                  </a:extLst>
                </a:gridCol>
                <a:gridCol w="3702525">
                  <a:extLst>
                    <a:ext uri="{9D8B030D-6E8A-4147-A177-3AD203B41FA5}">
                      <a16:colId xmlns:a16="http://schemas.microsoft.com/office/drawing/2014/main" val="20001"/>
                    </a:ext>
                  </a:extLst>
                </a:gridCol>
                <a:gridCol w="3131000">
                  <a:extLst>
                    <a:ext uri="{9D8B030D-6E8A-4147-A177-3AD203B41FA5}">
                      <a16:colId xmlns:a16="http://schemas.microsoft.com/office/drawing/2014/main" val="20002"/>
                    </a:ext>
                  </a:extLst>
                </a:gridCol>
              </a:tblGrid>
              <a:tr h="575725">
                <a:tc>
                  <a:txBody>
                    <a:bodyPr/>
                    <a:lstStyle/>
                    <a:p>
                      <a:pPr marL="0" lvl="0" indent="0" rtl="0">
                        <a:spcBef>
                          <a:spcPts val="0"/>
                        </a:spcBef>
                        <a:spcAft>
                          <a:spcPts val="0"/>
                        </a:spcAft>
                        <a:buNone/>
                      </a:pPr>
                      <a:r>
                        <a:rPr lang="en-US" sz="2400">
                          <a:solidFill>
                            <a:schemeClr val="lt1"/>
                          </a:solidFill>
                        </a:rPr>
                        <a:t>Function</a:t>
                      </a:r>
                      <a:endParaRPr sz="2400">
                        <a:solidFill>
                          <a:schemeClr val="lt1"/>
                        </a:solidFill>
                      </a:endParaRPr>
                    </a:p>
                  </a:txBody>
                  <a:tcPr marL="91425" marR="91425" marT="91425" marB="91425">
                    <a:lnB w="28575" cap="flat" cmpd="sng">
                      <a:solidFill>
                        <a:srgbClr val="9E9E9E"/>
                      </a:solidFill>
                      <a:prstDash val="solid"/>
                      <a:round/>
                      <a:headEnd type="none" w="sm" len="sm"/>
                      <a:tailEnd type="none" w="sm" len="sm"/>
                    </a:lnB>
                    <a:solidFill>
                      <a:srgbClr val="00947B"/>
                    </a:solidFill>
                  </a:tcPr>
                </a:tc>
                <a:tc>
                  <a:txBody>
                    <a:bodyPr/>
                    <a:lstStyle/>
                    <a:p>
                      <a:pPr marL="0" lvl="0" indent="0" rtl="0">
                        <a:spcBef>
                          <a:spcPts val="0"/>
                        </a:spcBef>
                        <a:spcAft>
                          <a:spcPts val="0"/>
                        </a:spcAft>
                        <a:buNone/>
                      </a:pPr>
                      <a:r>
                        <a:rPr lang="en-US" sz="2400">
                          <a:solidFill>
                            <a:schemeClr val="lt1"/>
                          </a:solidFill>
                        </a:rPr>
                        <a:t>Policy/Guidance</a:t>
                      </a:r>
                      <a:endParaRPr sz="2400">
                        <a:solidFill>
                          <a:schemeClr val="lt1"/>
                        </a:solidFill>
                      </a:endParaRPr>
                    </a:p>
                  </a:txBody>
                  <a:tcPr marL="91425" marR="91425" marT="91425" marB="91425">
                    <a:lnB w="28575" cap="flat" cmpd="sng">
                      <a:solidFill>
                        <a:srgbClr val="9E9E9E"/>
                      </a:solidFill>
                      <a:prstDash val="solid"/>
                      <a:round/>
                      <a:headEnd type="none" w="sm" len="sm"/>
                      <a:tailEnd type="none" w="sm" len="sm"/>
                    </a:lnB>
                    <a:solidFill>
                      <a:srgbClr val="00947B"/>
                    </a:solidFill>
                  </a:tcPr>
                </a:tc>
                <a:tc>
                  <a:txBody>
                    <a:bodyPr/>
                    <a:lstStyle/>
                    <a:p>
                      <a:pPr marL="0" lvl="0" indent="0" rtl="0">
                        <a:spcBef>
                          <a:spcPts val="0"/>
                        </a:spcBef>
                        <a:spcAft>
                          <a:spcPts val="0"/>
                        </a:spcAft>
                        <a:buNone/>
                      </a:pPr>
                      <a:r>
                        <a:rPr lang="en-US" sz="2400">
                          <a:solidFill>
                            <a:schemeClr val="lt1"/>
                          </a:solidFill>
                        </a:rPr>
                        <a:t>Agreement</a:t>
                      </a:r>
                      <a:endParaRPr sz="2400">
                        <a:solidFill>
                          <a:schemeClr val="lt1"/>
                        </a:solidFill>
                      </a:endParaRPr>
                    </a:p>
                  </a:txBody>
                  <a:tcPr marL="91425" marR="91425" marT="91425" marB="91425">
                    <a:lnB w="28575" cap="flat" cmpd="sng">
                      <a:solidFill>
                        <a:srgbClr val="9E9E9E"/>
                      </a:solidFill>
                      <a:prstDash val="solid"/>
                      <a:round/>
                      <a:headEnd type="none" w="sm" len="sm"/>
                      <a:tailEnd type="none" w="sm" len="sm"/>
                    </a:lnB>
                    <a:solidFill>
                      <a:srgbClr val="00947B"/>
                    </a:solidFill>
                  </a:tcPr>
                </a:tc>
                <a:extLst>
                  <a:ext uri="{0D108BD9-81ED-4DB2-BD59-A6C34878D82A}">
                    <a16:rowId xmlns:a16="http://schemas.microsoft.com/office/drawing/2014/main" val="10000"/>
                  </a:ext>
                </a:extLst>
              </a:tr>
              <a:tr h="777050">
                <a:tc>
                  <a:txBody>
                    <a:bodyPr/>
                    <a:lstStyle/>
                    <a:p>
                      <a:pPr marL="0" lvl="0" indent="0" rtl="0">
                        <a:spcBef>
                          <a:spcPts val="0"/>
                        </a:spcBef>
                        <a:spcAft>
                          <a:spcPts val="0"/>
                        </a:spcAft>
                        <a:buNone/>
                      </a:pPr>
                      <a:r>
                        <a:rPr lang="en-US" sz="1800" b="1">
                          <a:solidFill>
                            <a:srgbClr val="00947B"/>
                          </a:solidFill>
                        </a:rPr>
                        <a:t>Hosting Special Events Not Open to the Public</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rtl="0">
                        <a:spcBef>
                          <a:spcPts val="0"/>
                        </a:spcBef>
                        <a:spcAft>
                          <a:spcPts val="0"/>
                        </a:spcAft>
                        <a:buNone/>
                      </a:pPr>
                      <a:r>
                        <a:rPr lang="en-US" sz="1800">
                          <a:solidFill>
                            <a:srgbClr val="00947B"/>
                          </a:solidFill>
                        </a:rPr>
                        <a:t>RM-32 Section 8, DO-53 Special Park Uses</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rtl="0">
                        <a:spcBef>
                          <a:spcPts val="0"/>
                        </a:spcBef>
                        <a:spcAft>
                          <a:spcPts val="0"/>
                        </a:spcAft>
                        <a:buNone/>
                      </a:pPr>
                      <a:r>
                        <a:rPr lang="en-US" sz="1800">
                          <a:solidFill>
                            <a:srgbClr val="00947B"/>
                          </a:solidFill>
                        </a:rPr>
                        <a:t>Special Park Use Permit</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extLst>
                  <a:ext uri="{0D108BD9-81ED-4DB2-BD59-A6C34878D82A}">
                    <a16:rowId xmlns:a16="http://schemas.microsoft.com/office/drawing/2014/main" val="10001"/>
                  </a:ext>
                </a:extLst>
              </a:tr>
              <a:tr h="1008650">
                <a:tc>
                  <a:txBody>
                    <a:bodyPr/>
                    <a:lstStyle/>
                    <a:p>
                      <a:pPr marL="0" lvl="0" indent="0" rtl="0">
                        <a:spcBef>
                          <a:spcPts val="0"/>
                        </a:spcBef>
                        <a:spcAft>
                          <a:spcPts val="0"/>
                        </a:spcAft>
                        <a:buNone/>
                      </a:pPr>
                      <a:r>
                        <a:rPr lang="en-US" sz="1800" b="1">
                          <a:solidFill>
                            <a:srgbClr val="00947B"/>
                          </a:solidFill>
                        </a:rPr>
                        <a:t>Selling Food &amp; Convenience Items Within Park Boundaries</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tc>
                  <a:txBody>
                    <a:bodyPr/>
                    <a:lstStyle/>
                    <a:p>
                      <a:pPr marL="0" lvl="0" indent="0" rtl="0">
                        <a:spcBef>
                          <a:spcPts val="0"/>
                        </a:spcBef>
                        <a:spcAft>
                          <a:spcPts val="0"/>
                        </a:spcAft>
                        <a:buClr>
                          <a:schemeClr val="dk1"/>
                        </a:buClr>
                        <a:buSzPts val="1100"/>
                        <a:buFont typeface="Arial"/>
                        <a:buNone/>
                      </a:pPr>
                      <a:r>
                        <a:rPr lang="en-US" sz="1800">
                          <a:solidFill>
                            <a:srgbClr val="00947B"/>
                          </a:solidFill>
                        </a:rPr>
                        <a:t>DO-6, DO-48B Commercial Use Authorizations, RM-22A Fee Collection Reference Manual</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tc>
                  <a:txBody>
                    <a:bodyPr/>
                    <a:lstStyle/>
                    <a:p>
                      <a:pPr marL="0" lvl="0" indent="0" rtl="0">
                        <a:spcBef>
                          <a:spcPts val="0"/>
                        </a:spcBef>
                        <a:spcAft>
                          <a:spcPts val="0"/>
                        </a:spcAft>
                        <a:buNone/>
                      </a:pPr>
                      <a:r>
                        <a:rPr lang="en-US" sz="1800">
                          <a:solidFill>
                            <a:srgbClr val="00947B"/>
                          </a:solidFill>
                        </a:rPr>
                        <a:t>Convenience Item Contract or Commercial Use Authorization</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699750">
                <a:tc>
                  <a:txBody>
                    <a:bodyPr/>
                    <a:lstStyle/>
                    <a:p>
                      <a:pPr marL="0" lvl="0" indent="0" rtl="0">
                        <a:spcBef>
                          <a:spcPts val="0"/>
                        </a:spcBef>
                        <a:spcAft>
                          <a:spcPts val="0"/>
                        </a:spcAft>
                        <a:buNone/>
                      </a:pPr>
                      <a:r>
                        <a:rPr lang="en-US" sz="1800" b="1">
                          <a:solidFill>
                            <a:srgbClr val="00947B"/>
                          </a:solidFill>
                        </a:rPr>
                        <a:t>Fee Collection on Behalf of the NPS</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rtl="0">
                        <a:spcBef>
                          <a:spcPts val="0"/>
                        </a:spcBef>
                        <a:spcAft>
                          <a:spcPts val="0"/>
                        </a:spcAft>
                        <a:buNone/>
                      </a:pPr>
                      <a:r>
                        <a:rPr lang="en-US" sz="1800">
                          <a:solidFill>
                            <a:srgbClr val="00947B"/>
                          </a:solidFill>
                        </a:rPr>
                        <a:t>DO-22 Recreation Fees, RM-22A</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rtl="0">
                        <a:spcBef>
                          <a:spcPts val="0"/>
                        </a:spcBef>
                        <a:spcAft>
                          <a:spcPts val="0"/>
                        </a:spcAft>
                        <a:buNone/>
                      </a:pPr>
                      <a:r>
                        <a:rPr lang="en-US" sz="1800">
                          <a:solidFill>
                            <a:srgbClr val="00947B"/>
                          </a:solidFill>
                        </a:rPr>
                        <a:t>Supplemental Fee Management Agreement</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extLst>
                  <a:ext uri="{0D108BD9-81ED-4DB2-BD59-A6C34878D82A}">
                    <a16:rowId xmlns:a16="http://schemas.microsoft.com/office/drawing/2014/main" val="10003"/>
                  </a:ext>
                </a:extLst>
              </a:tr>
              <a:tr h="699750">
                <a:tc>
                  <a:txBody>
                    <a:bodyPr/>
                    <a:lstStyle/>
                    <a:p>
                      <a:pPr marL="0" lvl="0" indent="0" rtl="0">
                        <a:spcBef>
                          <a:spcPts val="0"/>
                        </a:spcBef>
                        <a:spcAft>
                          <a:spcPts val="0"/>
                        </a:spcAft>
                        <a:buNone/>
                      </a:pPr>
                      <a:r>
                        <a:rPr lang="en-US" sz="1800" b="1">
                          <a:solidFill>
                            <a:srgbClr val="00947B"/>
                          </a:solidFill>
                        </a:rPr>
                        <a:t>Selling Park Passes in Coop. Association Stores</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tc>
                  <a:txBody>
                    <a:bodyPr/>
                    <a:lstStyle/>
                    <a:p>
                      <a:pPr marL="0" lvl="0" indent="0" rtl="0">
                        <a:spcBef>
                          <a:spcPts val="0"/>
                        </a:spcBef>
                        <a:spcAft>
                          <a:spcPts val="0"/>
                        </a:spcAft>
                        <a:buNone/>
                      </a:pPr>
                      <a:r>
                        <a:rPr lang="en-US" sz="1800">
                          <a:solidFill>
                            <a:srgbClr val="00947B"/>
                          </a:solidFill>
                        </a:rPr>
                        <a:t>RM-22A</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tc>
                  <a:txBody>
                    <a:bodyPr/>
                    <a:lstStyle/>
                    <a:p>
                      <a:pPr marL="0" lvl="0" indent="0" rtl="0">
                        <a:spcBef>
                          <a:spcPts val="0"/>
                        </a:spcBef>
                        <a:spcAft>
                          <a:spcPts val="0"/>
                        </a:spcAft>
                        <a:buNone/>
                      </a:pPr>
                      <a:r>
                        <a:rPr lang="en-US" sz="1800">
                          <a:solidFill>
                            <a:srgbClr val="00947B"/>
                          </a:solidFill>
                        </a:rPr>
                        <a:t>Third Party Sale Agreement</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4"/>
                  </a:ext>
                </a:extLst>
              </a:tr>
              <a:tr h="699750">
                <a:tc>
                  <a:txBody>
                    <a:bodyPr/>
                    <a:lstStyle/>
                    <a:p>
                      <a:pPr marL="0" lvl="0" indent="0" rtl="0">
                        <a:spcBef>
                          <a:spcPts val="0"/>
                        </a:spcBef>
                        <a:spcAft>
                          <a:spcPts val="0"/>
                        </a:spcAft>
                        <a:buNone/>
                      </a:pPr>
                      <a:r>
                        <a:rPr lang="en-US" sz="1800" b="1">
                          <a:solidFill>
                            <a:srgbClr val="00947B"/>
                          </a:solidFill>
                        </a:rPr>
                        <a:t>Operating a CA Outlet Outside the Park</a:t>
                      </a:r>
                      <a:endParaRPr sz="1800" b="1">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rtl="0">
                        <a:spcBef>
                          <a:spcPts val="0"/>
                        </a:spcBef>
                        <a:spcAft>
                          <a:spcPts val="0"/>
                        </a:spcAft>
                        <a:buNone/>
                      </a:pPr>
                      <a:r>
                        <a:rPr lang="en-US" sz="1800">
                          <a:solidFill>
                            <a:srgbClr val="00947B"/>
                          </a:solidFill>
                        </a:rPr>
                        <a:t>RM-32 Section 7</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tc>
                  <a:txBody>
                    <a:bodyPr/>
                    <a:lstStyle/>
                    <a:p>
                      <a:pPr marL="0" lvl="0" indent="0" rtl="0">
                        <a:spcBef>
                          <a:spcPts val="0"/>
                        </a:spcBef>
                        <a:spcAft>
                          <a:spcPts val="0"/>
                        </a:spcAft>
                        <a:buNone/>
                      </a:pPr>
                      <a:r>
                        <a:rPr lang="en-US" sz="1800">
                          <a:solidFill>
                            <a:srgbClr val="00947B"/>
                          </a:solidFill>
                        </a:rPr>
                        <a:t>Written Approval from the Superintendent or RD</a:t>
                      </a:r>
                      <a:endParaRPr sz="1800">
                        <a:solidFill>
                          <a:srgbClr val="00947B"/>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0E0E3"/>
                    </a:solidFill>
                  </a:tcPr>
                </a:tc>
                <a:extLst>
                  <a:ext uri="{0D108BD9-81ED-4DB2-BD59-A6C34878D82A}">
                    <a16:rowId xmlns:a16="http://schemas.microsoft.com/office/drawing/2014/main" val="10005"/>
                  </a:ext>
                </a:extLst>
              </a:tr>
            </a:tbl>
          </a:graphicData>
        </a:graphic>
      </p:graphicFrame>
      <p:sp>
        <p:nvSpPr>
          <p:cNvPr id="95" name="Shape 95"/>
          <p:cNvSpPr txBox="1"/>
          <p:nvPr/>
        </p:nvSpPr>
        <p:spPr>
          <a:xfrm>
            <a:off x="793650" y="698029"/>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66"/>
                </a:solidFill>
                <a:effectLst/>
                <a:uLnTx/>
                <a:uFillTx/>
                <a:latin typeface="Trebuchet MS"/>
                <a:ea typeface="+mn-ea"/>
                <a:cs typeface="+mn-cs"/>
              </a:rPr>
              <a:t>Functions That Require a Separate Legal Instrument Beyond the Standard Cooperating Association Agreement</a:t>
            </a:r>
            <a:endParaRPr kumimoji="0" sz="2800" b="1" i="0" u="none" strike="noStrike" kern="1200" cap="none" spc="0" normalizeH="0" baseline="0" noProof="0">
              <a:ln>
                <a:noFill/>
              </a:ln>
              <a:solidFill>
                <a:srgbClr val="00706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srgbClr val="007066"/>
              </a:solidFill>
              <a:effectLst/>
              <a:uLnTx/>
              <a:uFillTx/>
              <a:latin typeface="Trebuchet MS"/>
              <a:ea typeface="+mn-ea"/>
              <a:cs typeface="+mn-cs"/>
            </a:endParaRPr>
          </a:p>
        </p:txBody>
      </p:sp>
    </p:spTree>
    <p:extLst>
      <p:ext uri="{BB962C8B-B14F-4D97-AF65-F5344CB8AC3E}">
        <p14:creationId xmlns:p14="http://schemas.microsoft.com/office/powerpoint/2010/main" val="38562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cxnSp>
        <p:nvCxnSpPr>
          <p:cNvPr id="101" name="Shape 101"/>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02" name="Shape 102"/>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 typeface="Arial"/>
              <a:buNone/>
              <a:tabLst/>
              <a:defRPr/>
            </a:pPr>
            <a:r>
              <a:rPr kumimoji="0" lang="en-US" sz="1800" b="0" i="1" u="none" strike="noStrike" kern="1200" cap="none" spc="0" normalizeH="0" baseline="0" noProof="0">
                <a:ln>
                  <a:noFill/>
                </a:ln>
                <a:solidFill>
                  <a:srgbClr val="00C5B0"/>
                </a:solidFill>
                <a:effectLst/>
                <a:uLnTx/>
                <a:uFillTx/>
                <a:latin typeface="Trebuchet MS"/>
                <a:ea typeface="+mn-ea"/>
                <a:cs typeface="+mn-cs"/>
              </a:rPr>
              <a:t>Cooperating Association Activities: Much More than a Bookstore</a:t>
            </a:r>
            <a:endParaRPr kumimoji="0"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03" name="Shape 103"/>
          <p:cNvSpPr txBox="1"/>
          <p:nvPr/>
        </p:nvSpPr>
        <p:spPr>
          <a:xfrm>
            <a:off x="1117273" y="812583"/>
            <a:ext cx="89307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66"/>
                </a:solidFill>
                <a:effectLst/>
                <a:uLnTx/>
                <a:uFillTx/>
                <a:latin typeface="Arial"/>
                <a:ea typeface="Arial"/>
                <a:cs typeface="Arial"/>
                <a:sym typeface="Arial"/>
              </a:rPr>
              <a:t>Friends Groups &amp; Cooperating Associations</a:t>
            </a:r>
            <a:endParaRPr kumimoji="0" sz="3200" b="1" i="0" u="none" strike="noStrike" kern="1200" cap="none" spc="0" normalizeH="0" baseline="0" noProof="0">
              <a:ln>
                <a:noFill/>
              </a:ln>
              <a:solidFill>
                <a:srgbClr val="007066"/>
              </a:solidFill>
              <a:effectLst/>
              <a:uLnTx/>
              <a:uFillTx/>
              <a:latin typeface="Arial"/>
              <a:ea typeface="Arial"/>
              <a:cs typeface="Arial"/>
              <a:sym typeface="Arial"/>
            </a:endParaRPr>
          </a:p>
        </p:txBody>
      </p:sp>
      <p:pic>
        <p:nvPicPr>
          <p:cNvPr id="104" name="Shape 104" descr="Image result for hugs on the voice"/>
          <p:cNvPicPr preferRelativeResize="0"/>
          <p:nvPr/>
        </p:nvPicPr>
        <p:blipFill rotWithShape="1">
          <a:blip r:embed="rId3">
            <a:alphaModFix/>
          </a:blip>
          <a:srcRect/>
          <a:stretch/>
        </p:blipFill>
        <p:spPr>
          <a:xfrm>
            <a:off x="2386720" y="1838406"/>
            <a:ext cx="5657700" cy="3181200"/>
          </a:xfrm>
          <a:prstGeom prst="rect">
            <a:avLst/>
          </a:prstGeom>
          <a:noFill/>
          <a:ln>
            <a:noFill/>
          </a:ln>
        </p:spPr>
      </p:pic>
    </p:spTree>
    <p:extLst>
      <p:ext uri="{BB962C8B-B14F-4D97-AF65-F5344CB8AC3E}">
        <p14:creationId xmlns:p14="http://schemas.microsoft.com/office/powerpoint/2010/main" val="5967058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cxnSp>
        <p:nvCxnSpPr>
          <p:cNvPr id="110" name="Shape 110"/>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11" name="Shape 111"/>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 typeface="Arial"/>
              <a:buNone/>
              <a:tabLst/>
              <a:defRPr/>
            </a:pPr>
            <a:r>
              <a:rPr kumimoji="0" lang="en-US" sz="1800" b="0" i="1" u="none" strike="noStrike" kern="1200" cap="none" spc="0" normalizeH="0" baseline="0" noProof="0">
                <a:ln>
                  <a:noFill/>
                </a:ln>
                <a:solidFill>
                  <a:srgbClr val="00C5B0"/>
                </a:solidFill>
                <a:effectLst/>
                <a:uLnTx/>
                <a:uFillTx/>
                <a:latin typeface="Trebuchet MS"/>
                <a:ea typeface="+mn-ea"/>
                <a:cs typeface="+mn-cs"/>
              </a:rPr>
              <a:t>Cooperating Association Activities: Much More than a Bookstore</a:t>
            </a:r>
            <a:endParaRPr kumimoji="0"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12" name="Shape 112"/>
          <p:cNvSpPr txBox="1"/>
          <p:nvPr/>
        </p:nvSpPr>
        <p:spPr>
          <a:xfrm>
            <a:off x="923823" y="619023"/>
            <a:ext cx="86868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947B"/>
                </a:solidFill>
                <a:effectLst/>
                <a:uLnTx/>
                <a:uFillTx/>
                <a:latin typeface="Arial"/>
                <a:ea typeface="Arial"/>
                <a:cs typeface="Arial"/>
                <a:sym typeface="Arial"/>
              </a:rPr>
              <a:t>Key Differences </a:t>
            </a:r>
            <a:endParaRPr kumimoji="0" sz="3600" b="0" i="0" u="none" strike="noStrike" kern="1200" cap="none" spc="0" normalizeH="0" baseline="0" noProof="0">
              <a:ln>
                <a:noFill/>
              </a:ln>
              <a:solidFill>
                <a:srgbClr val="00947B"/>
              </a:solidFill>
              <a:effectLst/>
              <a:uLnTx/>
              <a:uFillTx/>
              <a:latin typeface="Arial"/>
              <a:ea typeface="Arial"/>
              <a:cs typeface="Arial"/>
              <a:sym typeface="Arial"/>
            </a:endParaRPr>
          </a:p>
        </p:txBody>
      </p:sp>
      <p:pic>
        <p:nvPicPr>
          <p:cNvPr id="113" name="Shape 113"/>
          <p:cNvPicPr preferRelativeResize="0"/>
          <p:nvPr/>
        </p:nvPicPr>
        <p:blipFill>
          <a:blip r:embed="rId3">
            <a:alphaModFix/>
          </a:blip>
          <a:stretch>
            <a:fillRect/>
          </a:stretch>
        </p:blipFill>
        <p:spPr>
          <a:xfrm>
            <a:off x="1049525" y="1355250"/>
            <a:ext cx="8288775" cy="4661450"/>
          </a:xfrm>
          <a:prstGeom prst="rect">
            <a:avLst/>
          </a:prstGeom>
          <a:noFill/>
          <a:ln>
            <a:noFill/>
          </a:ln>
        </p:spPr>
      </p:pic>
    </p:spTree>
    <p:extLst>
      <p:ext uri="{BB962C8B-B14F-4D97-AF65-F5344CB8AC3E}">
        <p14:creationId xmlns:p14="http://schemas.microsoft.com/office/powerpoint/2010/main" val="2085539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cxnSp>
        <p:nvCxnSpPr>
          <p:cNvPr id="119" name="Shape 11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20" name="Shape 12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 typeface="Arial"/>
              <a:buNone/>
              <a:tabLst/>
              <a:defRPr/>
            </a:pPr>
            <a:r>
              <a:rPr kumimoji="0" lang="en-US" sz="1800" b="0" i="1" u="none" strike="noStrike" kern="1200" cap="none" spc="0" normalizeH="0" baseline="0" noProof="0">
                <a:ln>
                  <a:noFill/>
                </a:ln>
                <a:solidFill>
                  <a:srgbClr val="00C5B0"/>
                </a:solidFill>
                <a:effectLst/>
                <a:uLnTx/>
                <a:uFillTx/>
                <a:latin typeface="Trebuchet MS"/>
                <a:ea typeface="+mn-ea"/>
                <a:cs typeface="+mn-cs"/>
              </a:rPr>
              <a:t>Cooperating Association Activities: Much More than a Bookstore</a:t>
            </a:r>
            <a:endParaRPr kumimoji="0"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21" name="Shape 121"/>
          <p:cNvSpPr txBox="1"/>
          <p:nvPr/>
        </p:nvSpPr>
        <p:spPr>
          <a:xfrm>
            <a:off x="574382" y="806497"/>
            <a:ext cx="82974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66"/>
                </a:solidFill>
                <a:effectLst/>
                <a:uLnTx/>
                <a:uFillTx/>
                <a:latin typeface="Arial"/>
                <a:ea typeface="Arial"/>
                <a:cs typeface="Arial"/>
                <a:sym typeface="Arial"/>
              </a:rPr>
              <a:t>Blended Organizations</a:t>
            </a:r>
            <a:endParaRPr kumimoji="0" sz="3600" b="1" i="0" u="none" strike="noStrike" kern="1200" cap="none" spc="0" normalizeH="0" baseline="0" noProof="0">
              <a:ln>
                <a:noFill/>
              </a:ln>
              <a:solidFill>
                <a:srgbClr val="007066"/>
              </a:solidFill>
              <a:effectLst/>
              <a:uLnTx/>
              <a:uFillTx/>
              <a:latin typeface="Arial"/>
              <a:ea typeface="Arial"/>
              <a:cs typeface="Arial"/>
              <a:sym typeface="Arial"/>
            </a:endParaRPr>
          </a:p>
        </p:txBody>
      </p:sp>
      <p:sp>
        <p:nvSpPr>
          <p:cNvPr id="122" name="Shape 122"/>
          <p:cNvSpPr txBox="1"/>
          <p:nvPr/>
        </p:nvSpPr>
        <p:spPr>
          <a:xfrm>
            <a:off x="574375" y="1763300"/>
            <a:ext cx="6223800" cy="424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66"/>
                </a:solidFill>
                <a:effectLst/>
                <a:uLnTx/>
                <a:uFillTx/>
                <a:latin typeface="Arial"/>
                <a:ea typeface="Arial"/>
                <a:cs typeface="Arial"/>
                <a:sym typeface="Arial"/>
              </a:rPr>
              <a:t>Benefits:</a:t>
            </a:r>
            <a:endParaRPr kumimoji="0" sz="1800" b="0" i="0" u="none" strike="noStrike" kern="1200" cap="none" spc="0" normalizeH="0" baseline="0" noProof="0">
              <a:ln>
                <a:noFill/>
              </a:ln>
              <a:solidFill>
                <a:prstClr val="black"/>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
                <a:srgbClr val="007066"/>
              </a:buClr>
              <a:buSzPts val="1800"/>
              <a:buFont typeface="Arial"/>
              <a:buChar char="•"/>
              <a:tabLst/>
              <a:defRPr/>
            </a:pPr>
            <a:r>
              <a:rPr kumimoji="0" lang="en-US" sz="1800" b="0" i="0" u="none" strike="noStrike" kern="1200" cap="none" spc="0" normalizeH="0" baseline="0" noProof="0">
                <a:ln>
                  <a:noFill/>
                </a:ln>
                <a:solidFill>
                  <a:srgbClr val="007066"/>
                </a:solidFill>
                <a:effectLst/>
                <a:uLnTx/>
                <a:uFillTx/>
                <a:latin typeface="Arial"/>
                <a:ea typeface="Arial"/>
                <a:cs typeface="Arial"/>
                <a:sym typeface="Arial"/>
              </a:rPr>
              <a:t>Security of an earned income stream</a:t>
            </a:r>
            <a:endParaRPr kumimoji="0" sz="1800" b="0" i="0" u="none" strike="noStrike" kern="1200" cap="none" spc="0" normalizeH="0" baseline="0" noProof="0">
              <a:ln>
                <a:noFill/>
              </a:ln>
              <a:solidFill>
                <a:srgbClr val="007066"/>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sz="900" b="0" i="0" u="none" strike="noStrike" kern="1200" cap="none" spc="0" normalizeH="0" baseline="0" noProof="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
                <a:srgbClr val="007066"/>
              </a:buClr>
              <a:buSzPts val="1800"/>
              <a:buFont typeface="Arial"/>
              <a:buChar char="•"/>
              <a:tabLst/>
              <a:defRPr/>
            </a:pPr>
            <a:r>
              <a:rPr kumimoji="0" lang="en-US" sz="1800" b="0" i="0" u="none" strike="noStrike" kern="1200" cap="none" spc="0" normalizeH="0" baseline="0" noProof="0">
                <a:ln>
                  <a:noFill/>
                </a:ln>
                <a:solidFill>
                  <a:srgbClr val="007066"/>
                </a:solidFill>
                <a:effectLst/>
                <a:uLnTx/>
                <a:uFillTx/>
                <a:latin typeface="Arial"/>
                <a:ea typeface="Arial"/>
                <a:cs typeface="Arial"/>
                <a:sym typeface="Arial"/>
              </a:rPr>
              <a:t>Established identity and constituency as a park partner</a:t>
            </a:r>
            <a:endParaRPr kumimoji="0" sz="1800" b="0" i="0" u="none" strike="noStrike" kern="1200" cap="none" spc="0" normalizeH="0" baseline="0" noProof="0">
              <a:ln>
                <a:noFill/>
              </a:ln>
              <a:solidFill>
                <a:srgbClr val="007066"/>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sz="900" b="0" i="0" u="none" strike="noStrike" kern="1200" cap="none" spc="0" normalizeH="0" baseline="0" noProof="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
                <a:srgbClr val="007066"/>
              </a:buClr>
              <a:buSzPts val="1800"/>
              <a:buFont typeface="Arial"/>
              <a:buChar char="•"/>
              <a:tabLst/>
              <a:defRPr/>
            </a:pPr>
            <a:r>
              <a:rPr kumimoji="0" lang="en-US" sz="1800" b="0" i="0" u="none" strike="noStrike" kern="1200" cap="none" spc="0" normalizeH="0" baseline="0" noProof="0">
                <a:ln>
                  <a:noFill/>
                </a:ln>
                <a:solidFill>
                  <a:srgbClr val="007066"/>
                </a:solidFill>
                <a:effectLst/>
                <a:uLnTx/>
                <a:uFillTx/>
                <a:latin typeface="Arial"/>
                <a:ea typeface="Arial"/>
                <a:cs typeface="Arial"/>
                <a:sym typeface="Arial"/>
              </a:rPr>
              <a:t>Capabilities &amp; expertise of an established board &amp; staff</a:t>
            </a:r>
            <a:endParaRPr kumimoji="0" sz="1800" b="0" i="0" u="none" strike="noStrike" kern="1200" cap="none" spc="0" normalizeH="0" baseline="0" noProof="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sz="1800" b="1" i="0" u="none" strike="noStrike" kern="1200" cap="none" spc="0" normalizeH="0" baseline="0" noProof="0">
              <a:ln>
                <a:noFill/>
              </a:ln>
              <a:solidFill>
                <a:srgbClr val="007066"/>
              </a:solidFill>
              <a:effectLst/>
              <a:uLnTx/>
              <a:uFillTx/>
              <a:latin typeface="Trebuchet M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66"/>
                </a:solidFill>
                <a:effectLst/>
                <a:uLnTx/>
                <a:uFillTx/>
                <a:latin typeface="Arial"/>
                <a:ea typeface="Arial"/>
                <a:cs typeface="Arial"/>
                <a:sym typeface="Arial"/>
              </a:rPr>
              <a:t>Caution:</a:t>
            </a:r>
            <a:endParaRPr kumimoji="0" sz="1800" b="0" i="0" u="none" strike="noStrike" kern="1200" cap="none" spc="0" normalizeH="0" baseline="0" noProof="0">
              <a:ln>
                <a:noFill/>
              </a:ln>
              <a:solidFill>
                <a:prstClr val="black"/>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
                <a:srgbClr val="007066"/>
              </a:buClr>
              <a:buSzPts val="1800"/>
              <a:buFont typeface="Arial"/>
              <a:buChar char="•"/>
              <a:tabLst/>
              <a:defRPr/>
            </a:pPr>
            <a:r>
              <a:rPr kumimoji="0" lang="en-US" sz="1800" b="0" i="0" u="none" strike="noStrike" kern="1200" cap="none" spc="0" normalizeH="0" baseline="0" noProof="0">
                <a:ln>
                  <a:noFill/>
                </a:ln>
                <a:solidFill>
                  <a:srgbClr val="007066"/>
                </a:solidFill>
                <a:effectLst/>
                <a:uLnTx/>
                <a:uFillTx/>
                <a:latin typeface="Arial"/>
                <a:ea typeface="Arial"/>
                <a:cs typeface="Arial"/>
                <a:sym typeface="Arial"/>
              </a:rPr>
              <a:t>Must keep financials for fundraising &amp; cooperating association activities separate</a:t>
            </a:r>
            <a:endParaRPr kumimoji="0" sz="1800" b="0" i="0" u="none" strike="noStrike" kern="1200" cap="none" spc="0" normalizeH="0" baseline="0" noProof="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a:ea typeface="Arial"/>
              <a:cs typeface="Arial"/>
              <a:sym typeface="Arial"/>
            </a:endParaRPr>
          </a:p>
        </p:txBody>
      </p:sp>
      <p:pic>
        <p:nvPicPr>
          <p:cNvPr id="123" name="Shape 123" descr="Image result for Blender"/>
          <p:cNvPicPr preferRelativeResize="0"/>
          <p:nvPr/>
        </p:nvPicPr>
        <p:blipFill rotWithShape="1">
          <a:blip r:embed="rId3">
            <a:alphaModFix/>
          </a:blip>
          <a:srcRect/>
          <a:stretch/>
        </p:blipFill>
        <p:spPr>
          <a:xfrm>
            <a:off x="7278028" y="1169512"/>
            <a:ext cx="3082200" cy="3852600"/>
          </a:xfrm>
          <a:prstGeom prst="rect">
            <a:avLst/>
          </a:prstGeom>
          <a:noFill/>
          <a:ln>
            <a:noFill/>
          </a:ln>
        </p:spPr>
      </p:pic>
    </p:spTree>
    <p:extLst>
      <p:ext uri="{BB962C8B-B14F-4D97-AF65-F5344CB8AC3E}">
        <p14:creationId xmlns:p14="http://schemas.microsoft.com/office/powerpoint/2010/main" val="32407229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9565"/>
            <a:ext cx="119336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66"/>
                </a:solidFill>
                <a:effectLst/>
                <a:uLnTx/>
                <a:uFillTx/>
                <a:latin typeface="Arial" panose="020B0604020202020204" pitchFamily="34" charset="0"/>
                <a:ea typeface="+mn-ea"/>
                <a:cs typeface="+mn-cs"/>
              </a:rPr>
              <a:t>Interpretive Service Agreement </a:t>
            </a:r>
            <a:endParaRPr kumimoji="0" lang="en-US" sz="4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TextBox 13"/>
          <p:cNvSpPr txBox="1"/>
          <p:nvPr/>
        </p:nvSpPr>
        <p:spPr>
          <a:xfrm>
            <a:off x="3178763" y="2782669"/>
            <a:ext cx="2633102" cy="92333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Why it was created?</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The value of it?</a:t>
            </a:r>
          </a:p>
        </p:txBody>
      </p:sp>
      <p:sp>
        <p:nvSpPr>
          <p:cNvPr id="18" name="Rectangle 17"/>
          <p:cNvSpPr/>
          <p:nvPr/>
        </p:nvSpPr>
        <p:spPr>
          <a:xfrm>
            <a:off x="5969202" y="3244334"/>
            <a:ext cx="2535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 </a:t>
            </a:r>
          </a:p>
        </p:txBody>
      </p:sp>
      <p:sp>
        <p:nvSpPr>
          <p:cNvPr id="19" name="Rectangle 18"/>
          <p:cNvSpPr/>
          <p:nvPr/>
        </p:nvSpPr>
        <p:spPr>
          <a:xfrm>
            <a:off x="5969201" y="3244334"/>
            <a:ext cx="292113" cy="366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 </a:t>
            </a:r>
          </a:p>
        </p:txBody>
      </p:sp>
      <p:pic>
        <p:nvPicPr>
          <p:cNvPr id="23" name="Picture 22"/>
          <p:cNvPicPr>
            <a:picLocks noChangeAspect="1"/>
          </p:cNvPicPr>
          <p:nvPr/>
        </p:nvPicPr>
        <p:blipFill>
          <a:blip r:embed="rId3"/>
          <a:stretch>
            <a:fillRect/>
          </a:stretch>
        </p:blipFill>
        <p:spPr>
          <a:xfrm rot="1839345">
            <a:off x="6884483" y="2082849"/>
            <a:ext cx="3152677" cy="4078534"/>
          </a:xfrm>
          <a:prstGeom prst="rect">
            <a:avLst/>
          </a:prstGeom>
          <a:effectLst>
            <a:outerShdw blurRad="50800" dist="38100" dir="2700000" sx="103000" sy="103000" algn="tl" rotWithShape="0">
              <a:prstClr val="black">
                <a:alpha val="40000"/>
              </a:prstClr>
            </a:outerShdw>
          </a:effectLst>
        </p:spPr>
      </p:pic>
      <p:cxnSp>
        <p:nvCxnSpPr>
          <p:cNvPr id="24" name="Straight Connector 23"/>
          <p:cNvCxnSpPr/>
          <p:nvPr/>
        </p:nvCxnSpPr>
        <p:spPr>
          <a:xfrm>
            <a:off x="484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379648" y="174510"/>
            <a:ext cx="71218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66"/>
                </a:solidFill>
                <a:effectLst/>
                <a:uLnTx/>
                <a:uFillTx/>
                <a:latin typeface="Arial Regular" charset="0"/>
                <a:ea typeface="+mn-ea"/>
                <a:cs typeface="+mn-cs"/>
              </a:rPr>
              <a:t>Nonprofit Activities Beyond the Standard Cooperating Association Agreement</a:t>
            </a: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Tree>
    <p:extLst>
      <p:ext uri="{BB962C8B-B14F-4D97-AF65-F5344CB8AC3E}">
        <p14:creationId xmlns:p14="http://schemas.microsoft.com/office/powerpoint/2010/main" val="2204677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800748"/>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Tone and Intent </a:t>
            </a:r>
          </a:p>
        </p:txBody>
      </p:sp>
      <p:sp>
        <p:nvSpPr>
          <p:cNvPr id="11" name="TextBox 10"/>
          <p:cNvSpPr txBox="1"/>
          <p:nvPr/>
        </p:nvSpPr>
        <p:spPr>
          <a:xfrm>
            <a:off x="2379134" y="2182090"/>
            <a:ext cx="4123267"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This revised document reflects the intent of National Park Service to:</a:t>
            </a:r>
          </a:p>
        </p:txBody>
      </p:sp>
      <p:pic>
        <p:nvPicPr>
          <p:cNvPr id="6" name="Picture 5" descr="Cove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799356" y="1455017"/>
            <a:ext cx="3467056" cy="879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3900" y="2093190"/>
            <a:ext cx="3276600" cy="2180760"/>
          </a:xfrm>
          <a:prstGeom prst="rect">
            <a:avLst/>
          </a:prstGeom>
          <a:ln w="3175">
            <a:solidFill>
              <a:schemeClr val="tx1"/>
            </a:solidFill>
          </a:ln>
        </p:spPr>
      </p:pic>
      <p:sp>
        <p:nvSpPr>
          <p:cNvPr id="4" name="Rectangle 3"/>
          <p:cNvSpPr/>
          <p:nvPr/>
        </p:nvSpPr>
        <p:spPr>
          <a:xfrm>
            <a:off x="2349417" y="4273950"/>
            <a:ext cx="7962900" cy="1754326"/>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srgbClr val="007066"/>
                </a:solidFill>
                <a:effectLst/>
                <a:uLnTx/>
                <a:uFillTx/>
                <a:latin typeface="Trebuchet MS"/>
                <a:ea typeface="+mn-ea"/>
                <a:cs typeface="+mn-cs"/>
              </a:rPr>
              <a:t>enhance our strategic alignment with Associati</a:t>
            </a:r>
            <a:r>
              <a:rPr kumimoji="0" lang="en-US" sz="1800" b="1" i="0" u="none" strike="noStrike" kern="1200" cap="none" spc="0" normalizeH="0" baseline="0" noProof="0" dirty="0">
                <a:ln>
                  <a:noFill/>
                </a:ln>
                <a:solidFill>
                  <a:srgbClr val="007066"/>
                </a:solidFill>
                <a:effectLst/>
                <a:uLnTx/>
                <a:uFillTx/>
                <a:latin typeface="Trebuchet MS"/>
                <a:ea typeface="+mn-ea"/>
                <a:cs typeface="+mn-cs"/>
              </a:rPr>
              <a:t>ons to </a:t>
            </a:r>
            <a:r>
              <a:rPr kumimoji="0" lang="en-US" sz="1800" b="1" i="1" u="none" strike="noStrike" kern="1200" cap="none" spc="0" normalizeH="0" baseline="0" noProof="0" dirty="0">
                <a:ln>
                  <a:noFill/>
                </a:ln>
                <a:solidFill>
                  <a:srgbClr val="007066"/>
                </a:solidFill>
                <a:effectLst/>
                <a:uLnTx/>
                <a:uFillTx/>
                <a:latin typeface="Trebuchet MS"/>
                <a:ea typeface="+mn-ea"/>
                <a:cs typeface="+mn-cs"/>
              </a:rPr>
              <a:t>develop wide and diverse product lines</a:t>
            </a: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srgbClr val="007066"/>
                </a:solidFill>
                <a:effectLst/>
                <a:uLnTx/>
                <a:uFillTx/>
                <a:latin typeface="Trebuchet MS"/>
                <a:ea typeface="+mn-ea"/>
                <a:cs typeface="+mn-cs"/>
              </a:rPr>
              <a:t>embrace risk together and effect change to accomplish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srgbClr val="007066"/>
                </a:solidFill>
                <a:effectLst/>
                <a:uLnTx/>
                <a:uFillTx/>
                <a:latin typeface="Trebuchet MS"/>
                <a:ea typeface="+mn-ea"/>
                <a:cs typeface="+mn-cs"/>
              </a:rPr>
              <a:t>our shared mission</a:t>
            </a:r>
          </a:p>
        </p:txBody>
      </p:sp>
      <p:sp>
        <p:nvSpPr>
          <p:cNvPr id="5" name="Rectangle 4"/>
          <p:cNvSpPr/>
          <p:nvPr/>
        </p:nvSpPr>
        <p:spPr>
          <a:xfrm>
            <a:off x="2343456" y="3191805"/>
            <a:ext cx="4572000" cy="923330"/>
          </a:xfrm>
          <a:prstGeom prst="rect">
            <a:avLst/>
          </a:prstGeom>
        </p:spPr>
        <p:txBody>
          <a:bodyPr>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srgbClr val="007066"/>
                </a:solidFill>
                <a:effectLst/>
                <a:uLnTx/>
                <a:uFillTx/>
                <a:latin typeface="Trebuchet MS"/>
                <a:ea typeface="+mn-ea"/>
                <a:cs typeface="+mn-cs"/>
              </a:rPr>
              <a:t>incorporate an expansive view of audiences and partners</a:t>
            </a:r>
          </a:p>
        </p:txBody>
      </p:sp>
    </p:spTree>
    <p:extLst>
      <p:ext uri="{BB962C8B-B14F-4D97-AF65-F5344CB8AC3E}">
        <p14:creationId xmlns:p14="http://schemas.microsoft.com/office/powerpoint/2010/main" val="32172542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42025" y="2468237"/>
            <a:ext cx="3628511" cy="133882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Is it mandatory?</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How is it used?</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Who can it be used with?</a:t>
            </a:r>
          </a:p>
        </p:txBody>
      </p:sp>
      <p:cxnSp>
        <p:nvCxnSpPr>
          <p:cNvPr id="9" name="Straight Connector 8"/>
          <p:cNvCxnSpPr/>
          <p:nvPr/>
        </p:nvCxnSpPr>
        <p:spPr>
          <a:xfrm>
            <a:off x="484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79648" y="174510"/>
            <a:ext cx="71218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66"/>
                </a:solidFill>
                <a:effectLst/>
                <a:uLnTx/>
                <a:uFillTx/>
                <a:latin typeface="Arial Regular" charset="0"/>
                <a:ea typeface="+mn-ea"/>
                <a:cs typeface="+mn-cs"/>
              </a:rPr>
              <a:t>Nonprofit Activities Beyond the Standard Cooperating Association Agreement</a:t>
            </a: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11" name="TextBox 10"/>
          <p:cNvSpPr txBox="1"/>
          <p:nvPr/>
        </p:nvSpPr>
        <p:spPr>
          <a:xfrm>
            <a:off x="4122549" y="983686"/>
            <a:ext cx="8297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Interpretive Service Agreement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21711" y="1543304"/>
            <a:ext cx="4850582" cy="3637937"/>
          </a:xfrm>
          <a:prstGeom prst="rect">
            <a:avLst/>
          </a:prstGeom>
        </p:spPr>
      </p:pic>
    </p:spTree>
    <p:extLst>
      <p:ext uri="{BB962C8B-B14F-4D97-AF65-F5344CB8AC3E}">
        <p14:creationId xmlns:p14="http://schemas.microsoft.com/office/powerpoint/2010/main" val="20486705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41874" y="2291415"/>
            <a:ext cx="5088467" cy="258532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Food Service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Permits—Events and Special Use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Fees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Promotional Materials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Sales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Property Use Permit</a:t>
            </a:r>
          </a:p>
        </p:txBody>
      </p:sp>
      <p:cxnSp>
        <p:nvCxnSpPr>
          <p:cNvPr id="3" name="Straight Connector 2"/>
          <p:cNvCxnSpPr/>
          <p:nvPr/>
        </p:nvCxnSpPr>
        <p:spPr>
          <a:xfrm>
            <a:off x="484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79648" y="174510"/>
            <a:ext cx="73758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66"/>
                </a:solidFill>
                <a:effectLst/>
                <a:uLnTx/>
                <a:uFillTx/>
                <a:latin typeface="Arial Regular" charset="0"/>
                <a:ea typeface="+mn-ea"/>
                <a:cs typeface="+mn-cs"/>
              </a:rPr>
              <a:t>Nonprofit Activities Beyond the Standard Cooperating Association Agreement</a:t>
            </a: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5" name="TextBox 4"/>
          <p:cNvSpPr txBox="1"/>
          <p:nvPr/>
        </p:nvSpPr>
        <p:spPr>
          <a:xfrm>
            <a:off x="484612" y="933274"/>
            <a:ext cx="8297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Interpretive Service Agreement </a:t>
            </a:r>
          </a:p>
        </p:txBody>
      </p:sp>
      <p:sp>
        <p:nvSpPr>
          <p:cNvPr id="7" name="TextBox 6"/>
          <p:cNvSpPr txBox="1"/>
          <p:nvPr/>
        </p:nvSpPr>
        <p:spPr>
          <a:xfrm>
            <a:off x="3585557" y="1591505"/>
            <a:ext cx="22749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How can it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642" y="2129348"/>
            <a:ext cx="4629829" cy="3472372"/>
          </a:xfrm>
          <a:prstGeom prst="rect">
            <a:avLst/>
          </a:prstGeom>
        </p:spPr>
      </p:pic>
    </p:spTree>
    <p:extLst>
      <p:ext uri="{BB962C8B-B14F-4D97-AF65-F5344CB8AC3E}">
        <p14:creationId xmlns:p14="http://schemas.microsoft.com/office/powerpoint/2010/main" val="36764729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84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79648" y="174510"/>
            <a:ext cx="73758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66"/>
                </a:solidFill>
                <a:effectLst/>
                <a:uLnTx/>
                <a:uFillTx/>
                <a:latin typeface="Arial Regular" charset="0"/>
                <a:ea typeface="+mn-ea"/>
                <a:cs typeface="+mn-cs"/>
              </a:rPr>
              <a:t>Nonprofit Activities Beyond the Standard Cooperating Association Agreement</a:t>
            </a: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8" name="TextBox 7"/>
          <p:cNvSpPr txBox="1"/>
          <p:nvPr/>
        </p:nvSpPr>
        <p:spPr>
          <a:xfrm>
            <a:off x="1244029" y="1478286"/>
            <a:ext cx="9480798"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7066"/>
                </a:solidFill>
                <a:effectLst/>
                <a:uLnTx/>
                <a:uFillTx/>
                <a:latin typeface="Arial Regular"/>
                <a:ea typeface="Times New Roman" panose="02020603050405020304" pitchFamily="18" charset="0"/>
                <a:cs typeface="+mn-cs"/>
              </a:rPr>
              <a:t>Interpretive Services Agreement</a:t>
            </a:r>
            <a:r>
              <a:rPr kumimoji="0" lang="en-US" sz="1800" b="0" i="0" u="none" strike="noStrike" kern="1200" cap="none" spc="0" normalizeH="0" baseline="0" noProof="0" dirty="0">
                <a:ln>
                  <a:noFill/>
                </a:ln>
                <a:solidFill>
                  <a:srgbClr val="007066"/>
                </a:solidFill>
                <a:effectLst/>
                <a:uLnTx/>
                <a:uFillTx/>
                <a:latin typeface="Arial Regular"/>
                <a:ea typeface="Times New Roman" panose="02020603050405020304" pitchFamily="18" charset="0"/>
                <a:cs typeface="+mn-cs"/>
              </a:rPr>
              <a:t> - Food service can be authorized when it provides educational opportunity and operational efficiency. Local or ethnic foods served at events for demonstration purposes.</a:t>
            </a:r>
          </a:p>
        </p:txBody>
      </p:sp>
      <p:sp>
        <p:nvSpPr>
          <p:cNvPr id="9" name="Rectangle 8"/>
          <p:cNvSpPr/>
          <p:nvPr/>
        </p:nvSpPr>
        <p:spPr>
          <a:xfrm>
            <a:off x="2930728" y="785431"/>
            <a:ext cx="637437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Food Under This Agreement</a:t>
            </a:r>
          </a:p>
        </p:txBody>
      </p:sp>
      <p:sp>
        <p:nvSpPr>
          <p:cNvPr id="10" name="Rectangle 9"/>
          <p:cNvSpPr/>
          <p:nvPr/>
        </p:nvSpPr>
        <p:spPr>
          <a:xfrm>
            <a:off x="2665688" y="2381056"/>
            <a:ext cx="69044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Food Under Other Instruments</a:t>
            </a:r>
          </a:p>
        </p:txBody>
      </p:sp>
      <p:sp>
        <p:nvSpPr>
          <p:cNvPr id="12" name="TextBox 11"/>
          <p:cNvSpPr txBox="1"/>
          <p:nvPr/>
        </p:nvSpPr>
        <p:spPr>
          <a:xfrm>
            <a:off x="1321500" y="3046161"/>
            <a:ext cx="9093340"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Cooperating Association Agreement/Scope of Sales - </a:t>
            </a: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Food under agreement. This would be food for sale that is tied to the interpretive themes of the park.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Cooperating Association Agreement/Scope of Sales </a:t>
            </a: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(CUA)  - NPS will authorize food service that is integral to the interpretive and education program and will not compete with concessions. This would be water, energy bars, sunscreen.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Operational Plan -</a:t>
            </a: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 Residential programs. Food for education programs – safety. This is food for students in day-long educational programs.</a:t>
            </a: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273890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648" y="174511"/>
            <a:ext cx="7155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66"/>
                </a:solidFill>
                <a:effectLst/>
                <a:uLnTx/>
                <a:uFillTx/>
                <a:latin typeface="Arial Regular" charset="0"/>
                <a:ea typeface="+mn-ea"/>
                <a:cs typeface="+mn-cs"/>
              </a:rPr>
              <a:t>Nonprofit Activities Beyond the Standard Cooperating Association Agreement</a:t>
            </a: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3" name="TextBox 2"/>
          <p:cNvSpPr txBox="1"/>
          <p:nvPr/>
        </p:nvSpPr>
        <p:spPr>
          <a:xfrm>
            <a:off x="3813527" y="2430383"/>
            <a:ext cx="7027626" cy="258532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Authority to sell items produced by living demonstrations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Authority to collect fees for living history exhibits, interpretive demonstrations and tours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Use of this authority with the Interpretive Service Agreement</a:t>
            </a:r>
          </a:p>
        </p:txBody>
      </p:sp>
      <p:sp>
        <p:nvSpPr>
          <p:cNvPr id="4" name="TextBox 3"/>
          <p:cNvSpPr txBox="1"/>
          <p:nvPr/>
        </p:nvSpPr>
        <p:spPr>
          <a:xfrm>
            <a:off x="2914626" y="965594"/>
            <a:ext cx="8297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54 U.S.C. 101702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(Formerly 16 U.S.C. 1a-2(g))</a:t>
            </a:r>
          </a:p>
        </p:txBody>
      </p:sp>
      <p:cxnSp>
        <p:nvCxnSpPr>
          <p:cNvPr id="5" name="Straight Connector 4"/>
          <p:cNvCxnSpPr/>
          <p:nvPr/>
        </p:nvCxnSpPr>
        <p:spPr>
          <a:xfrm>
            <a:off x="484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pic>
        <p:nvPicPr>
          <p:cNvPr id="1026" name="Picture 2" descr="historic rug examples Bayeta 18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400" y="1231389"/>
            <a:ext cx="2597742" cy="395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0885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7395" y="1990866"/>
            <a:ext cx="5470901" cy="300082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Collecting fees for programing, tours, or educational programs that either park or the partner is sponsoring.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Third Party Sale Agreement Template is needed if the partner is collecting entrance fees, park passes, or campground fees for the park.</a:t>
            </a:r>
          </a:p>
        </p:txBody>
      </p:sp>
      <p:cxnSp>
        <p:nvCxnSpPr>
          <p:cNvPr id="4" name="Straight Connector 3"/>
          <p:cNvCxnSpPr/>
          <p:nvPr/>
        </p:nvCxnSpPr>
        <p:spPr>
          <a:xfrm>
            <a:off x="484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79648" y="174510"/>
            <a:ext cx="73758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66"/>
                </a:solidFill>
                <a:effectLst/>
                <a:uLnTx/>
                <a:uFillTx/>
                <a:latin typeface="Arial Regular" charset="0"/>
                <a:ea typeface="+mn-ea"/>
                <a:cs typeface="+mn-cs"/>
              </a:rPr>
              <a:t>Nonprofit Activities Beyond the Standard Cooperating Association Agreement</a:t>
            </a: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6" name="TextBox 5"/>
          <p:cNvSpPr txBox="1"/>
          <p:nvPr/>
        </p:nvSpPr>
        <p:spPr>
          <a:xfrm>
            <a:off x="123200" y="886569"/>
            <a:ext cx="8297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Partners Collecting Fees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1464" y="1579605"/>
            <a:ext cx="3196526" cy="4262034"/>
          </a:xfrm>
          <a:prstGeom prst="rect">
            <a:avLst/>
          </a:prstGeom>
        </p:spPr>
      </p:pic>
    </p:spTree>
    <p:extLst>
      <p:ext uri="{BB962C8B-B14F-4D97-AF65-F5344CB8AC3E}">
        <p14:creationId xmlns:p14="http://schemas.microsoft.com/office/powerpoint/2010/main" val="1311049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641268" y="1547532"/>
            <a:ext cx="10889672" cy="16229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7066"/>
              </a:buClr>
              <a:buSzPts val="4000"/>
              <a:buFont typeface="Arial"/>
              <a:buNone/>
            </a:pPr>
            <a:r>
              <a:rPr lang="en-US" sz="4000" b="1" dirty="0">
                <a:solidFill>
                  <a:srgbClr val="007066"/>
                </a:solidFill>
                <a:latin typeface="Arial" panose="020B0604020202020204" pitchFamily="34" charset="0"/>
                <a:cs typeface="Arial" panose="020B0604020202020204" pitchFamily="34" charset="0"/>
              </a:rPr>
              <a:t>Donations from Cooperating Associations</a:t>
            </a:r>
            <a:br>
              <a:rPr lang="en-US" sz="4000" b="1" i="0" u="none" strike="noStrike" cap="none" dirty="0">
                <a:solidFill>
                  <a:srgbClr val="007066"/>
                </a:solidFill>
                <a:latin typeface="Arial" panose="020B0604020202020204" pitchFamily="34" charset="0"/>
                <a:ea typeface="Arial"/>
                <a:cs typeface="Arial" panose="020B0604020202020204" pitchFamily="34" charset="0"/>
                <a:sym typeface="Arial"/>
              </a:rPr>
            </a:br>
            <a:r>
              <a:rPr lang="en-US" sz="4000" b="1" dirty="0">
                <a:solidFill>
                  <a:srgbClr val="007066"/>
                </a:solidFill>
                <a:latin typeface="Arial" panose="020B0604020202020204" pitchFamily="34" charset="0"/>
                <a:cs typeface="Arial" panose="020B0604020202020204" pitchFamily="34" charset="0"/>
              </a:rPr>
              <a:t>Aid to Parks</a:t>
            </a:r>
            <a:endParaRPr sz="4000" b="0" i="0" u="none" strike="noStrike" cap="none" dirty="0">
              <a:solidFill>
                <a:srgbClr val="007066"/>
              </a:solidFill>
              <a:latin typeface="Arial" panose="020B0604020202020204" pitchFamily="34" charset="0"/>
              <a:ea typeface="Arial"/>
              <a:cs typeface="Arial" panose="020B0604020202020204" pitchFamily="34" charset="0"/>
              <a:sym typeface="Arial"/>
            </a:endParaRPr>
          </a:p>
        </p:txBody>
      </p:sp>
      <p:sp>
        <p:nvSpPr>
          <p:cNvPr id="73" name="Shape 73"/>
          <p:cNvSpPr txBox="1"/>
          <p:nvPr/>
        </p:nvSpPr>
        <p:spPr>
          <a:xfrm>
            <a:off x="641275" y="3276848"/>
            <a:ext cx="10889700" cy="2388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Monique VanLandingham</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NPS Program Manager for Partnerships and Cooperating Associations</a:t>
            </a:r>
            <a:r>
              <a:rPr kumimoji="0" lang="en-US" sz="1400" b="0" i="1" u="none" strike="noStrike" kern="1200" cap="none" spc="0" normalizeH="0" baseline="0" noProof="0" dirty="0">
                <a:ln>
                  <a:noFill/>
                </a:ln>
                <a:solidFill>
                  <a:srgbClr val="00C5B0"/>
                </a:solidFill>
                <a:effectLst/>
                <a:uLnTx/>
                <a:uFillTx/>
                <a:latin typeface="Arial" panose="020B0604020202020204" pitchFamily="34" charset="0"/>
                <a:ea typeface="Arial"/>
                <a:cs typeface="Arial" panose="020B0604020202020204" pitchFamily="34" charset="0"/>
                <a:sym typeface="Arial"/>
              </a:rPr>
              <a:t> </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18FC5"/>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prstClr val="black"/>
              </a:buClr>
              <a:buSzTx/>
              <a:buFont typeface="Arial"/>
              <a:buNone/>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Beth Sciumeca</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prstClr val="black"/>
              </a:buClr>
              <a:buSzTx/>
              <a:buFont typeface="Arial"/>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NPS Northeast Region Chief of Partnerships and Tourism</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18FC5"/>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Heidi White</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rPr>
              <a:t>Eastern National Chief Financial Officer</a:t>
            </a:r>
            <a:endParaRPr kumimoji="0" sz="1800" b="0" i="1"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1" u="none" strike="noStrike" kern="1200" cap="none" spc="0" normalizeH="0" baseline="0" noProof="0" dirty="0">
              <a:ln>
                <a:noFill/>
              </a:ln>
              <a:solidFill>
                <a:srgbClr val="00C5B0"/>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1" u="none" strike="noStrike" kern="1200" cap="none" spc="0" normalizeH="0" baseline="0" noProof="0" dirty="0">
              <a:ln>
                <a:noFill/>
              </a:ln>
              <a:solidFill>
                <a:srgbClr val="00C5B0"/>
              </a:solidFill>
              <a:effectLst/>
              <a:uLnTx/>
              <a:uFillTx/>
              <a:latin typeface="Trebuchet MS"/>
              <a:ea typeface="+mn-ea"/>
              <a:cs typeface="+mn-cs"/>
            </a:endParaRPr>
          </a:p>
        </p:txBody>
      </p:sp>
    </p:spTree>
    <p:extLst>
      <p:ext uri="{BB962C8B-B14F-4D97-AF65-F5344CB8AC3E}">
        <p14:creationId xmlns:p14="http://schemas.microsoft.com/office/powerpoint/2010/main" val="27219971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cxnSp>
        <p:nvCxnSpPr>
          <p:cNvPr id="79" name="Shape 7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80" name="Shape 8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Shape 81"/>
          <p:cNvSpPr txBox="1"/>
          <p:nvPr/>
        </p:nvSpPr>
        <p:spPr>
          <a:xfrm>
            <a:off x="793650" y="1107679"/>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What is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Shape 82"/>
          <p:cNvSpPr txBox="1"/>
          <p:nvPr/>
        </p:nvSpPr>
        <p:spPr>
          <a:xfrm>
            <a:off x="923825" y="1900275"/>
            <a:ext cx="5082600" cy="36543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Any donation to the park from a cooperating association (CA)</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Includes funds deposited to park donation accounts or purchases made by CA on behalf of the park</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Must be used for Interpretation, Education, Scientific, or Historical purposes</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Should be recognized like any donation according to DO-21 donor recognition guidelines</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p:txBody>
      </p:sp>
      <p:pic>
        <p:nvPicPr>
          <p:cNvPr id="83" name="Shape 83"/>
          <p:cNvPicPr preferRelativeResize="0"/>
          <p:nvPr/>
        </p:nvPicPr>
        <p:blipFill>
          <a:blip r:embed="rId3">
            <a:alphaModFix/>
          </a:blip>
          <a:stretch>
            <a:fillRect/>
          </a:stretch>
        </p:blipFill>
        <p:spPr>
          <a:xfrm>
            <a:off x="6728825" y="1558451"/>
            <a:ext cx="4988151" cy="3741101"/>
          </a:xfrm>
          <a:prstGeom prst="rect">
            <a:avLst/>
          </a:prstGeom>
          <a:noFill/>
          <a:ln>
            <a:noFill/>
          </a:ln>
        </p:spPr>
      </p:pic>
    </p:spTree>
    <p:extLst>
      <p:ext uri="{BB962C8B-B14F-4D97-AF65-F5344CB8AC3E}">
        <p14:creationId xmlns:p14="http://schemas.microsoft.com/office/powerpoint/2010/main" val="40259225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cxnSp>
        <p:nvCxnSpPr>
          <p:cNvPr id="89" name="Shape 8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90" name="Shape 9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Shape 91"/>
          <p:cNvSpPr txBox="1"/>
          <p:nvPr/>
        </p:nvSpPr>
        <p:spPr>
          <a:xfrm>
            <a:off x="807525" y="1240954"/>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How is Aid to Parks Calculated?</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Shape 92"/>
          <p:cNvSpPr txBox="1"/>
          <p:nvPr/>
        </p:nvSpPr>
        <p:spPr>
          <a:xfrm>
            <a:off x="807525" y="2296100"/>
            <a:ext cx="5082600" cy="36543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Level of Aid determined by the Cooperating Association in consultation with the NPS </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Can include funding from sales revenue, fundraising, membership or other programs</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Three models:</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914400" marR="0" lvl="1"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Single Park</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914400" marR="0" lvl="1"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Multi-Park </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914400" marR="0" lvl="1"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Eastern National and Western National Parks Association</a:t>
            </a:r>
            <a:endParaRPr kumimoji="0"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3" name="Shape 93"/>
          <p:cNvPicPr preferRelativeResize="0"/>
          <p:nvPr/>
        </p:nvPicPr>
        <p:blipFill>
          <a:blip r:embed="rId3">
            <a:alphaModFix/>
          </a:blip>
          <a:stretch>
            <a:fillRect/>
          </a:stretch>
        </p:blipFill>
        <p:spPr>
          <a:xfrm>
            <a:off x="6630350" y="2033552"/>
            <a:ext cx="4872408" cy="3654300"/>
          </a:xfrm>
          <a:prstGeom prst="rect">
            <a:avLst/>
          </a:prstGeom>
          <a:noFill/>
          <a:ln>
            <a:noFill/>
          </a:ln>
        </p:spPr>
      </p:pic>
    </p:spTree>
    <p:extLst>
      <p:ext uri="{BB962C8B-B14F-4D97-AF65-F5344CB8AC3E}">
        <p14:creationId xmlns:p14="http://schemas.microsoft.com/office/powerpoint/2010/main" val="4978835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cxnSp>
        <p:nvCxnSpPr>
          <p:cNvPr id="99" name="Shape 9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00" name="Shape 10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Shape 101"/>
          <p:cNvSpPr txBox="1"/>
          <p:nvPr/>
        </p:nvSpPr>
        <p:spPr>
          <a:xfrm>
            <a:off x="807525" y="1240954"/>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What are appropriate uses of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Shape 102"/>
          <p:cNvSpPr txBox="1"/>
          <p:nvPr/>
        </p:nvSpPr>
        <p:spPr>
          <a:xfrm>
            <a:off x="807525" y="2119350"/>
            <a:ext cx="5082600" cy="36543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Interpretation, Education, Scientific, or Historical Activities</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Related Supplies, Equipment, Materials, and other Expenses</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Support for Volunteers-in-Parks Program</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Salaries for Temporary NPS Employees</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Stipends and per diem expenses</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NPS Employee Travel </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 name="Shape 103"/>
          <p:cNvPicPr preferRelativeResize="0"/>
          <p:nvPr/>
        </p:nvPicPr>
        <p:blipFill>
          <a:blip r:embed="rId3">
            <a:alphaModFix/>
          </a:blip>
          <a:stretch>
            <a:fillRect/>
          </a:stretch>
        </p:blipFill>
        <p:spPr>
          <a:xfrm>
            <a:off x="6560100" y="2033550"/>
            <a:ext cx="5481450" cy="3654300"/>
          </a:xfrm>
          <a:prstGeom prst="rect">
            <a:avLst/>
          </a:prstGeom>
          <a:noFill/>
          <a:ln>
            <a:noFill/>
          </a:ln>
        </p:spPr>
      </p:pic>
    </p:spTree>
    <p:extLst>
      <p:ext uri="{BB962C8B-B14F-4D97-AF65-F5344CB8AC3E}">
        <p14:creationId xmlns:p14="http://schemas.microsoft.com/office/powerpoint/2010/main" val="41107751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cxnSp>
        <p:nvCxnSpPr>
          <p:cNvPr id="109" name="Shape 10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10" name="Shape 11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Shape 111"/>
          <p:cNvSpPr txBox="1"/>
          <p:nvPr/>
        </p:nvSpPr>
        <p:spPr>
          <a:xfrm>
            <a:off x="807525" y="1240954"/>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Can I Use Aid to Parks for Food &amp; Beverages?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Shape 112"/>
          <p:cNvSpPr txBox="1"/>
          <p:nvPr/>
        </p:nvSpPr>
        <p:spPr>
          <a:xfrm>
            <a:off x="807525" y="2296100"/>
            <a:ext cx="5082600" cy="36543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We knew you would ask</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You and the Office of the Inspector General</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NPS working on guidance</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Yes for Interpretation, Education, Scientific, Historical programs &amp; events</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 </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No for NPS employee only events</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3" name="Shape 113"/>
          <p:cNvPicPr preferRelativeResize="0"/>
          <p:nvPr/>
        </p:nvPicPr>
        <p:blipFill>
          <a:blip r:embed="rId3">
            <a:alphaModFix/>
          </a:blip>
          <a:stretch>
            <a:fillRect/>
          </a:stretch>
        </p:blipFill>
        <p:spPr>
          <a:xfrm>
            <a:off x="6495400" y="2148625"/>
            <a:ext cx="5082600" cy="3388400"/>
          </a:xfrm>
          <a:prstGeom prst="rect">
            <a:avLst/>
          </a:prstGeom>
          <a:noFill/>
          <a:ln>
            <a:noFill/>
          </a:ln>
        </p:spPr>
      </p:pic>
    </p:spTree>
    <p:extLst>
      <p:ext uri="{BB962C8B-B14F-4D97-AF65-F5344CB8AC3E}">
        <p14:creationId xmlns:p14="http://schemas.microsoft.com/office/powerpoint/2010/main" val="332907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746060"/>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Partnership In Practice </a:t>
            </a:r>
          </a:p>
        </p:txBody>
      </p:sp>
      <p:pic>
        <p:nvPicPr>
          <p:cNvPr id="6" name="Picture 5" descr="Cove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799356" y="1455017"/>
            <a:ext cx="3467056" cy="879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76475" y="2192480"/>
            <a:ext cx="228600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a:ea typeface="+mn-ea"/>
                <a:cs typeface="+mn-cs"/>
              </a:rPr>
              <a:t>Word 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Partnership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Cooperation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Together</a:t>
            </a:r>
          </a:p>
        </p:txBody>
      </p:sp>
      <p:sp>
        <p:nvSpPr>
          <p:cNvPr id="12" name="Rectangle 11"/>
          <p:cNvSpPr/>
          <p:nvPr/>
        </p:nvSpPr>
        <p:spPr>
          <a:xfrm>
            <a:off x="5180248" y="2500256"/>
            <a:ext cx="1066800"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rebuchet MS"/>
                <a:ea typeface="+mn-ea"/>
                <a:cs typeface="+mn-cs"/>
              </a:rPr>
              <a:t>2017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16</a:t>
            </a:r>
          </a:p>
        </p:txBody>
      </p:sp>
      <p:sp>
        <p:nvSpPr>
          <p:cNvPr id="13" name="Rectangle 12"/>
          <p:cNvSpPr/>
          <p:nvPr/>
        </p:nvSpPr>
        <p:spPr>
          <a:xfrm>
            <a:off x="4331085" y="2185662"/>
            <a:ext cx="914400"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rebuchet MS"/>
                <a:ea typeface="+mn-ea"/>
                <a:cs typeface="+mn-cs"/>
              </a:rPr>
              <a:t>2003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Rectangle 13"/>
          <p:cNvSpPr/>
          <p:nvPr/>
        </p:nvSpPr>
        <p:spPr>
          <a:xfrm>
            <a:off x="2334680" y="5067300"/>
            <a:ext cx="5962057" cy="923330"/>
          </a:xfrm>
          <a:prstGeom prst="rect">
            <a:avLst/>
          </a:prstGeom>
          <a:solidFill>
            <a:srgbClr val="FFFFCC"/>
          </a:solidFill>
          <a:ln w="25400" cmpd="dbl">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“The hallmark of this enduring partnership is a shared vision, and it is most successful when founded on trust, open communication, and mutual respect.”</a:t>
            </a:r>
          </a:p>
        </p:txBody>
      </p:sp>
      <p:sp>
        <p:nvSpPr>
          <p:cNvPr id="15" name="Rectangle 14"/>
          <p:cNvSpPr/>
          <p:nvPr/>
        </p:nvSpPr>
        <p:spPr>
          <a:xfrm rot="21413613">
            <a:off x="6410446" y="3078689"/>
            <a:ext cx="37653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“Superintendents manage and foster the partnership on a daily basis…”</a:t>
            </a:r>
          </a:p>
        </p:txBody>
      </p:sp>
      <p:sp>
        <p:nvSpPr>
          <p:cNvPr id="16" name="Rectangle 15"/>
          <p:cNvSpPr/>
          <p:nvPr/>
        </p:nvSpPr>
        <p:spPr>
          <a:xfrm rot="21283307">
            <a:off x="6272376" y="4165166"/>
            <a:ext cx="404872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…facilitates communication, cooperation, and collaboration… </a:t>
            </a:r>
          </a:p>
        </p:txBody>
      </p:sp>
      <p:sp>
        <p:nvSpPr>
          <p:cNvPr id="23" name="Rectangle 22"/>
          <p:cNvSpPr/>
          <p:nvPr/>
        </p:nvSpPr>
        <p:spPr>
          <a:xfrm rot="21292057">
            <a:off x="6455758" y="2091322"/>
            <a:ext cx="34290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“The importance of this collaboration is reflected …”</a:t>
            </a:r>
          </a:p>
        </p:txBody>
      </p:sp>
    </p:spTree>
    <p:extLst>
      <p:ext uri="{BB962C8B-B14F-4D97-AF65-F5344CB8AC3E}">
        <p14:creationId xmlns:p14="http://schemas.microsoft.com/office/powerpoint/2010/main" val="161438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500"/>
                                        <p:tgtEl>
                                          <p:spTgt spid="8">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500"/>
                                        <p:tgtEl>
                                          <p:spTgt spid="8">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500"/>
                                        <p:tgtEl>
                                          <p:spTgt spid="13">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xEl>
                                              <p:pRg st="5" end="5"/>
                                            </p:txEl>
                                          </p:spTgt>
                                        </p:tgtEl>
                                        <p:attrNameLst>
                                          <p:attrName>style.visibility</p:attrName>
                                        </p:attrNameLst>
                                      </p:cBhvr>
                                      <p:to>
                                        <p:strVal val="visible"/>
                                      </p:to>
                                    </p:set>
                                    <p:animEffect transition="in" filter="fade">
                                      <p:cBhvr>
                                        <p:cTn id="34" dur="500"/>
                                        <p:tgtEl>
                                          <p:spTgt spid="13">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500"/>
                                        <p:tgtEl>
                                          <p:spTgt spid="1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xEl>
                                              <p:pRg st="7" end="7"/>
                                            </p:txEl>
                                          </p:spTgt>
                                        </p:tgtEl>
                                        <p:attrNameLst>
                                          <p:attrName>style.visibility</p:attrName>
                                        </p:attrNameLst>
                                      </p:cBhvr>
                                      <p:to>
                                        <p:strVal val="visible"/>
                                      </p:to>
                                    </p:set>
                                    <p:animEffect transition="in" filter="fade">
                                      <p:cBhvr>
                                        <p:cTn id="40" dur="500"/>
                                        <p:tgtEl>
                                          <p:spTgt spid="1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xEl>
                                              <p:pRg st="2" end="2"/>
                                            </p:txEl>
                                          </p:spTgt>
                                        </p:tgtEl>
                                        <p:attrNameLst>
                                          <p:attrName>style.visibility</p:attrName>
                                        </p:attrNameLst>
                                      </p:cBhvr>
                                      <p:to>
                                        <p:strVal val="visible"/>
                                      </p:to>
                                    </p:set>
                                    <p:animEffect transition="in" filter="fade">
                                      <p:cBhvr>
                                        <p:cTn id="48" dur="500"/>
                                        <p:tgtEl>
                                          <p:spTgt spid="12">
                                            <p:txEl>
                                              <p:pRg st="2" end="2"/>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fade">
                                      <p:cBhvr>
                                        <p:cTn id="51" dur="500"/>
                                        <p:tgtEl>
                                          <p:spTgt spid="12">
                                            <p:txEl>
                                              <p:pRg st="3" end="3"/>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xEl>
                                              <p:pRg st="4" end="4"/>
                                            </p:txEl>
                                          </p:spTgt>
                                        </p:tgtEl>
                                        <p:attrNameLst>
                                          <p:attrName>style.visibility</p:attrName>
                                        </p:attrNameLst>
                                      </p:cBhvr>
                                      <p:to>
                                        <p:strVal val="visible"/>
                                      </p:to>
                                    </p:set>
                                    <p:animEffect transition="in" filter="fade">
                                      <p:cBhvr>
                                        <p:cTn id="54" dur="500"/>
                                        <p:tgtEl>
                                          <p:spTgt spid="12">
                                            <p:txEl>
                                              <p:pRg st="4" end="4"/>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xEl>
                                              <p:pRg st="5" end="5"/>
                                            </p:txEl>
                                          </p:spTgt>
                                        </p:tgtEl>
                                        <p:attrNameLst>
                                          <p:attrName>style.visibility</p:attrName>
                                        </p:attrNameLst>
                                      </p:cBhvr>
                                      <p:to>
                                        <p:strVal val="visible"/>
                                      </p:to>
                                    </p:set>
                                    <p:animEffect transition="in" filter="fade">
                                      <p:cBhvr>
                                        <p:cTn id="57" dur="500"/>
                                        <p:tgtEl>
                                          <p:spTgt spid="12">
                                            <p:txEl>
                                              <p:pRg st="5" end="5"/>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
                                            <p:txEl>
                                              <p:pRg st="6" end="6"/>
                                            </p:txEl>
                                          </p:spTgt>
                                        </p:tgtEl>
                                        <p:attrNameLst>
                                          <p:attrName>style.visibility</p:attrName>
                                        </p:attrNameLst>
                                      </p:cBhvr>
                                      <p:to>
                                        <p:strVal val="visible"/>
                                      </p:to>
                                    </p:set>
                                    <p:animEffect transition="in" filter="fade">
                                      <p:cBhvr>
                                        <p:cTn id="60" dur="500"/>
                                        <p:tgtEl>
                                          <p:spTgt spid="12">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uiExpand="1" build="p"/>
      <p:bldP spid="13" grpId="0" uiExpand="1" build="p"/>
      <p:bldP spid="1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cxnSp>
        <p:nvCxnSpPr>
          <p:cNvPr id="119" name="Shape 11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20" name="Shape 12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Shape 121"/>
          <p:cNvSpPr txBox="1"/>
          <p:nvPr/>
        </p:nvSpPr>
        <p:spPr>
          <a:xfrm>
            <a:off x="807525" y="1240954"/>
            <a:ext cx="10604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How is Aid to Parks Received by the Park?</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Shape 122"/>
          <p:cNvSpPr txBox="1"/>
          <p:nvPr/>
        </p:nvSpPr>
        <p:spPr>
          <a:xfrm>
            <a:off x="807525" y="2296100"/>
            <a:ext cx="5082600" cy="36543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Funds deposited into a park donation account </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CA makes purchases/pays for services at the request of the park</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Park Discretionary Fund (former Superintendent’s Fund) (cash, checks to a superintendent, pre-paid credit cards, or gift cards) - OIG has raised this as a concern.  NPS guidance is forthcoming.</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 </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3" name="Shape 123"/>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441250" y="2072402"/>
            <a:ext cx="4970974" cy="3313123"/>
          </a:xfrm>
          <a:prstGeom prst="rect">
            <a:avLst/>
          </a:prstGeom>
          <a:noFill/>
          <a:ln>
            <a:noFill/>
          </a:ln>
        </p:spPr>
      </p:pic>
    </p:spTree>
    <p:extLst>
      <p:ext uri="{BB962C8B-B14F-4D97-AF65-F5344CB8AC3E}">
        <p14:creationId xmlns:p14="http://schemas.microsoft.com/office/powerpoint/2010/main" val="36505678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29" name="Shape 12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30" name="Shape 13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Shape 131"/>
          <p:cNvSpPr txBox="1"/>
          <p:nvPr/>
        </p:nvSpPr>
        <p:spPr>
          <a:xfrm>
            <a:off x="793650" y="881050"/>
            <a:ext cx="10928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Financial Accountability with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Shape 132"/>
          <p:cNvSpPr txBox="1"/>
          <p:nvPr/>
        </p:nvSpPr>
        <p:spPr>
          <a:xfrm>
            <a:off x="807525" y="2025700"/>
            <a:ext cx="5082600" cy="36543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Demonstrate that Aid to Parks is being used appropriately</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Show that expenses are planned, reviewed, and approved</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Document how Aid was used and that products/services were received</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CA’s </a:t>
            </a:r>
            <a:r>
              <a:rPr kumimoji="0" lang="en-US" sz="1800" b="1"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and Parks </a:t>
            </a: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are responsible for financial accountability!</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rPr>
              <a:t> </a:t>
            </a:r>
            <a:endParaRPr kumimoji="0" sz="1800" b="0" i="0" u="none" strike="noStrike" kern="1200" cap="none" spc="0" normalizeH="0" baseline="0" noProof="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3" name="Shape 133"/>
          <p:cNvPicPr preferRelativeResize="0"/>
          <p:nvPr/>
        </p:nvPicPr>
        <p:blipFill>
          <a:blip r:embed="rId3">
            <a:alphaModFix/>
          </a:blip>
          <a:stretch>
            <a:fillRect/>
          </a:stretch>
        </p:blipFill>
        <p:spPr>
          <a:xfrm>
            <a:off x="6417325" y="1774275"/>
            <a:ext cx="5082600" cy="3811950"/>
          </a:xfrm>
          <a:prstGeom prst="rect">
            <a:avLst/>
          </a:prstGeom>
          <a:noFill/>
          <a:ln>
            <a:noFill/>
          </a:ln>
        </p:spPr>
      </p:pic>
    </p:spTree>
    <p:extLst>
      <p:ext uri="{BB962C8B-B14F-4D97-AF65-F5344CB8AC3E}">
        <p14:creationId xmlns:p14="http://schemas.microsoft.com/office/powerpoint/2010/main" val="16861904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39" name="Shape 13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40" name="Shape 14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Shape 141"/>
          <p:cNvSpPr txBox="1"/>
          <p:nvPr/>
        </p:nvSpPr>
        <p:spPr>
          <a:xfrm>
            <a:off x="793650" y="881050"/>
            <a:ext cx="10928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Eastern National and Aid to Parks</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636814" y="2521059"/>
            <a:ext cx="4776107" cy="2585323"/>
          </a:xfrm>
          <a:prstGeom prst="rect">
            <a:avLst/>
          </a:prstGeom>
        </p:spPr>
        <p:txBody>
          <a:bodyPr wrap="square">
            <a:sp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Types of Direct Aid to Parks</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Required Documentation</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Requests, Approvals &amp; Justifications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Changes based on OIG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23817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39" name="Shape 13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40" name="Shape 14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Shape 141"/>
          <p:cNvSpPr txBox="1"/>
          <p:nvPr/>
        </p:nvSpPr>
        <p:spPr>
          <a:xfrm>
            <a:off x="793650" y="881050"/>
            <a:ext cx="10928700" cy="792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Eastern National Types of Direct Aid to Parks</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6" name="Chart 5"/>
          <p:cNvGraphicFramePr/>
          <p:nvPr/>
        </p:nvGraphicFramePr>
        <p:xfrm>
          <a:off x="2032000" y="1763486"/>
          <a:ext cx="8128000" cy="437484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a:stretch>
            <a:fillRect/>
          </a:stretch>
        </p:blipFill>
        <p:spPr>
          <a:xfrm>
            <a:off x="9095363" y="1763485"/>
            <a:ext cx="2091446" cy="3151160"/>
          </a:xfrm>
          <a:prstGeom prst="rect">
            <a:avLst/>
          </a:prstGeom>
        </p:spPr>
      </p:pic>
      <p:pic>
        <p:nvPicPr>
          <p:cNvPr id="8" name="Picture 7"/>
          <p:cNvPicPr>
            <a:picLocks noChangeAspect="1"/>
          </p:cNvPicPr>
          <p:nvPr/>
        </p:nvPicPr>
        <p:blipFill>
          <a:blip r:embed="rId5"/>
          <a:stretch>
            <a:fillRect/>
          </a:stretch>
        </p:blipFill>
        <p:spPr>
          <a:xfrm>
            <a:off x="233463" y="1673650"/>
            <a:ext cx="2723745" cy="1864132"/>
          </a:xfrm>
          <a:prstGeom prst="rect">
            <a:avLst/>
          </a:prstGeom>
        </p:spPr>
      </p:pic>
    </p:spTree>
    <p:extLst>
      <p:ext uri="{BB962C8B-B14F-4D97-AF65-F5344CB8AC3E}">
        <p14:creationId xmlns:p14="http://schemas.microsoft.com/office/powerpoint/2010/main" val="33848532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39" name="Shape 13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40" name="Shape 14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Shape 141"/>
          <p:cNvSpPr txBox="1"/>
          <p:nvPr/>
        </p:nvSpPr>
        <p:spPr>
          <a:xfrm>
            <a:off x="6833506" y="881050"/>
            <a:ext cx="4888843"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Eastern National Annual Required Documentation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New Allotment based on % of Park’s Sales</a:t>
            </a:r>
            <a:endParaRPr kumimoji="0"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88488" y="575671"/>
            <a:ext cx="5318289" cy="5457735"/>
          </a:xfrm>
          <a:prstGeom prst="rect">
            <a:avLst/>
          </a:prstGeom>
        </p:spPr>
      </p:pic>
    </p:spTree>
    <p:extLst>
      <p:ext uri="{BB962C8B-B14F-4D97-AF65-F5344CB8AC3E}">
        <p14:creationId xmlns:p14="http://schemas.microsoft.com/office/powerpoint/2010/main" val="30984943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39" name="Shape 13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40" name="Shape 14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Shape 141"/>
          <p:cNvSpPr txBox="1"/>
          <p:nvPr/>
        </p:nvSpPr>
        <p:spPr>
          <a:xfrm>
            <a:off x="6833506" y="881050"/>
            <a:ext cx="4888843"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Eastern National Annual Required Documentation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Detail of Expenditures from Aid to Park account signed by Superintendent </a:t>
            </a:r>
            <a:endParaRPr kumimoji="0"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23828" y="644979"/>
            <a:ext cx="4995279" cy="5094514"/>
          </a:xfrm>
          <a:prstGeom prst="rect">
            <a:avLst/>
          </a:prstGeom>
        </p:spPr>
      </p:pic>
    </p:spTree>
    <p:extLst>
      <p:ext uri="{BB962C8B-B14F-4D97-AF65-F5344CB8AC3E}">
        <p14:creationId xmlns:p14="http://schemas.microsoft.com/office/powerpoint/2010/main" val="10116003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39" name="Shape 13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40" name="Shape 14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Shape 141"/>
          <p:cNvSpPr txBox="1"/>
          <p:nvPr/>
        </p:nvSpPr>
        <p:spPr>
          <a:xfrm>
            <a:off x="793650" y="881050"/>
            <a:ext cx="10928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Requesting Aid to Park funds from Eastern National</a:t>
            </a:r>
            <a:endParaRPr kumimoji="0"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793650" y="1585609"/>
            <a:ext cx="6327585" cy="5078313"/>
          </a:xfrm>
          <a:prstGeom prst="rect">
            <a:avLst/>
          </a:prstGeom>
        </p:spPr>
        <p:txBody>
          <a:bodyPr wrap="square">
            <a:sp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Purchase Order request submitted to EN for approval (through Donation Portal, email, or paper)</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EN reviews and approves or denies request</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If denied, further justification and documentation is requested.</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Once approved, vendor receives PO, performs services or good are received</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Vendor invoices Eastern National</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NPS approves payment</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EN makes payment to vendor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292733" y="1881868"/>
            <a:ext cx="4899267" cy="3822018"/>
          </a:xfrm>
          <a:prstGeom prst="rect">
            <a:avLst/>
          </a:prstGeom>
        </p:spPr>
      </p:pic>
    </p:spTree>
    <p:extLst>
      <p:ext uri="{BB962C8B-B14F-4D97-AF65-F5344CB8AC3E}">
        <p14:creationId xmlns:p14="http://schemas.microsoft.com/office/powerpoint/2010/main" val="30508516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39" name="Shape 139"/>
          <p:cNvCxnSpPr/>
          <p:nvPr/>
        </p:nvCxnSpPr>
        <p:spPr>
          <a:xfrm>
            <a:off x="923827" y="528991"/>
            <a:ext cx="10365900" cy="0"/>
          </a:xfrm>
          <a:prstGeom prst="straightConnector1">
            <a:avLst/>
          </a:prstGeom>
          <a:noFill/>
          <a:ln w="9525" cap="flat" cmpd="sng">
            <a:solidFill>
              <a:srgbClr val="007066"/>
            </a:solidFill>
            <a:prstDash val="solid"/>
            <a:round/>
            <a:headEnd type="none" w="sm" len="sm"/>
            <a:tailEnd type="none" w="sm" len="sm"/>
          </a:ln>
        </p:spPr>
      </p:cxnSp>
      <p:sp>
        <p:nvSpPr>
          <p:cNvPr id="140" name="Shape 140"/>
          <p:cNvSpPr txBox="1"/>
          <p:nvPr/>
        </p:nvSpPr>
        <p:spPr>
          <a:xfrm>
            <a:off x="807521" y="174511"/>
            <a:ext cx="106047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C5B0"/>
                </a:solidFill>
                <a:effectLst/>
                <a:uLnTx/>
                <a:uFillTx/>
                <a:latin typeface="Arial" panose="020B0604020202020204" pitchFamily="34" charset="0"/>
                <a:ea typeface="+mn-ea"/>
                <a:cs typeface="Arial" panose="020B0604020202020204" pitchFamily="34" charset="0"/>
              </a:rPr>
              <a:t>Donations from Cooperating Associations, Aid to Parks</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Shape 141"/>
          <p:cNvSpPr txBox="1"/>
          <p:nvPr/>
        </p:nvSpPr>
        <p:spPr>
          <a:xfrm>
            <a:off x="793650" y="881050"/>
            <a:ext cx="10928700" cy="79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Changes based on OIG Recommendations</a:t>
            </a:r>
            <a:endParaRPr kumimoji="0"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793651" y="1585609"/>
            <a:ext cx="8885370" cy="2585323"/>
          </a:xfrm>
          <a:prstGeom prst="rect">
            <a:avLst/>
          </a:prstGeom>
        </p:spPr>
        <p:txBody>
          <a:bodyPr wrap="square">
            <a:spAutoFit/>
          </a:bodyPr>
          <a:lstStyle/>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Hold on Park Discretionary Funds</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Update Eastern National manual for Aid to Parks</a:t>
            </a: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
                <a:srgbClr val="007066"/>
              </a:buClr>
              <a:buSzPts val="1800"/>
              <a:buFontTx/>
              <a:buChar char="●"/>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006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ctrTitle" idx="4294967295"/>
          </p:nvPr>
        </p:nvSpPr>
        <p:spPr>
          <a:xfrm>
            <a:off x="641268" y="1547532"/>
            <a:ext cx="10889672" cy="1622940"/>
          </a:xfrm>
          <a:prstGeom prst="rect">
            <a:avLst/>
          </a:prstGeom>
        </p:spPr>
        <p:txBody>
          <a:bodyPr/>
          <a:lstStyle/>
          <a:p>
            <a:pPr algn="ctr"/>
            <a:r>
              <a:rPr lang="en-US" sz="4000" b="1" dirty="0">
                <a:solidFill>
                  <a:srgbClr val="007066"/>
                </a:solidFill>
                <a:latin typeface="Arial Regular" charset="0"/>
              </a:rPr>
              <a:t>Cooperating Association Activities:</a:t>
            </a:r>
            <a:br>
              <a:rPr lang="en-US" sz="4000" b="1" dirty="0">
                <a:solidFill>
                  <a:srgbClr val="007066"/>
                </a:solidFill>
                <a:latin typeface="Arial Regular" charset="0"/>
              </a:rPr>
            </a:br>
            <a:r>
              <a:rPr lang="en-US" sz="4000" b="1" dirty="0">
                <a:solidFill>
                  <a:srgbClr val="007066"/>
                </a:solidFill>
                <a:latin typeface="Arial Regular" charset="0"/>
              </a:rPr>
              <a:t>We’re Much More Than a Bookstore</a:t>
            </a:r>
            <a:br>
              <a:rPr lang="en-US" sz="4000" b="1" dirty="0">
                <a:solidFill>
                  <a:srgbClr val="007066"/>
                </a:solidFill>
                <a:latin typeface="Arial Regular" charset="0"/>
              </a:rPr>
            </a:br>
            <a:r>
              <a:rPr lang="en-US" sz="4000" b="1" dirty="0">
                <a:solidFill>
                  <a:srgbClr val="007066"/>
                </a:solidFill>
                <a:latin typeface="Arial Regular" charset="0"/>
              </a:rPr>
              <a:t>Activities in Action</a:t>
            </a:r>
            <a:endParaRPr lang="en-US" sz="4000" dirty="0">
              <a:solidFill>
                <a:srgbClr val="007066"/>
              </a:solidFill>
              <a:latin typeface="Arial Regular" charset="0"/>
            </a:endParaRPr>
          </a:p>
        </p:txBody>
      </p:sp>
      <p:sp>
        <p:nvSpPr>
          <p:cNvPr id="2" name="TextBox 1"/>
          <p:cNvSpPr txBox="1"/>
          <p:nvPr/>
        </p:nvSpPr>
        <p:spPr>
          <a:xfrm>
            <a:off x="641268" y="3533633"/>
            <a:ext cx="10889672"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Daria Fink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Encampment Store, President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8FC5"/>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Graham Dellinger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The Encampment Store, Operations Manager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8FC5"/>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Kevin C. Kissling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Eastern National, President &amp; CEO</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13" y="209003"/>
            <a:ext cx="1169969" cy="1169969"/>
          </a:xfrm>
          <a:prstGeom prst="rect">
            <a:avLst/>
          </a:prstGeom>
        </p:spPr>
      </p:pic>
    </p:spTree>
    <p:extLst>
      <p:ext uri="{BB962C8B-B14F-4D97-AF65-F5344CB8AC3E}">
        <p14:creationId xmlns:p14="http://schemas.microsoft.com/office/powerpoint/2010/main" val="42326329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54220" y="0"/>
            <a:ext cx="9841456" cy="6942666"/>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13" y="209003"/>
            <a:ext cx="1169969" cy="1169969"/>
          </a:xfrm>
          <a:prstGeom prst="rect">
            <a:avLst/>
          </a:prstGeom>
        </p:spPr>
      </p:pic>
      <p:sp>
        <p:nvSpPr>
          <p:cNvPr id="13" name="TextBox 12"/>
          <p:cNvSpPr txBox="1"/>
          <p:nvPr/>
        </p:nvSpPr>
        <p:spPr>
          <a:xfrm>
            <a:off x="152202" y="1240961"/>
            <a:ext cx="1060466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Educational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Partner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Valley Forge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NHP</a:t>
            </a:r>
          </a:p>
        </p:txBody>
      </p:sp>
    </p:spTree>
    <p:extLst>
      <p:ext uri="{BB962C8B-B14F-4D97-AF65-F5344CB8AC3E}">
        <p14:creationId xmlns:p14="http://schemas.microsoft.com/office/powerpoint/2010/main" val="774595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712067"/>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Primary Role of CA </a:t>
            </a:r>
          </a:p>
        </p:txBody>
      </p:sp>
      <p:pic>
        <p:nvPicPr>
          <p:cNvPr id="13" name="Picture 6" descr="Cove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433"/>
          <a:stretch/>
        </p:blipFill>
        <p:spPr bwMode="auto">
          <a:xfrm>
            <a:off x="2008613" y="1260538"/>
            <a:ext cx="5914175" cy="1016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134" y="2723631"/>
            <a:ext cx="6746173" cy="35548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The primary role of Cooperating Associations is to support interpretation and visitor services through the production and sale of books and other materials and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Recognizes the philanthropic partnership between associations and NPS, and the importance of donations to the NPS from associations.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Cooperating Associations may also serve other functions in support of the NPS if these functions are performed under appropriate legal instruments.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Tree>
    <p:extLst>
      <p:ext uri="{BB962C8B-B14F-4D97-AF65-F5344CB8AC3E}">
        <p14:creationId xmlns:p14="http://schemas.microsoft.com/office/powerpoint/2010/main" val="7732988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43200" y="0"/>
            <a:ext cx="9433560" cy="6858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13" y="209003"/>
            <a:ext cx="1169969" cy="1169969"/>
          </a:xfrm>
          <a:prstGeom prst="rect">
            <a:avLst/>
          </a:prstGeom>
        </p:spPr>
      </p:pic>
      <p:sp>
        <p:nvSpPr>
          <p:cNvPr id="14" name="TextBox 13"/>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Trolley Tours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Offered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The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Seasonally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94,000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p:txBody>
      </p:sp>
    </p:spTree>
    <p:extLst>
      <p:ext uri="{BB962C8B-B14F-4D97-AF65-F5344CB8AC3E}">
        <p14:creationId xmlns:p14="http://schemas.microsoft.com/office/powerpoint/2010/main" val="17877137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3240" y="0"/>
            <a:ext cx="9144000" cy="6858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13" y="209003"/>
            <a:ext cx="1169969" cy="1169969"/>
          </a:xfrm>
          <a:prstGeom prst="rect">
            <a:avLst/>
          </a:prstGeom>
        </p:spPr>
      </p:pic>
      <p:sp>
        <p:nvSpPr>
          <p:cNvPr id="13" name="TextBox 12"/>
          <p:cNvSpPr txBox="1"/>
          <p:nvPr/>
        </p:nvSpPr>
        <p:spPr>
          <a:xfrm>
            <a:off x="152202" y="1240961"/>
            <a:ext cx="1060466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Tour Guides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Come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Backgrounds</a:t>
            </a:r>
          </a:p>
        </p:txBody>
      </p:sp>
    </p:spTree>
    <p:extLst>
      <p:ext uri="{BB962C8B-B14F-4D97-AF65-F5344CB8AC3E}">
        <p14:creationId xmlns:p14="http://schemas.microsoft.com/office/powerpoint/2010/main" val="2560207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390" y="0"/>
            <a:ext cx="9182259" cy="6858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13" y="209003"/>
            <a:ext cx="1169969" cy="1169969"/>
          </a:xfrm>
          <a:prstGeom prst="rect">
            <a:avLst/>
          </a:prstGeom>
        </p:spPr>
      </p:pic>
      <p:sp>
        <p:nvSpPr>
          <p:cNvPr id="13" name="TextBox 12"/>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Private Tour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Guides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Large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And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37,400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p:txBody>
      </p:sp>
    </p:spTree>
    <p:extLst>
      <p:ext uri="{BB962C8B-B14F-4D97-AF65-F5344CB8AC3E}">
        <p14:creationId xmlns:p14="http://schemas.microsoft.com/office/powerpoint/2010/main" val="8760085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3640" y="0"/>
            <a:ext cx="9723120" cy="6858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13" y="209003"/>
            <a:ext cx="1169969" cy="1169969"/>
          </a:xfrm>
          <a:prstGeom prst="rect">
            <a:avLst/>
          </a:prstGeom>
        </p:spPr>
      </p:pic>
      <p:sp>
        <p:nvSpPr>
          <p:cNvPr id="12" name="TextBox 11"/>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Bike Tours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&amp; Rentals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Attract New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2,400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p:txBody>
      </p:sp>
    </p:spTree>
    <p:extLst>
      <p:ext uri="{BB962C8B-B14F-4D97-AF65-F5344CB8AC3E}">
        <p14:creationId xmlns:p14="http://schemas.microsoft.com/office/powerpoint/2010/main" val="7842751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60320" y="0"/>
            <a:ext cx="9616440" cy="6858000"/>
          </a:xfrm>
          <a:prstGeom prst="rect">
            <a:avLst/>
          </a:prstGeom>
        </p:spPr>
      </p:pic>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Customized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Private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Hiking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Tours</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13" y="209003"/>
            <a:ext cx="1169969" cy="1169969"/>
          </a:xfrm>
          <a:prstGeom prst="rect">
            <a:avLst/>
          </a:prstGeom>
        </p:spPr>
      </p:pic>
    </p:spTree>
    <p:extLst>
      <p:ext uri="{BB962C8B-B14F-4D97-AF65-F5344CB8AC3E}">
        <p14:creationId xmlns:p14="http://schemas.microsoft.com/office/powerpoint/2010/main" val="24282657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3" y="1240961"/>
            <a:ext cx="291898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Educational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Retail Partner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National Park Service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USFS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USACE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State of NC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State of TN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Robert Russo Moton Museum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Parkers Crossroads</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61861" y="0"/>
            <a:ext cx="9223511" cy="6858000"/>
          </a:xfrm>
          <a:prstGeom prst="rect">
            <a:avLst/>
          </a:prstGeom>
        </p:spPr>
      </p:pic>
    </p:spTree>
    <p:extLst>
      <p:ext uri="{BB962C8B-B14F-4D97-AF65-F5344CB8AC3E}">
        <p14:creationId xmlns:p14="http://schemas.microsoft.com/office/powerpoint/2010/main" val="30731319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Jamestown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Glasshouse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Interpretive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223,000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73626" y="0"/>
            <a:ext cx="9513866" cy="6858000"/>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Tree>
    <p:extLst>
      <p:ext uri="{BB962C8B-B14F-4D97-AF65-F5344CB8AC3E}">
        <p14:creationId xmlns:p14="http://schemas.microsoft.com/office/powerpoint/2010/main" val="21102601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Highland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Light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Tours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21,000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6753" y="0"/>
            <a:ext cx="9144000" cy="6858000"/>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Tree>
    <p:extLst>
      <p:ext uri="{BB962C8B-B14F-4D97-AF65-F5344CB8AC3E}">
        <p14:creationId xmlns:p14="http://schemas.microsoft.com/office/powerpoint/2010/main" val="38149540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Highland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Light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Evening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Tours</a:t>
            </a:r>
          </a:p>
        </p:txBody>
      </p:sp>
      <p:pic>
        <p:nvPicPr>
          <p:cNvPr id="1028" name="Picture 4" descr="A lighthouse shines brightly in the night under a full moon."/>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472573" y="0"/>
            <a:ext cx="100421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Tree>
    <p:extLst>
      <p:ext uri="{BB962C8B-B14F-4D97-AF65-F5344CB8AC3E}">
        <p14:creationId xmlns:p14="http://schemas.microsoft.com/office/powerpoint/2010/main" val="14207045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Antietam NB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Battlefield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8,300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29990" y="0"/>
            <a:ext cx="9665321" cy="6858000"/>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Tree>
    <p:extLst>
      <p:ext uri="{BB962C8B-B14F-4D97-AF65-F5344CB8AC3E}">
        <p14:creationId xmlns:p14="http://schemas.microsoft.com/office/powerpoint/2010/main" val="2137921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712067"/>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Roles &amp; Responsibilities</a:t>
            </a:r>
          </a:p>
        </p:txBody>
      </p:sp>
      <p:pic>
        <p:nvPicPr>
          <p:cNvPr id="11" name="Picture 9" descr="Cov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70473" y="1446038"/>
            <a:ext cx="4642164" cy="13155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5747" y="2424414"/>
            <a:ext cx="5698072" cy="37497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NPS Roles: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Ethical Conduct ~ Standards of Ethical Conduct for Employees of the Executive Branch</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NPS employees may not serve on Association boards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Superintendents should attend </a:t>
            </a:r>
            <a:r>
              <a:rPr kumimoji="0" lang="en-US" sz="1800" b="1" i="0" u="sng"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at least </a:t>
            </a: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one meeting per year and should include other appropriate staff in an advisory (nonvoting) capacity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9952" y="70063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452E66-C3D9-4765-9585-F9D8116C3F62}"/>
              </a:ext>
            </a:extLst>
          </p:cNvPr>
          <p:cNvSpPr txBox="1"/>
          <p:nvPr/>
        </p:nvSpPr>
        <p:spPr>
          <a:xfrm>
            <a:off x="6195060" y="2424414"/>
            <a:ext cx="5863590" cy="32470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Park Superintendents: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In collaboration with the Association, identify priorities and strategic goals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Review and approves donation requests prepared by the park coordinator.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Reviews/approves collaborative operating plan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Arial" panose="020B0604020202020204" pitchFamily="34" charset="0"/>
              </a:rPr>
              <a:t>Often delegate day-to-day liaison with Associations to the park chief or coordinator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Tree>
    <p:extLst>
      <p:ext uri="{BB962C8B-B14F-4D97-AF65-F5344CB8AC3E}">
        <p14:creationId xmlns:p14="http://schemas.microsoft.com/office/powerpoint/2010/main" val="3982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Interpretive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Fee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Collection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99,200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88557" y="0"/>
            <a:ext cx="9688016" cy="6858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Tree>
    <p:extLst>
      <p:ext uri="{BB962C8B-B14F-4D97-AF65-F5344CB8AC3E}">
        <p14:creationId xmlns:p14="http://schemas.microsoft.com/office/powerpoint/2010/main" val="41892631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Monument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Ticket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Distribution</a:t>
            </a: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400,000</a:t>
            </a: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Visitors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pic>
        <p:nvPicPr>
          <p:cNvPr id="2050" name="Picture 2" descr="Image result for washington monument lodge tickets">
            <a:extLst>
              <a:ext uri="{FF2B5EF4-FFF2-40B4-BE49-F238E27FC236}">
                <a16:creationId xmlns:a16="http://schemas.microsoft.com/office/drawing/2014/main" id="{8481F040-2E38-4B93-99BD-AFA17F3A9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8"/>
          <a:stretch/>
        </p:blipFill>
        <p:spPr bwMode="auto">
          <a:xfrm>
            <a:off x="2345906" y="-2"/>
            <a:ext cx="984609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8430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Interpretive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Vietnam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Women's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Memorial</a:t>
            </a: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pic>
        <p:nvPicPr>
          <p:cNvPr id="1026" name="Picture 2" descr="Image result for vietnam women's memorial day event">
            <a:extLst>
              <a:ext uri="{FF2B5EF4-FFF2-40B4-BE49-F238E27FC236}">
                <a16:creationId xmlns:a16="http://schemas.microsoft.com/office/drawing/2014/main" id="{CAC64FAB-4A7F-400A-877B-A30A41F8F4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93"/>
          <a:stretch/>
        </p:blipFill>
        <p:spPr bwMode="auto">
          <a:xfrm>
            <a:off x="2743862" y="0"/>
            <a:ext cx="9448138" cy="683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960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Fiduciary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Services &amp;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Cooperative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Agreements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
        <p:nvSpPr>
          <p:cNvPr id="3" name="AutoShape 2" descr="Image result for independence park institute">
            <a:extLst>
              <a:ext uri="{FF2B5EF4-FFF2-40B4-BE49-F238E27FC236}">
                <a16:creationId xmlns:a16="http://schemas.microsoft.com/office/drawing/2014/main" id="{BAD8D412-FDF3-4445-B45E-B8099660E2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Image result for fiduciary services">
            <a:extLst>
              <a:ext uri="{FF2B5EF4-FFF2-40B4-BE49-F238E27FC236}">
                <a16:creationId xmlns:a16="http://schemas.microsoft.com/office/drawing/2014/main" id="{5728467B-0451-4EB3-B24C-627A9EB5A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407" y="17286"/>
            <a:ext cx="10353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5831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Philanthropic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Services</a:t>
            </a: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
        <p:nvSpPr>
          <p:cNvPr id="3" name="AutoShape 2" descr="Image result for independence park institute">
            <a:extLst>
              <a:ext uri="{FF2B5EF4-FFF2-40B4-BE49-F238E27FC236}">
                <a16:creationId xmlns:a16="http://schemas.microsoft.com/office/drawing/2014/main" id="{BAD8D412-FDF3-4445-B45E-B8099660E2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Image result for cape hatteras lighthouse">
            <a:extLst>
              <a:ext uri="{FF2B5EF4-FFF2-40B4-BE49-F238E27FC236}">
                <a16:creationId xmlns:a16="http://schemas.microsoft.com/office/drawing/2014/main" id="{C6A5D650-FD78-41B9-A831-4ED2B296D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255" y="0"/>
            <a:ext cx="10274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780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Promoting a Sustainable Business Environment</a:t>
            </a:r>
          </a:p>
        </p:txBody>
      </p:sp>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807522" y="2723630"/>
            <a:ext cx="10604665"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12" name="TextBox 11"/>
          <p:cNvSpPr txBox="1"/>
          <p:nvPr/>
        </p:nvSpPr>
        <p:spPr>
          <a:xfrm>
            <a:off x="152202" y="1240961"/>
            <a:ext cx="1060466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Checkout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Counter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66"/>
                </a:solidFill>
                <a:latin typeface="Arial"/>
                <a:cs typeface="Arial"/>
              </a:rPr>
              <a:t>Donation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n-ea"/>
                <a:cs typeface="Arial"/>
              </a:rPr>
              <a:t>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71" y="393804"/>
            <a:ext cx="1169970" cy="662356"/>
          </a:xfrm>
          <a:prstGeom prst="rect">
            <a:avLst/>
          </a:prstGeom>
        </p:spPr>
      </p:pic>
      <p:sp>
        <p:nvSpPr>
          <p:cNvPr id="3" name="AutoShape 2" descr="Image result for independence park institute">
            <a:extLst>
              <a:ext uri="{FF2B5EF4-FFF2-40B4-BE49-F238E27FC236}">
                <a16:creationId xmlns:a16="http://schemas.microsoft.com/office/drawing/2014/main" id="{BAD8D412-FDF3-4445-B45E-B8099660E2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Image result for cash register checkout">
            <a:extLst>
              <a:ext uri="{FF2B5EF4-FFF2-40B4-BE49-F238E27FC236}">
                <a16:creationId xmlns:a16="http://schemas.microsoft.com/office/drawing/2014/main" id="{8B6CF257-615A-4BA2-A48C-0F3A4BF81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238" y="50292"/>
            <a:ext cx="9148762" cy="680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924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End of Day</a:t>
            </a:r>
          </a:p>
        </p:txBody>
      </p:sp>
      <p:sp>
        <p:nvSpPr>
          <p:cNvPr id="4" name="TextBox 3"/>
          <p:cNvSpPr txBox="1"/>
          <p:nvPr/>
        </p:nvSpPr>
        <p:spPr>
          <a:xfrm>
            <a:off x="1947334" y="2227076"/>
            <a:ext cx="82973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66"/>
                </a:solidFill>
                <a:effectLst/>
                <a:uLnTx/>
                <a:uFillTx/>
                <a:latin typeface="Arial"/>
                <a:ea typeface="+mn-ea"/>
                <a:cs typeface="Arial"/>
              </a:rPr>
              <a:t>Wrap Up</a:t>
            </a:r>
          </a:p>
        </p:txBody>
      </p:sp>
    </p:spTree>
    <p:extLst>
      <p:ext uri="{BB962C8B-B14F-4D97-AF65-F5344CB8AC3E}">
        <p14:creationId xmlns:p14="http://schemas.microsoft.com/office/powerpoint/2010/main" val="30124889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9F411E-D9C8-474F-BD4F-15598E1602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0982" y="758857"/>
            <a:ext cx="8250036" cy="5394960"/>
          </a:xfrm>
          <a:prstGeom prst="rect">
            <a:avLst/>
          </a:prstGeom>
        </p:spPr>
      </p:pic>
      <p:sp>
        <p:nvSpPr>
          <p:cNvPr id="7" name="Title 5">
            <a:extLst>
              <a:ext uri="{FF2B5EF4-FFF2-40B4-BE49-F238E27FC236}">
                <a16:creationId xmlns:a16="http://schemas.microsoft.com/office/drawing/2014/main" id="{B54697AC-6358-4740-A492-BD6D4F11F90C}"/>
              </a:ext>
            </a:extLst>
          </p:cNvPr>
          <p:cNvSpPr txBox="1">
            <a:spLocks/>
          </p:cNvSpPr>
          <p:nvPr/>
        </p:nvSpPr>
        <p:spPr>
          <a:xfrm>
            <a:off x="65988" y="103694"/>
            <a:ext cx="12038028" cy="53096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j-ea"/>
                <a:cs typeface="Arial"/>
              </a:rPr>
              <a:t>Cooperating Association Partnerships for a New Century </a:t>
            </a:r>
          </a:p>
        </p:txBody>
      </p:sp>
      <p:sp>
        <p:nvSpPr>
          <p:cNvPr id="8" name="Title 5">
            <a:extLst>
              <a:ext uri="{FF2B5EF4-FFF2-40B4-BE49-F238E27FC236}">
                <a16:creationId xmlns:a16="http://schemas.microsoft.com/office/drawing/2014/main" id="{319A8A90-D078-40FF-B7F6-A75A6D985113}"/>
              </a:ext>
            </a:extLst>
          </p:cNvPr>
          <p:cNvSpPr txBox="1">
            <a:spLocks/>
          </p:cNvSpPr>
          <p:nvPr/>
        </p:nvSpPr>
        <p:spPr>
          <a:xfrm>
            <a:off x="76986" y="6251305"/>
            <a:ext cx="12038028" cy="53096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66"/>
                </a:solidFill>
                <a:effectLst/>
                <a:uLnTx/>
                <a:uFillTx/>
                <a:latin typeface="Arial"/>
                <a:ea typeface="+mj-ea"/>
                <a:cs typeface="Arial"/>
              </a:rPr>
              <a:t>April 10 – 12, 2018     Philadelphia, PA   </a:t>
            </a:r>
          </a:p>
        </p:txBody>
      </p:sp>
      <p:sp>
        <p:nvSpPr>
          <p:cNvPr id="9" name="Diamond 8">
            <a:extLst>
              <a:ext uri="{FF2B5EF4-FFF2-40B4-BE49-F238E27FC236}">
                <a16:creationId xmlns:a16="http://schemas.microsoft.com/office/drawing/2014/main" id="{44CACE1A-2DE2-4535-BB59-5BA1D5470B9E}"/>
              </a:ext>
            </a:extLst>
          </p:cNvPr>
          <p:cNvSpPr/>
          <p:nvPr/>
        </p:nvSpPr>
        <p:spPr>
          <a:xfrm>
            <a:off x="6169843" y="6431945"/>
            <a:ext cx="160256" cy="169683"/>
          </a:xfrm>
          <a:prstGeom prst="diamond">
            <a:avLst/>
          </a:prstGeom>
          <a:solidFill>
            <a:srgbClr val="00C5B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4214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712067"/>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Roles &amp; Responsibilities</a:t>
            </a:r>
          </a:p>
        </p:txBody>
      </p:sp>
      <p:pic>
        <p:nvPicPr>
          <p:cNvPr id="11" name="Picture 9" descr="Cov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79133" y="1457468"/>
            <a:ext cx="4642164" cy="13155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79134" y="2723631"/>
            <a:ext cx="6904567" cy="35548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Association Board and ED/CEO: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Association’s board of directors is the </a:t>
            </a:r>
            <a:r>
              <a:rPr kumimoji="0" lang="en-US" sz="1800" b="0" i="0" u="sng" strike="noStrike" kern="1200" cap="none" spc="0" normalizeH="0" baseline="0" noProof="0" dirty="0">
                <a:ln>
                  <a:noFill/>
                </a:ln>
                <a:solidFill>
                  <a:srgbClr val="007066"/>
                </a:solidFill>
                <a:effectLst/>
                <a:uLnTx/>
                <a:uFillTx/>
                <a:latin typeface="Trebuchet MS"/>
                <a:ea typeface="+mn-ea"/>
                <a:cs typeface="+mn-cs"/>
              </a:rPr>
              <a:t>voluntary governing body </a:t>
            </a:r>
            <a:r>
              <a:rPr kumimoji="0" lang="en-US" sz="1800" b="0" i="0" u="none" strike="noStrike" kern="1200" cap="none" spc="0" normalizeH="0" baseline="0" noProof="0" dirty="0">
                <a:ln>
                  <a:noFill/>
                </a:ln>
                <a:solidFill>
                  <a:srgbClr val="007066"/>
                </a:solidFill>
                <a:effectLst/>
                <a:uLnTx/>
                <a:uFillTx/>
                <a:latin typeface="Trebuchet MS"/>
                <a:ea typeface="+mn-ea"/>
                <a:cs typeface="+mn-cs"/>
              </a:rPr>
              <a:t>with legal and fiduciary responsibility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The board establishes the association’s legal, ethical, governance and financial policies.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Executive Director or CEO is generally responsible for day-to-day operations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Board and ED must follow the requirements and best practices of the IRS for 501(c)(3) nonprofits.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56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What’s New in RM-32?</a:t>
            </a:r>
          </a:p>
        </p:txBody>
      </p:sp>
      <p:sp>
        <p:nvSpPr>
          <p:cNvPr id="9" name="TextBox 8"/>
          <p:cNvSpPr txBox="1"/>
          <p:nvPr/>
        </p:nvSpPr>
        <p:spPr>
          <a:xfrm>
            <a:off x="4331085" y="823629"/>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Interpretation Planning </a:t>
            </a:r>
          </a:p>
        </p:txBody>
      </p:sp>
      <p:pic>
        <p:nvPicPr>
          <p:cNvPr id="12" name="Picture 10" descr="Cov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24964" y="841956"/>
            <a:ext cx="3422084" cy="1525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132" y="2534515"/>
            <a:ext cx="3867916"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Superintendents should involve Associations and other partners in short-term and long‐range visitor experience and interpretation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Involve Associations in priority-setting for interpretive and education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Association should include NPS in planning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3"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1400949">
            <a:off x="6544946" y="1811650"/>
            <a:ext cx="3171627" cy="4086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61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823629"/>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Business Environment</a:t>
            </a:r>
          </a:p>
        </p:txBody>
      </p:sp>
      <p:pic>
        <p:nvPicPr>
          <p:cNvPr id="11" name="Picture 10" descr="Cove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664737" y="1231112"/>
            <a:ext cx="776704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132" y="2429740"/>
            <a:ext cx="532976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NPS cannot guarantee the profitability…. but is dedicated to promoting a sustainable business environment. This means NPS will: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Provide reasonably stable and reliable conditions in which Associations can operate effectively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Communicate NPS operating plans that may affect Associations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Encourage innovation and new product lines within the scope of sales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Be sensitive to sound business practices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Streamline processes</a:t>
            </a: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97801" y="2429740"/>
            <a:ext cx="2170807" cy="3048788"/>
          </a:xfrm>
          <a:prstGeom prst="rect">
            <a:avLst/>
          </a:prstGeom>
          <a:ln w="3175">
            <a:solidFill>
              <a:schemeClr val="tx1"/>
            </a:solidFill>
          </a:ln>
        </p:spPr>
      </p:pic>
    </p:spTree>
    <p:extLst>
      <p:ext uri="{BB962C8B-B14F-4D97-AF65-F5344CB8AC3E}">
        <p14:creationId xmlns:p14="http://schemas.microsoft.com/office/powerpoint/2010/main" val="1412648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823629"/>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Review of Products</a:t>
            </a:r>
          </a:p>
        </p:txBody>
      </p:sp>
      <p:pic>
        <p:nvPicPr>
          <p:cNvPr id="12" name="Picture 6" descr="Cove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790825" y="174511"/>
            <a:ext cx="6077976" cy="21447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20901" y="2413540"/>
            <a:ext cx="620048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Product Selection and Approval ~ A collaborative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A major benefit of having a park partnership bringing a variety of strengths to the 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NPS’s primary function should be to evaluate the interpretive and educational content rather than pricing or aesthetics.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Park staff is responsible for timely review of products by appropriate subject matter specialists</a:t>
            </a: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93348" y="3030756"/>
            <a:ext cx="2159000" cy="193728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02051" y="709756"/>
            <a:ext cx="1600200" cy="1960535"/>
          </a:xfrm>
          <a:prstGeom prst="rect">
            <a:avLst/>
          </a:prstGeom>
        </p:spPr>
      </p:pic>
      <p:pic>
        <p:nvPicPr>
          <p:cNvPr id="2050" name="Picture 2" descr="C:\Users\mvanlandingham\Pictures\publications.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93348" y="2851699"/>
            <a:ext cx="22352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3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What’s New in RM-32?</a:t>
            </a:r>
          </a:p>
        </p:txBody>
      </p:sp>
      <p:sp>
        <p:nvSpPr>
          <p:cNvPr id="9" name="TextBox 8"/>
          <p:cNvSpPr txBox="1"/>
          <p:nvPr/>
        </p:nvSpPr>
        <p:spPr>
          <a:xfrm>
            <a:off x="4331085" y="823629"/>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Key Financial Data</a:t>
            </a:r>
          </a:p>
        </p:txBody>
      </p:sp>
      <p:pic>
        <p:nvPicPr>
          <p:cNvPr id="12" name="Picture 5" descr="Co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53653" y="962025"/>
            <a:ext cx="6454775" cy="13141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132" y="2534515"/>
            <a:ext cx="715539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In addition to the annual financial report submitted to the </a:t>
            </a:r>
            <a:r>
              <a:rPr kumimoji="0" lang="en-US" sz="1800" b="0" i="0" u="none" strike="noStrike" kern="1200" cap="none" spc="0" normalizeH="0" baseline="0" noProof="0" dirty="0" err="1">
                <a:ln>
                  <a:noFill/>
                </a:ln>
                <a:solidFill>
                  <a:srgbClr val="007066"/>
                </a:solidFill>
                <a:effectLst/>
                <a:uLnTx/>
                <a:uFillTx/>
                <a:latin typeface="Trebuchet MS"/>
                <a:ea typeface="+mn-ea"/>
                <a:cs typeface="+mn-cs"/>
              </a:rPr>
              <a:t>Servicewide</a:t>
            </a:r>
            <a:r>
              <a:rPr kumimoji="0" lang="en-US" sz="1800" b="0" i="0" u="none" strike="noStrike" kern="1200" cap="none" spc="0" normalizeH="0" baseline="0" noProof="0" dirty="0">
                <a:ln>
                  <a:noFill/>
                </a:ln>
                <a:solidFill>
                  <a:srgbClr val="007066"/>
                </a:solidFill>
                <a:effectLst/>
                <a:uLnTx/>
                <a:uFillTx/>
                <a:latin typeface="Trebuchet MS"/>
                <a:ea typeface="+mn-ea"/>
                <a:cs typeface="+mn-cs"/>
              </a:rPr>
              <a:t> Cooperating Association Program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Associations will make available key financial data semi-annually for each park in which they operate upon the request of the Superintendent.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Multi-park Associations with central and support offices must report central office cost center expenses related to NPS operations and have a system to account for non-park specific expenses and revenues.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p:txBody>
      </p:sp>
    </p:spTree>
    <p:extLst>
      <p:ext uri="{BB962C8B-B14F-4D97-AF65-F5344CB8AC3E}">
        <p14:creationId xmlns:p14="http://schemas.microsoft.com/office/powerpoint/2010/main" val="1613194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ctrTitle" idx="4294967295"/>
          </p:nvPr>
        </p:nvSpPr>
        <p:spPr>
          <a:xfrm>
            <a:off x="1524000" y="1547532"/>
            <a:ext cx="9144000" cy="1622940"/>
          </a:xfrm>
          <a:prstGeom prst="rect">
            <a:avLst/>
          </a:prstGeom>
        </p:spPr>
        <p:txBody>
          <a:bodyPr/>
          <a:lstStyle/>
          <a:p>
            <a:pPr algn="ctr"/>
            <a:r>
              <a:rPr lang="en-US" sz="4000" b="1" dirty="0">
                <a:solidFill>
                  <a:srgbClr val="007066"/>
                </a:solidFill>
                <a:latin typeface="Arial Regular" charset="0"/>
              </a:rPr>
              <a:t>Cooperating Association Policies:</a:t>
            </a:r>
            <a:br>
              <a:rPr lang="en-US" sz="4000" b="1" dirty="0">
                <a:solidFill>
                  <a:srgbClr val="007066"/>
                </a:solidFill>
                <a:latin typeface="Arial Regular" charset="0"/>
              </a:rPr>
            </a:br>
            <a:r>
              <a:rPr lang="en-US" sz="4000" b="1" dirty="0">
                <a:solidFill>
                  <a:srgbClr val="007066"/>
                </a:solidFill>
                <a:latin typeface="Arial Regular" charset="0"/>
              </a:rPr>
              <a:t>Roles and Responsibilities</a:t>
            </a:r>
            <a:endParaRPr lang="en-US" sz="4000" dirty="0">
              <a:solidFill>
                <a:srgbClr val="007066"/>
              </a:solidFill>
              <a:latin typeface="Arial Regular" charset="0"/>
            </a:endParaRPr>
          </a:p>
        </p:txBody>
      </p:sp>
      <p:sp>
        <p:nvSpPr>
          <p:cNvPr id="2" name="TextBox 1"/>
          <p:cNvSpPr txBox="1"/>
          <p:nvPr/>
        </p:nvSpPr>
        <p:spPr>
          <a:xfrm>
            <a:off x="1524000" y="4163553"/>
            <a:ext cx="914400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Monique VanLandingham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Program Manager, Cooperating Associations and Partnerships (NPS)</a:t>
            </a:r>
            <a:endParaRPr kumimoji="0" lang="en-US" sz="1800" b="0" i="0" u="none" strike="noStrike" kern="1200" cap="none" spc="0" normalizeH="0" baseline="0" noProof="0" dirty="0">
              <a:ln>
                <a:noFill/>
              </a:ln>
              <a:solidFill>
                <a:srgbClr val="318FC5"/>
              </a:solidFill>
              <a:effectLst/>
              <a:uLnTx/>
              <a:uFillTx/>
              <a:latin typeface="Arial"/>
              <a:ea typeface="+mn-ea"/>
              <a:cs typeface="Arial"/>
            </a:endParaRPr>
          </a:p>
        </p:txBody>
      </p:sp>
    </p:spTree>
    <p:extLst>
      <p:ext uri="{BB962C8B-B14F-4D97-AF65-F5344CB8AC3E}">
        <p14:creationId xmlns:p14="http://schemas.microsoft.com/office/powerpoint/2010/main" val="340241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823629"/>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Fundraising and Donations</a:t>
            </a:r>
          </a:p>
        </p:txBody>
      </p:sp>
      <p:pic>
        <p:nvPicPr>
          <p:cNvPr id="11" name="Picture 5" descr="Cove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527827" y="872555"/>
            <a:ext cx="6858000" cy="1637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132" y="2534516"/>
            <a:ext cx="715539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While not the primary purpose of a Cooperating Association, the NPS may authorize an Association to fundraise.  Fundraising activities must comply with </a:t>
            </a:r>
            <a:r>
              <a:rPr kumimoji="0" lang="en-US" sz="1800" b="0" i="1" u="none" strike="noStrike" kern="1200" cap="none" spc="0" normalizeH="0" baseline="0" noProof="0" dirty="0">
                <a:ln>
                  <a:noFill/>
                </a:ln>
                <a:solidFill>
                  <a:srgbClr val="007066"/>
                </a:solidFill>
                <a:effectLst/>
                <a:uLnTx/>
                <a:uFillTx/>
                <a:latin typeface="Trebuchet MS"/>
                <a:ea typeface="+mn-ea"/>
                <a:cs typeface="+mn-cs"/>
              </a:rPr>
              <a:t>DO-21, Donations and Philanthropic Partnerships</a:t>
            </a:r>
            <a:r>
              <a:rPr kumimoji="0" lang="en-US" sz="1800" b="0" i="0" u="none" strike="noStrike" kern="1200" cap="none" spc="0" normalizeH="0" baseline="0" noProof="0" dirty="0">
                <a:ln>
                  <a:noFill/>
                </a:ln>
                <a:solidFill>
                  <a:srgbClr val="007066"/>
                </a:solidFill>
                <a:effectLst/>
                <a:uLnTx/>
                <a:uFillTx/>
                <a:latin typeface="Trebuchet M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When the NPS accepts funds from an Association, it will use reasonable efforts to provide timely completion of the funded project and will account for funds expended.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p:txBody>
      </p:sp>
    </p:spTree>
    <p:extLst>
      <p:ext uri="{BB962C8B-B14F-4D97-AF65-F5344CB8AC3E}">
        <p14:creationId xmlns:p14="http://schemas.microsoft.com/office/powerpoint/2010/main" val="3591745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780423" y="172709"/>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823629"/>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Other Non-Profit Activities</a:t>
            </a:r>
          </a:p>
        </p:txBody>
      </p:sp>
      <p:pic>
        <p:nvPicPr>
          <p:cNvPr id="12" name="Picture 6" descr="Cove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565669" y="1146794"/>
            <a:ext cx="6108071" cy="1081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132" y="2334491"/>
            <a:ext cx="7155393"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Functions that will likely require a separate legal instrument, contract, agreement, or permit include: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Engaging in philanthropic fundraising and serving as a friends group</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Conducting education programs, seminars, field schools, and institutes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Operating reservation systems and collecting park fees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Conducting site tours and living history programs and collecting fees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Sponsoring special events not open to the public</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Providing concession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p:txBody>
      </p:sp>
    </p:spTree>
    <p:extLst>
      <p:ext uri="{BB962C8B-B14F-4D97-AF65-F5344CB8AC3E}">
        <p14:creationId xmlns:p14="http://schemas.microsoft.com/office/powerpoint/2010/main" val="372630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4331085" y="823629"/>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 To Learn More</a:t>
            </a:r>
          </a:p>
        </p:txBody>
      </p:sp>
      <p:pic>
        <p:nvPicPr>
          <p:cNvPr id="11" name="Picture 8" descr="Cov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93716" y="1107426"/>
            <a:ext cx="4155556" cy="1239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8612" y="712066"/>
            <a:ext cx="1995032" cy="1470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132" y="2534516"/>
            <a:ext cx="4161369"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Many other Director’s Orders provide further guidance the NPS/Cooperating Association partnership.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Appendices are being developed, added to RM-32, and posted on the NPS Policy webpage  and </a:t>
            </a:r>
            <a:r>
              <a:rPr kumimoji="0" lang="en-US" sz="1800" b="0" i="0" u="none" strike="noStrike" kern="1200" cap="none" spc="0" normalizeH="0" baseline="0" noProof="0" dirty="0" err="1">
                <a:ln>
                  <a:noFill/>
                </a:ln>
                <a:solidFill>
                  <a:srgbClr val="007066"/>
                </a:solidFill>
                <a:effectLst/>
                <a:uLnTx/>
                <a:uFillTx/>
                <a:latin typeface="Trebuchet MS"/>
                <a:ea typeface="+mn-ea"/>
                <a:cs typeface="+mn-cs"/>
              </a:rPr>
              <a:t>InsideNPS</a:t>
            </a: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The NPS Policy webpage is: </a:t>
            </a:r>
            <a:r>
              <a:rPr kumimoji="0" lang="en-US" sz="1800" b="0" i="0" u="sng" strike="noStrike" kern="1200" cap="none" spc="0" normalizeH="0" baseline="0" noProof="0" dirty="0">
                <a:ln>
                  <a:noFill/>
                </a:ln>
                <a:solidFill>
                  <a:srgbClr val="007066"/>
                </a:solidFill>
                <a:effectLst/>
                <a:uLnTx/>
                <a:uFillTx/>
                <a:latin typeface="Trebuchet MS"/>
                <a:ea typeface="+mn-ea"/>
                <a:cs typeface="+mn-cs"/>
              </a:rPr>
              <a:t>https://www.nps.gov/applications/npspolicy/index.cfm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18548" y="1727135"/>
            <a:ext cx="3771900" cy="2873441"/>
          </a:xfrm>
          <a:prstGeom prst="rect">
            <a:avLst/>
          </a:prstGeom>
        </p:spPr>
      </p:pic>
    </p:spTree>
    <p:extLst>
      <p:ext uri="{BB962C8B-B14F-4D97-AF65-F5344CB8AC3E}">
        <p14:creationId xmlns:p14="http://schemas.microsoft.com/office/powerpoint/2010/main" val="1997073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ctrTitle" idx="4294967295"/>
          </p:nvPr>
        </p:nvSpPr>
        <p:spPr>
          <a:xfrm>
            <a:off x="641268" y="1547532"/>
            <a:ext cx="10889672" cy="1385239"/>
          </a:xfrm>
          <a:prstGeom prst="rect">
            <a:avLst/>
          </a:prstGeom>
        </p:spPr>
        <p:txBody>
          <a:bodyPr/>
          <a:lstStyle/>
          <a:p>
            <a:pPr algn="ctr"/>
            <a:r>
              <a:rPr lang="en-US" sz="4000" b="1" dirty="0">
                <a:solidFill>
                  <a:srgbClr val="007066"/>
                </a:solidFill>
                <a:latin typeface="Arial Regular" charset="0"/>
              </a:rPr>
              <a:t>Interpretive Products </a:t>
            </a:r>
            <a:br>
              <a:rPr lang="en-US" sz="4000" b="1" dirty="0">
                <a:solidFill>
                  <a:srgbClr val="007066"/>
                </a:solidFill>
                <a:latin typeface="Arial Regular" charset="0"/>
              </a:rPr>
            </a:br>
            <a:r>
              <a:rPr lang="en-US" sz="4000" b="1" dirty="0">
                <a:solidFill>
                  <a:srgbClr val="007066"/>
                </a:solidFill>
                <a:latin typeface="Arial Regular" charset="0"/>
              </a:rPr>
              <a:t>and Retail Store Design</a:t>
            </a:r>
            <a:endParaRPr lang="en-US" sz="4000" dirty="0">
              <a:solidFill>
                <a:srgbClr val="007066"/>
              </a:solidFill>
              <a:latin typeface="Arial Regular" charset="0"/>
            </a:endParaRPr>
          </a:p>
        </p:txBody>
      </p:sp>
      <p:sp>
        <p:nvSpPr>
          <p:cNvPr id="2" name="TextBox 1"/>
          <p:cNvSpPr txBox="1"/>
          <p:nvPr/>
        </p:nvSpPr>
        <p:spPr>
          <a:xfrm>
            <a:off x="641267" y="3122341"/>
            <a:ext cx="11089816"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Stacy Madalena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Director of Retail South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8FC5"/>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Karen </a:t>
            </a:r>
            <a:r>
              <a:rPr kumimoji="0" lang="en-US" sz="1800" b="0" i="0" u="none" strike="noStrike" kern="1200" cap="none" spc="0" normalizeH="0" baseline="0" noProof="0" dirty="0" err="1">
                <a:ln>
                  <a:noFill/>
                </a:ln>
                <a:solidFill>
                  <a:srgbClr val="007066"/>
                </a:solidFill>
                <a:effectLst/>
                <a:uLnTx/>
                <a:uFillTx/>
                <a:latin typeface="Arial"/>
                <a:ea typeface="+mn-ea"/>
                <a:cs typeface="Arial"/>
              </a:rPr>
              <a:t>Cadorath</a:t>
            </a:r>
            <a:r>
              <a:rPr kumimoji="0" lang="en-US" sz="1800" b="0" i="0" u="none" strike="noStrike" kern="1200" cap="none" spc="0" normalizeH="0" baseline="0" noProof="0" dirty="0">
                <a:ln>
                  <a:noFill/>
                </a:ln>
                <a:solidFill>
                  <a:srgbClr val="007066"/>
                </a:solidFill>
                <a:effectLst/>
                <a:uLnTx/>
                <a:uFillTx/>
                <a:latin typeface="Arial"/>
                <a:ea typeface="+mn-ea"/>
                <a:cs typeface="Arial"/>
              </a:rPr>
              <a:t> Peters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Store Design and Merchandising Manager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Julianna Haviv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Product Development Manager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Tree>
    <p:extLst>
      <p:ext uri="{BB962C8B-B14F-4D97-AF65-F5344CB8AC3E}">
        <p14:creationId xmlns:p14="http://schemas.microsoft.com/office/powerpoint/2010/main" val="3394090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2"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807522" y="1303145"/>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Introduction</a:t>
            </a:r>
          </a:p>
        </p:txBody>
      </p:sp>
      <p:sp>
        <p:nvSpPr>
          <p:cNvPr id="11" name="TextBox 10"/>
          <p:cNvSpPr txBox="1"/>
          <p:nvPr/>
        </p:nvSpPr>
        <p:spPr>
          <a:xfrm>
            <a:off x="807523" y="2723630"/>
            <a:ext cx="5704790" cy="21698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Scope of Sales Statement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Photos of collection or site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Eastern National Sources the product to vendor</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Allocate financial resources to purchase products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Merchandise in the store for maximum results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647" y="2196949"/>
            <a:ext cx="1537178" cy="2066792"/>
          </a:xfrm>
          <a:prstGeom prst="rect">
            <a:avLst/>
          </a:prstGeom>
        </p:spPr>
      </p:pic>
    </p:spTree>
    <p:extLst>
      <p:ext uri="{BB962C8B-B14F-4D97-AF65-F5344CB8AC3E}">
        <p14:creationId xmlns:p14="http://schemas.microsoft.com/office/powerpoint/2010/main" val="9552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2"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8" y="2005222"/>
            <a:ext cx="2913888" cy="390144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7376" y="2311428"/>
            <a:ext cx="2340946" cy="2692088"/>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0832" y="2462922"/>
            <a:ext cx="2001133" cy="2001133"/>
          </a:xfrm>
          <a:prstGeom prst="rect">
            <a:avLst/>
          </a:prstGeom>
        </p:spPr>
      </p:pic>
      <p:sp>
        <p:nvSpPr>
          <p:cNvPr id="13" name="TextBox 12"/>
          <p:cNvSpPr txBox="1"/>
          <p:nvPr/>
        </p:nvSpPr>
        <p:spPr>
          <a:xfrm>
            <a:off x="923827" y="930941"/>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Benjamin Franklin Museum</a:t>
            </a:r>
          </a:p>
        </p:txBody>
      </p:sp>
      <p:sp>
        <p:nvSpPr>
          <p:cNvPr id="4" name="TextBox 3"/>
          <p:cNvSpPr txBox="1"/>
          <p:nvPr/>
        </p:nvSpPr>
        <p:spPr>
          <a:xfrm>
            <a:off x="4796540" y="4866319"/>
            <a:ext cx="2620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66"/>
                </a:solidFill>
                <a:effectLst/>
                <a:uLnTx/>
                <a:uFillTx/>
                <a:latin typeface="Arial"/>
                <a:ea typeface="+mn-ea"/>
                <a:cs typeface="Arial"/>
              </a:rPr>
              <a:t>Skuggs</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80442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008612"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2370667" y="1240961"/>
            <a:ext cx="8297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What’s New In Store Design and Merchandising?</a:t>
            </a:r>
          </a:p>
        </p:txBody>
      </p:sp>
      <p:sp>
        <p:nvSpPr>
          <p:cNvPr id="11" name="TextBox 10"/>
          <p:cNvSpPr txBox="1"/>
          <p:nvPr/>
        </p:nvSpPr>
        <p:spPr>
          <a:xfrm>
            <a:off x="1989006" y="2887579"/>
            <a:ext cx="6155712" cy="17543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Embraces site themes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Enhances the visitor experience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Showcases the merchandise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Increases sales which increase donations</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11827" y="2934284"/>
            <a:ext cx="3774941" cy="1951930"/>
          </a:xfrm>
          <a:prstGeom prst="rect">
            <a:avLst/>
          </a:prstGeom>
        </p:spPr>
      </p:pic>
    </p:spTree>
    <p:extLst>
      <p:ext uri="{BB962C8B-B14F-4D97-AF65-F5344CB8AC3E}">
        <p14:creationId xmlns:p14="http://schemas.microsoft.com/office/powerpoint/2010/main" val="1640725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97480" y="864305"/>
            <a:ext cx="841557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Shiloh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Arial"/>
              </a:rPr>
              <a:t>before</a:t>
            </a:r>
            <a:r>
              <a:rPr kumimoji="0" lang="en-US" sz="2400" b="1" i="0" u="none" strike="noStrike" kern="1200" cap="none" spc="0" normalizeH="0" baseline="0" noProof="0" dirty="0">
                <a:ln>
                  <a:noFill/>
                </a:ln>
                <a:solidFill>
                  <a:srgbClr val="007066"/>
                </a:solidFill>
                <a:effectLst/>
                <a:uLnTx/>
                <a:uFillTx/>
                <a:latin typeface="Trebuchet MS"/>
                <a:ea typeface="+mn-ea"/>
                <a:cs typeface="Arial"/>
              </a:rPr>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2680" y="705841"/>
            <a:ext cx="6592538" cy="4924056"/>
          </a:xfrm>
          <a:prstGeom prst="rect">
            <a:avLst/>
          </a:prstGeom>
        </p:spPr>
      </p:pic>
    </p:spTree>
    <p:extLst>
      <p:ext uri="{BB962C8B-B14F-4D97-AF65-F5344CB8AC3E}">
        <p14:creationId xmlns:p14="http://schemas.microsoft.com/office/powerpoint/2010/main" val="96473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8606879" y="816525"/>
            <a:ext cx="29005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Shiloh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 </a:t>
            </a:r>
            <a:r>
              <a:rPr kumimoji="0" lang="en-US" sz="2400" b="0" i="0" u="none" strike="noStrike" kern="1200" cap="none" spc="0" normalizeH="0" baseline="0" noProof="0" dirty="0">
                <a:ln>
                  <a:noFill/>
                </a:ln>
                <a:solidFill>
                  <a:srgbClr val="007066"/>
                </a:solidFill>
                <a:effectLst/>
                <a:uLnTx/>
                <a:uFillTx/>
                <a:latin typeface="Trebuchet MS"/>
                <a:ea typeface="+mn-ea"/>
                <a:cs typeface="Arial"/>
              </a:rPr>
              <a:t>after</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674" y="816525"/>
            <a:ext cx="7227938" cy="4818625"/>
          </a:xfrm>
          <a:prstGeom prst="rect">
            <a:avLst/>
          </a:prstGeom>
        </p:spPr>
      </p:pic>
    </p:spTree>
    <p:extLst>
      <p:ext uri="{BB962C8B-B14F-4D97-AF65-F5344CB8AC3E}">
        <p14:creationId xmlns:p14="http://schemas.microsoft.com/office/powerpoint/2010/main" val="152919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9" name="TextBox 8"/>
          <p:cNvSpPr txBox="1"/>
          <p:nvPr/>
        </p:nvSpPr>
        <p:spPr>
          <a:xfrm>
            <a:off x="685127" y="831559"/>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Steamtown </a:t>
            </a:r>
            <a:r>
              <a:rPr kumimoji="0" lang="en-US" sz="2400" b="0" i="0" u="none" strike="noStrike" kern="1200" cap="none" spc="0" normalizeH="0" baseline="0" noProof="0" dirty="0">
                <a:ln>
                  <a:noFill/>
                </a:ln>
                <a:solidFill>
                  <a:srgbClr val="007066"/>
                </a:solidFill>
                <a:effectLst/>
                <a:uLnTx/>
                <a:uFillTx/>
                <a:latin typeface="Trebuchet MS"/>
                <a:ea typeface="+mn-ea"/>
                <a:cs typeface="Arial"/>
              </a:rPr>
              <a:t> before </a:t>
            </a:r>
          </a:p>
        </p:txBody>
      </p:sp>
      <p:sp>
        <p:nvSpPr>
          <p:cNvPr id="7" name="TextBox 6"/>
          <p:cNvSpPr txBox="1"/>
          <p:nvPr/>
        </p:nvSpPr>
        <p:spPr>
          <a:xfrm>
            <a:off x="859671" y="16660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8" name="Content Placeholder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671" y="1564125"/>
            <a:ext cx="4766127" cy="3559885"/>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6061" y="1564126"/>
            <a:ext cx="4766125" cy="3559884"/>
          </a:xfrm>
          <a:prstGeom prst="rect">
            <a:avLst/>
          </a:prstGeom>
        </p:spPr>
      </p:pic>
    </p:spTree>
    <p:extLst>
      <p:ext uri="{BB962C8B-B14F-4D97-AF65-F5344CB8AC3E}">
        <p14:creationId xmlns:p14="http://schemas.microsoft.com/office/powerpoint/2010/main" val="2018967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9" name="TextBox 8"/>
          <p:cNvSpPr txBox="1"/>
          <p:nvPr/>
        </p:nvSpPr>
        <p:spPr>
          <a:xfrm>
            <a:off x="2700867" y="1240961"/>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Why Is Policy Important?</a:t>
            </a:r>
            <a:endParaRPr kumimoji="0" lang="en-US" sz="2800" b="1" i="0" u="none" strike="noStrike" kern="1200" cap="none" spc="0" normalizeH="0" baseline="0" noProof="0" dirty="0">
              <a:ln>
                <a:noFill/>
              </a:ln>
              <a:solidFill>
                <a:srgbClr val="007066"/>
              </a:solidFill>
              <a:effectLst/>
              <a:uLnTx/>
              <a:uFillTx/>
              <a:latin typeface="Arial"/>
              <a:ea typeface="+mn-ea"/>
              <a:cs typeface="Arial"/>
            </a:endParaRPr>
          </a:p>
        </p:txBody>
      </p:sp>
      <p:sp>
        <p:nvSpPr>
          <p:cNvPr id="11" name="TextBox 10"/>
          <p:cNvSpPr txBox="1"/>
          <p:nvPr/>
        </p:nvSpPr>
        <p:spPr>
          <a:xfrm>
            <a:off x="2027767" y="2088630"/>
            <a:ext cx="4821767" cy="341632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 </a:t>
            </a:r>
            <a:r>
              <a:rPr kumimoji="0" lang="en-US" sz="1800" b="1" i="0" u="none" strike="noStrike" kern="1200" cap="none" spc="0" normalizeH="0" baseline="0" noProof="0" dirty="0">
                <a:ln>
                  <a:noFill/>
                </a:ln>
                <a:solidFill>
                  <a:srgbClr val="007066"/>
                </a:solidFill>
                <a:effectLst/>
                <a:uLnTx/>
                <a:uFillTx/>
                <a:latin typeface="Trebuchet MS"/>
                <a:ea typeface="+mn-ea"/>
                <a:cs typeface="+mn-cs"/>
              </a:rPr>
              <a:t>NPS needs authorization to take action </a:t>
            </a: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7066"/>
                </a:solidFill>
                <a:effectLst/>
                <a:uLnTx/>
                <a:uFillTx/>
                <a:latin typeface="Trebuchet MS"/>
                <a:ea typeface="+mn-ea"/>
                <a:cs typeface="+mn-cs"/>
              </a:rPr>
              <a:t>Policy undergirds all aspects of the partnership</a:t>
            </a: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7066"/>
                </a:solidFill>
                <a:effectLst/>
                <a:uLnTx/>
                <a:uFillTx/>
                <a:latin typeface="Trebuchet MS"/>
                <a:ea typeface="+mn-ea"/>
                <a:cs typeface="+mn-cs"/>
              </a:rPr>
              <a:t>OIG review</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007066"/>
                </a:solidFill>
                <a:effectLst/>
                <a:uLnTx/>
                <a:uFillTx/>
                <a:latin typeface="Trebuchet MS"/>
                <a:ea typeface="+mn-ea"/>
                <a:cs typeface="+mn-cs"/>
              </a:rPr>
              <a:t>Are we fully implementing current policy?</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007066"/>
                </a:solidFill>
                <a:effectLst/>
                <a:uLnTx/>
                <a:uFillTx/>
                <a:latin typeface="Trebuchet MS"/>
                <a:ea typeface="+mn-ea"/>
                <a:cs typeface="+mn-cs"/>
              </a:rPr>
              <a:t>Do we need to update policies?</a:t>
            </a:r>
            <a:endParaRPr kumimoji="0" lang="en-US" sz="1800" b="0" i="0" u="none" strike="noStrike" kern="1200" cap="none" spc="0" normalizeH="0" baseline="0" noProof="0" dirty="0">
              <a:ln>
                <a:noFill/>
              </a:ln>
              <a:solidFill>
                <a:srgbClr val="007066"/>
              </a:solidFill>
              <a:effectLst/>
              <a:uLnTx/>
              <a:uFillTx/>
              <a:latin typeface="Trebuchet MS"/>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3078" name="Picture 6" descr="C:\Users\mvanlandingham\Pictures\34073523-high-priority-red-rubber-stamp-over-a-white-backgrou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32449">
            <a:off x="7852527" y="2797924"/>
            <a:ext cx="2574173" cy="182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87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9" name="TextBox 8"/>
          <p:cNvSpPr txBox="1"/>
          <p:nvPr/>
        </p:nvSpPr>
        <p:spPr>
          <a:xfrm>
            <a:off x="685127" y="831559"/>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Steamtown </a:t>
            </a:r>
            <a:r>
              <a:rPr kumimoji="0" lang="en-US" sz="2400" b="0" i="0" u="none" strike="noStrike" kern="1200" cap="none" spc="0" normalizeH="0" baseline="0" noProof="0" dirty="0">
                <a:ln>
                  <a:noFill/>
                </a:ln>
                <a:solidFill>
                  <a:srgbClr val="007066"/>
                </a:solidFill>
                <a:effectLst/>
                <a:uLnTx/>
                <a:uFillTx/>
                <a:latin typeface="Trebuchet MS"/>
                <a:ea typeface="+mn-ea"/>
                <a:cs typeface="Arial"/>
              </a:rPr>
              <a:t>before</a:t>
            </a:r>
            <a:r>
              <a:rPr kumimoji="0" lang="en-US" sz="3600" b="1" i="0" u="none" strike="noStrike" kern="1200" cap="none" spc="0" normalizeH="0" baseline="0" noProof="0" dirty="0">
                <a:ln>
                  <a:noFill/>
                </a:ln>
                <a:solidFill>
                  <a:srgbClr val="007066"/>
                </a:solidFill>
                <a:effectLst/>
                <a:uLnTx/>
                <a:uFillTx/>
                <a:latin typeface="Arial"/>
                <a:ea typeface="+mn-ea"/>
                <a:cs typeface="Arial"/>
              </a:rPr>
              <a:t> </a:t>
            </a:r>
          </a:p>
        </p:txBody>
      </p:sp>
      <p:sp>
        <p:nvSpPr>
          <p:cNvPr id="7" name="TextBox 6"/>
          <p:cNvSpPr txBox="1"/>
          <p:nvPr/>
        </p:nvSpPr>
        <p:spPr>
          <a:xfrm>
            <a:off x="859671" y="16660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11" name="Content Placeholder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183" y="1669845"/>
            <a:ext cx="4833327" cy="3610078"/>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2003" y="1669846"/>
            <a:ext cx="4833328" cy="3610078"/>
          </a:xfrm>
          <a:prstGeom prst="rect">
            <a:avLst/>
          </a:prstGeom>
        </p:spPr>
      </p:pic>
    </p:spTree>
    <p:extLst>
      <p:ext uri="{BB962C8B-B14F-4D97-AF65-F5344CB8AC3E}">
        <p14:creationId xmlns:p14="http://schemas.microsoft.com/office/powerpoint/2010/main" val="3296835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01353" y="625423"/>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66"/>
                </a:solidFill>
                <a:effectLst/>
                <a:uLnTx/>
                <a:uFillTx/>
                <a:latin typeface="Arial"/>
                <a:ea typeface="+mn-ea"/>
                <a:cs typeface="Arial"/>
              </a:rPr>
              <a:t>Steamtown Museum</a:t>
            </a:r>
          </a:p>
        </p:txBody>
      </p:sp>
      <p:sp>
        <p:nvSpPr>
          <p:cNvPr id="6" name="TextBox 5"/>
          <p:cNvSpPr txBox="1"/>
          <p:nvPr/>
        </p:nvSpPr>
        <p:spPr>
          <a:xfrm>
            <a:off x="859671" y="16660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7" name="Content Placeholder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015" y="1400529"/>
            <a:ext cx="5590975" cy="400686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710349" y="1980002"/>
            <a:ext cx="3569169" cy="2665861"/>
          </a:xfrm>
          <a:prstGeom prst="rect">
            <a:avLst/>
          </a:prstGeom>
        </p:spPr>
      </p:pic>
      <p:pic>
        <p:nvPicPr>
          <p:cNvPr id="12" name="Picture 1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8479570" y="1580170"/>
            <a:ext cx="4183155" cy="2595900"/>
          </a:xfrm>
          <a:prstGeom prst="rect">
            <a:avLst/>
          </a:prstGeom>
        </p:spPr>
      </p:pic>
    </p:spTree>
    <p:extLst>
      <p:ext uri="{BB962C8B-B14F-4D97-AF65-F5344CB8AC3E}">
        <p14:creationId xmlns:p14="http://schemas.microsoft.com/office/powerpoint/2010/main" val="486111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724617" y="695995"/>
            <a:ext cx="352926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Arial"/>
              </a:rPr>
              <a:t>Steamtown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Arial"/>
              </a:rPr>
              <a:t>Entrance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Arial"/>
              </a:rPr>
              <a:t>into the store </a:t>
            </a:r>
          </a:p>
        </p:txBody>
      </p:sp>
      <p:pic>
        <p:nvPicPr>
          <p:cNvPr id="6" name="Content Placeholder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701" y="690354"/>
            <a:ext cx="6723921" cy="5022188"/>
          </a:xfrm>
          <a:prstGeom prst="rect">
            <a:avLst/>
          </a:prstGeom>
        </p:spPr>
      </p:pic>
      <p:sp>
        <p:nvSpPr>
          <p:cNvPr id="8" name="TextBox 7"/>
          <p:cNvSpPr txBox="1"/>
          <p:nvPr/>
        </p:nvSpPr>
        <p:spPr>
          <a:xfrm>
            <a:off x="859671" y="16660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Tree>
    <p:extLst>
      <p:ext uri="{BB962C8B-B14F-4D97-AF65-F5344CB8AC3E}">
        <p14:creationId xmlns:p14="http://schemas.microsoft.com/office/powerpoint/2010/main" val="2955058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859671" y="16660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7" name="Content Placeholder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881274" y="1355270"/>
            <a:ext cx="4804807" cy="3588774"/>
          </a:xfrm>
          <a:prstGeom prst="rect">
            <a:avLst/>
          </a:prstGeom>
        </p:spPr>
      </p:pic>
      <p:pic>
        <p:nvPicPr>
          <p:cNvPr id="11" name="Content Placeholder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761501" y="1283203"/>
            <a:ext cx="4798142" cy="3726240"/>
          </a:xfrm>
          <a:prstGeom prst="rect">
            <a:avLst/>
          </a:prstGeom>
        </p:spPr>
      </p:pic>
      <p:sp>
        <p:nvSpPr>
          <p:cNvPr id="2" name="TextBox 1"/>
          <p:cNvSpPr txBox="1"/>
          <p:nvPr/>
        </p:nvSpPr>
        <p:spPr>
          <a:xfrm>
            <a:off x="10314039" y="963561"/>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Steamtown</a:t>
            </a:r>
          </a:p>
        </p:txBody>
      </p:sp>
    </p:spTree>
    <p:extLst>
      <p:ext uri="{BB962C8B-B14F-4D97-AF65-F5344CB8AC3E}">
        <p14:creationId xmlns:p14="http://schemas.microsoft.com/office/powerpoint/2010/main" val="88326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2449325" y="797383"/>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Gulf Islands National Seashore</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8762" y="2075947"/>
            <a:ext cx="5004618" cy="357126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7991" y="1601457"/>
            <a:ext cx="4854537" cy="3640903"/>
          </a:xfrm>
          <a:prstGeom prst="rect">
            <a:avLst/>
          </a:prstGeom>
        </p:spPr>
      </p:pic>
      <p:sp>
        <p:nvSpPr>
          <p:cNvPr id="3" name="TextBox 2"/>
          <p:cNvSpPr txBox="1"/>
          <p:nvPr/>
        </p:nvSpPr>
        <p:spPr>
          <a:xfrm>
            <a:off x="538691" y="1429616"/>
            <a:ext cx="3141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Fort Pickens before</a:t>
            </a:r>
            <a:r>
              <a:rPr kumimoji="0" lang="en-US" sz="1800" b="0" i="0" u="none" strike="noStrike" kern="1200" cap="none" spc="0" normalizeH="0" baseline="0" noProof="0" dirty="0">
                <a:ln>
                  <a:noFill/>
                </a:ln>
                <a:solidFill>
                  <a:srgbClr val="007066"/>
                </a:solidFill>
                <a:effectLst/>
                <a:uLnTx/>
                <a:uFillTx/>
                <a:latin typeface="Trebuchet MS"/>
                <a:ea typeface="+mn-ea"/>
                <a:cs typeface="+mn-cs"/>
              </a:rPr>
              <a:t> </a:t>
            </a:r>
          </a:p>
        </p:txBody>
      </p:sp>
    </p:spTree>
    <p:extLst>
      <p:ext uri="{BB962C8B-B14F-4D97-AF65-F5344CB8AC3E}">
        <p14:creationId xmlns:p14="http://schemas.microsoft.com/office/powerpoint/2010/main" val="680186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68466" y="1484603"/>
            <a:ext cx="5744460" cy="4113710"/>
          </a:xfrm>
          <a:prstGeom prst="rect">
            <a:avLst/>
          </a:prstGeom>
        </p:spPr>
      </p:pic>
      <p:sp>
        <p:nvSpPr>
          <p:cNvPr id="3" name="TextBox 2"/>
          <p:cNvSpPr txBox="1"/>
          <p:nvPr/>
        </p:nvSpPr>
        <p:spPr>
          <a:xfrm>
            <a:off x="1289571" y="775965"/>
            <a:ext cx="26404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Fort Pickens after</a:t>
            </a:r>
          </a:p>
        </p:txBody>
      </p:sp>
    </p:spTree>
    <p:extLst>
      <p:ext uri="{BB962C8B-B14F-4D97-AF65-F5344CB8AC3E}">
        <p14:creationId xmlns:p14="http://schemas.microsoft.com/office/powerpoint/2010/main" val="870062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Your Session Title Goes Here, on One Line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380" y="1326058"/>
            <a:ext cx="5850194" cy="43876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43775" y="2862109"/>
            <a:ext cx="2381250" cy="2038350"/>
          </a:xfrm>
          <a:prstGeom prst="rect">
            <a:avLst/>
          </a:prstGeom>
        </p:spPr>
      </p:pic>
      <p:sp>
        <p:nvSpPr>
          <p:cNvPr id="5" name="TextBox 4"/>
          <p:cNvSpPr txBox="1"/>
          <p:nvPr/>
        </p:nvSpPr>
        <p:spPr>
          <a:xfrm>
            <a:off x="9842090" y="736021"/>
            <a:ext cx="18614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Fort Pickens</a:t>
            </a:r>
          </a:p>
        </p:txBody>
      </p:sp>
    </p:spTree>
    <p:extLst>
      <p:ext uri="{BB962C8B-B14F-4D97-AF65-F5344CB8AC3E}">
        <p14:creationId xmlns:p14="http://schemas.microsoft.com/office/powerpoint/2010/main" val="3155576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67035" y="167829"/>
            <a:ext cx="10604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19" y="1471319"/>
            <a:ext cx="5007383" cy="3591233"/>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50131" y="1471319"/>
            <a:ext cx="5272841" cy="3591233"/>
          </a:xfrm>
          <a:prstGeom prst="rect">
            <a:avLst/>
          </a:prstGeom>
        </p:spPr>
      </p:pic>
      <p:sp>
        <p:nvSpPr>
          <p:cNvPr id="3" name="TextBox 2"/>
          <p:cNvSpPr txBox="1"/>
          <p:nvPr/>
        </p:nvSpPr>
        <p:spPr>
          <a:xfrm>
            <a:off x="9461565" y="745434"/>
            <a:ext cx="18614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Fort Pickens</a:t>
            </a:r>
          </a:p>
        </p:txBody>
      </p:sp>
    </p:spTree>
    <p:extLst>
      <p:ext uri="{BB962C8B-B14F-4D97-AF65-F5344CB8AC3E}">
        <p14:creationId xmlns:p14="http://schemas.microsoft.com/office/powerpoint/2010/main" val="358851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9" name="TextBox 8"/>
          <p:cNvSpPr txBox="1"/>
          <p:nvPr/>
        </p:nvSpPr>
        <p:spPr>
          <a:xfrm>
            <a:off x="923827" y="791861"/>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Hot Springs </a:t>
            </a:r>
            <a:r>
              <a:rPr kumimoji="0" lang="en-US" sz="3600" b="0" i="0" u="none" strike="noStrike" kern="1200" cap="none" spc="0" normalizeH="0" baseline="0" noProof="0" dirty="0">
                <a:ln>
                  <a:noFill/>
                </a:ln>
                <a:solidFill>
                  <a:srgbClr val="007066"/>
                </a:solidFill>
                <a:effectLst/>
                <a:uLnTx/>
                <a:uFillTx/>
                <a:latin typeface="Arial"/>
                <a:ea typeface="+mn-ea"/>
                <a:cs typeface="Arial"/>
              </a:rPr>
              <a:t>Bathhouse Row Emporium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4156" y="1701061"/>
            <a:ext cx="4611328" cy="3458496"/>
          </a:xfrm>
          <a:prstGeom prst="rect">
            <a:avLst/>
          </a:prstGeom>
        </p:spPr>
      </p:pic>
      <p:pic>
        <p:nvPicPr>
          <p:cNvPr id="6" name="Picture 5"/>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0438" y="1747765"/>
            <a:ext cx="4758813" cy="3569110"/>
          </a:xfrm>
          <a:prstGeom prst="rect">
            <a:avLst/>
          </a:prstGeom>
        </p:spPr>
      </p:pic>
    </p:spTree>
    <p:extLst>
      <p:ext uri="{BB962C8B-B14F-4D97-AF65-F5344CB8AC3E}">
        <p14:creationId xmlns:p14="http://schemas.microsoft.com/office/powerpoint/2010/main" val="1723354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4938" y="1612571"/>
            <a:ext cx="5437239" cy="3962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6159" y="1612571"/>
            <a:ext cx="5013205" cy="3759904"/>
          </a:xfrm>
          <a:prstGeom prst="rect">
            <a:avLst/>
          </a:prstGeom>
        </p:spPr>
      </p:pic>
      <p:sp>
        <p:nvSpPr>
          <p:cNvPr id="3" name="TextBox 2"/>
          <p:cNvSpPr txBox="1"/>
          <p:nvPr/>
        </p:nvSpPr>
        <p:spPr>
          <a:xfrm>
            <a:off x="10058400" y="796413"/>
            <a:ext cx="17411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Hot Springs</a:t>
            </a:r>
          </a:p>
        </p:txBody>
      </p:sp>
    </p:spTree>
    <p:extLst>
      <p:ext uri="{BB962C8B-B14F-4D97-AF65-F5344CB8AC3E}">
        <p14:creationId xmlns:p14="http://schemas.microsoft.com/office/powerpoint/2010/main" val="4241908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080" y="698500"/>
            <a:ext cx="7583487" cy="891988"/>
          </a:xfrm>
          <a:ln>
            <a:noFill/>
          </a:ln>
        </p:spPr>
        <p:txBody>
          <a:bodyPr/>
          <a:lstStyle/>
          <a:p>
            <a:r>
              <a:rPr lang="en-US" dirty="0">
                <a:solidFill>
                  <a:srgbClr val="007066"/>
                </a:solidFill>
              </a:rPr>
              <a:t>    Tiered NPS Policy System</a:t>
            </a:r>
          </a:p>
        </p:txBody>
      </p:sp>
      <p:graphicFrame>
        <p:nvGraphicFramePr>
          <p:cNvPr id="4" name="Content Placeholder 3"/>
          <p:cNvGraphicFramePr>
            <a:graphicFrameLocks noGrp="1"/>
          </p:cNvGraphicFramePr>
          <p:nvPr>
            <p:ph idx="1"/>
            <p:extLst/>
          </p:nvPr>
        </p:nvGraphicFramePr>
        <p:xfrm>
          <a:off x="2022134" y="1727200"/>
          <a:ext cx="8216900" cy="332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hape 198"/>
          <p:cNvCxnSpPr/>
          <p:nvPr/>
        </p:nvCxnSpPr>
        <p:spPr>
          <a:xfrm>
            <a:off x="2008612" y="528991"/>
            <a:ext cx="8230422" cy="0"/>
          </a:xfrm>
          <a:prstGeom prst="straightConnector1">
            <a:avLst/>
          </a:prstGeom>
          <a:noFill/>
          <a:ln w="9525" cap="flat" cmpd="sng">
            <a:solidFill>
              <a:srgbClr val="007066"/>
            </a:solidFill>
            <a:prstDash val="solid"/>
            <a:round/>
            <a:headEnd type="none" w="med" len="med"/>
            <a:tailEnd type="none" w="med" len="med"/>
          </a:ln>
        </p:spPr>
      </p:cxnSp>
      <p:sp>
        <p:nvSpPr>
          <p:cNvPr id="7" name="Shape 199"/>
          <p:cNvSpPr txBox="1"/>
          <p:nvPr/>
        </p:nvSpPr>
        <p:spPr>
          <a:xfrm>
            <a:off x="1752600" y="172707"/>
            <a:ext cx="8686800" cy="30777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Tree>
    <p:extLst>
      <p:ext uri="{BB962C8B-B14F-4D97-AF65-F5344CB8AC3E}">
        <p14:creationId xmlns:p14="http://schemas.microsoft.com/office/powerpoint/2010/main" val="1570340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051" y="2035278"/>
            <a:ext cx="2388399" cy="2587345"/>
          </a:xfrm>
          <a:prstGeom prst="rect">
            <a:avLst/>
          </a:prstGeom>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01328" y="1438193"/>
            <a:ext cx="3405481" cy="4136698"/>
          </a:xfrm>
          <a:prstGeom prst="rect">
            <a:avLst/>
          </a:prstGeom>
        </p:spPr>
      </p:pic>
      <p:pic>
        <p:nvPicPr>
          <p:cNvPr id="12" name="Picture 1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30798" y="927510"/>
            <a:ext cx="5447071" cy="4476269"/>
          </a:xfrm>
          <a:prstGeom prst="rect">
            <a:avLst/>
          </a:prstGeom>
        </p:spPr>
      </p:pic>
      <p:sp>
        <p:nvSpPr>
          <p:cNvPr id="3" name="TextBox 2"/>
          <p:cNvSpPr txBox="1"/>
          <p:nvPr/>
        </p:nvSpPr>
        <p:spPr>
          <a:xfrm>
            <a:off x="304800" y="727228"/>
            <a:ext cx="3742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Bathhouse Row Emporium</a:t>
            </a:r>
          </a:p>
        </p:txBody>
      </p:sp>
    </p:spTree>
    <p:extLst>
      <p:ext uri="{BB962C8B-B14F-4D97-AF65-F5344CB8AC3E}">
        <p14:creationId xmlns:p14="http://schemas.microsoft.com/office/powerpoint/2010/main" val="3667898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9" name="TextBox 8"/>
          <p:cNvSpPr txBox="1"/>
          <p:nvPr/>
        </p:nvSpPr>
        <p:spPr>
          <a:xfrm>
            <a:off x="923827" y="791861"/>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66"/>
                </a:solidFill>
                <a:effectLst/>
                <a:uLnTx/>
                <a:uFillTx/>
                <a:latin typeface="Arial"/>
                <a:ea typeface="+mn-ea"/>
                <a:cs typeface="Arial"/>
              </a:rPr>
              <a:t>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7408" y="838565"/>
            <a:ext cx="3373694" cy="449825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37978" y="1459802"/>
            <a:ext cx="4969891" cy="3727418"/>
          </a:xfrm>
          <a:prstGeom prst="rect">
            <a:avLst/>
          </a:prstGeom>
        </p:spPr>
      </p:pic>
      <p:sp>
        <p:nvSpPr>
          <p:cNvPr id="3" name="TextBox 2"/>
          <p:cNvSpPr txBox="1"/>
          <p:nvPr/>
        </p:nvSpPr>
        <p:spPr>
          <a:xfrm>
            <a:off x="9586452" y="1052211"/>
            <a:ext cx="226087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Bathhouse 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Emporium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893072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9" name="TextBox 8"/>
          <p:cNvSpPr txBox="1"/>
          <p:nvPr/>
        </p:nvSpPr>
        <p:spPr>
          <a:xfrm>
            <a:off x="923827" y="791861"/>
            <a:ext cx="10604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Mammoth Cave </a:t>
            </a:r>
            <a:r>
              <a:rPr kumimoji="0" lang="en-US" sz="3600" b="0" i="0" u="none" strike="noStrike" kern="1200" cap="none" spc="0" normalizeH="0" baseline="0" noProof="0" dirty="0">
                <a:ln>
                  <a:noFill/>
                </a:ln>
                <a:solidFill>
                  <a:srgbClr val="007066"/>
                </a:solidFill>
                <a:effectLst/>
                <a:uLnTx/>
                <a:uFillTx/>
                <a:latin typeface="Arial"/>
                <a:ea typeface="+mn-ea"/>
                <a:cs typeface="Arial"/>
              </a:rPr>
              <a:t>– </a:t>
            </a:r>
            <a:r>
              <a:rPr kumimoji="0" lang="en-US" sz="3200" b="0" i="0" u="none" strike="noStrike" kern="1200" cap="none" spc="0" normalizeH="0" baseline="0" noProof="0" dirty="0">
                <a:ln>
                  <a:noFill/>
                </a:ln>
                <a:solidFill>
                  <a:srgbClr val="007066"/>
                </a:solidFill>
                <a:effectLst/>
                <a:uLnTx/>
                <a:uFillTx/>
                <a:latin typeface="Arial"/>
                <a:ea typeface="+mn-ea"/>
                <a:cs typeface="Arial"/>
              </a:rPr>
              <a:t>LEED Gold Store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827" y="1566453"/>
            <a:ext cx="8150941" cy="4045472"/>
          </a:xfrm>
          <a:prstGeom prst="rect">
            <a:avLst/>
          </a:prstGeom>
        </p:spPr>
      </p:pic>
    </p:spTree>
    <p:extLst>
      <p:ext uri="{BB962C8B-B14F-4D97-AF65-F5344CB8AC3E}">
        <p14:creationId xmlns:p14="http://schemas.microsoft.com/office/powerpoint/2010/main" val="31954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p:cNvCxnSpPr>
          <p:nvPr/>
        </p:nvCxnSpPr>
        <p:spPr>
          <a:xfrm>
            <a:off x="923827" y="528991"/>
            <a:ext cx="10365965"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07521" y="174511"/>
            <a:ext cx="10604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56179" y="803174"/>
            <a:ext cx="3926453" cy="4394415"/>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33612" y="803174"/>
            <a:ext cx="4250646" cy="4881239"/>
          </a:xfrm>
          <a:prstGeom prst="rect">
            <a:avLst/>
          </a:prstGeom>
        </p:spPr>
      </p:pic>
      <p:sp>
        <p:nvSpPr>
          <p:cNvPr id="3" name="TextBox 2"/>
          <p:cNvSpPr txBox="1"/>
          <p:nvPr/>
        </p:nvSpPr>
        <p:spPr>
          <a:xfrm>
            <a:off x="109846" y="1052211"/>
            <a:ext cx="22878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66"/>
                </a:solidFill>
                <a:effectLst/>
                <a:uLnTx/>
                <a:uFillTx/>
                <a:latin typeface="Trebuchet MS"/>
                <a:ea typeface="+mn-ea"/>
                <a:cs typeface="+mn-cs"/>
              </a:rPr>
              <a:t>Mammoth Cave</a:t>
            </a:r>
          </a:p>
        </p:txBody>
      </p:sp>
    </p:spTree>
    <p:extLst>
      <p:ext uri="{BB962C8B-B14F-4D97-AF65-F5344CB8AC3E}">
        <p14:creationId xmlns:p14="http://schemas.microsoft.com/office/powerpoint/2010/main" val="2567475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2008612" y="603138"/>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What’s New In Product?</a:t>
            </a:r>
          </a:p>
        </p:txBody>
      </p:sp>
      <p:sp>
        <p:nvSpPr>
          <p:cNvPr id="11" name="TextBox 10"/>
          <p:cNvSpPr txBox="1"/>
          <p:nvPr/>
        </p:nvSpPr>
        <p:spPr>
          <a:xfrm>
            <a:off x="309966" y="1370319"/>
            <a:ext cx="5331417" cy="424731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007066"/>
              </a:solidFill>
              <a:effectLst/>
              <a:uLnTx/>
              <a:uFillTx/>
              <a:latin typeface="Arial"/>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Strategies and streamlining product development processes.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Publications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Centralized Product Development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Custom product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Local Product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007066"/>
              </a:solidFill>
              <a:effectLst/>
              <a:uLnTx/>
              <a:uFillTx/>
              <a:latin typeface="Arial"/>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l="-1" r="-1266"/>
          <a:stretch/>
        </p:blipFill>
        <p:spPr>
          <a:xfrm>
            <a:off x="5641383" y="3236681"/>
            <a:ext cx="3549308" cy="211610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1383" y="1323615"/>
            <a:ext cx="3549308" cy="1913066"/>
          </a:xfrm>
          <a:prstGeom prst="rect">
            <a:avLst/>
          </a:prstGeom>
        </p:spPr>
      </p:pic>
    </p:spTree>
    <p:extLst>
      <p:ext uri="{BB962C8B-B14F-4D97-AF65-F5344CB8AC3E}">
        <p14:creationId xmlns:p14="http://schemas.microsoft.com/office/powerpoint/2010/main" val="3204053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412286" y="499999"/>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412286" y="192222"/>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412286" y="622370"/>
            <a:ext cx="8653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Product Development Strategies</a:t>
            </a:r>
          </a:p>
        </p:txBody>
      </p:sp>
      <p:sp>
        <p:nvSpPr>
          <p:cNvPr id="11" name="TextBox 10"/>
          <p:cNvSpPr txBox="1"/>
          <p:nvPr/>
        </p:nvSpPr>
        <p:spPr>
          <a:xfrm>
            <a:off x="680458" y="2205651"/>
            <a:ext cx="5381874" cy="240065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Category management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Vendor management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Assortment planning</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Developing collections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Streamlining processes</a:t>
            </a:r>
          </a:p>
        </p:txBody>
      </p:sp>
      <p:graphicFrame>
        <p:nvGraphicFramePr>
          <p:cNvPr id="3" name="Diagram 2"/>
          <p:cNvGraphicFramePr/>
          <p:nvPr>
            <p:extLst/>
          </p:nvPr>
        </p:nvGraphicFramePr>
        <p:xfrm>
          <a:off x="4755686" y="1533084"/>
          <a:ext cx="5538688" cy="3938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554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585684" y="531249"/>
            <a:ext cx="86533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66"/>
                </a:solidFill>
                <a:effectLst/>
                <a:uLnTx/>
                <a:uFillTx/>
                <a:latin typeface="Arial"/>
                <a:ea typeface="+mn-ea"/>
                <a:cs typeface="Arial"/>
              </a:rPr>
              <a:t>America’s National Parks Apparel Program</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40512" y="1387379"/>
            <a:ext cx="4049936" cy="36860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6" name="Diagram 5"/>
          <p:cNvGraphicFramePr/>
          <p:nvPr>
            <p:extLst/>
          </p:nvPr>
        </p:nvGraphicFramePr>
        <p:xfrm>
          <a:off x="393938" y="1387379"/>
          <a:ext cx="5853110" cy="4352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997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480448" y="575695"/>
            <a:ext cx="9960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66"/>
                </a:solidFill>
                <a:effectLst/>
                <a:uLnTx/>
                <a:uFillTx/>
                <a:latin typeface="Arial"/>
                <a:ea typeface="+mn-ea"/>
                <a:cs typeface="Arial"/>
              </a:rPr>
              <a:t>The Passport To Your National Parks Collection</a:t>
            </a:r>
          </a:p>
        </p:txBody>
      </p:sp>
      <p:sp>
        <p:nvSpPr>
          <p:cNvPr id="12" name="TextBox 11"/>
          <p:cNvSpPr txBox="1"/>
          <p:nvPr/>
        </p:nvSpPr>
        <p:spPr>
          <a:xfrm>
            <a:off x="277502" y="1797803"/>
            <a:ext cx="4155013" cy="286232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Allows all stores to capture the best pricing.</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Creates a consistent product story.</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Gives product opportunities to any store volume.</a:t>
            </a:r>
          </a:p>
        </p:txBody>
      </p:sp>
      <p:pic>
        <p:nvPicPr>
          <p:cNvPr id="3" name="Picture 2"/>
          <p:cNvPicPr>
            <a:picLocks noChangeAspect="1"/>
          </p:cNvPicPr>
          <p:nvPr/>
        </p:nvPicPr>
        <p:blipFill>
          <a:blip r:embed="rId3"/>
          <a:stretch>
            <a:fillRect/>
          </a:stretch>
        </p:blipFill>
        <p:spPr>
          <a:xfrm>
            <a:off x="8897981" y="3009626"/>
            <a:ext cx="2191044" cy="202874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7335" y="1322176"/>
            <a:ext cx="2292338" cy="1525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1537" y="1322176"/>
            <a:ext cx="2662026" cy="1772029"/>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3112" y="3128432"/>
            <a:ext cx="2041786" cy="2041786"/>
          </a:xfrm>
          <a:prstGeom prst="rect">
            <a:avLst/>
          </a:prstGeom>
        </p:spPr>
      </p:pic>
    </p:spTree>
    <p:extLst>
      <p:ext uri="{BB962C8B-B14F-4D97-AF65-F5344CB8AC3E}">
        <p14:creationId xmlns:p14="http://schemas.microsoft.com/office/powerpoint/2010/main" val="3304020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937098" y="603251"/>
            <a:ext cx="8653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Solar Eclipse Event</a:t>
            </a:r>
          </a:p>
        </p:txBody>
      </p:sp>
      <p:sp>
        <p:nvSpPr>
          <p:cNvPr id="11" name="TextBox 10"/>
          <p:cNvSpPr txBox="1"/>
          <p:nvPr/>
        </p:nvSpPr>
        <p:spPr>
          <a:xfrm>
            <a:off x="192232" y="1718403"/>
            <a:ext cx="4537764" cy="327782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An event that extends into product.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Available to multiple sites planning events.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066"/>
                </a:solidFill>
                <a:effectLst/>
                <a:uLnTx/>
                <a:uFillTx/>
                <a:latin typeface="Arial"/>
                <a:ea typeface="+mn-ea"/>
                <a:cs typeface="Arial"/>
              </a:rPr>
              <a:t>Early communication and collaboration is the key to developing the product assortment!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481" y="1323841"/>
            <a:ext cx="1965566" cy="196556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4309" y="3560539"/>
            <a:ext cx="2045576" cy="2045576"/>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2799" y="3560539"/>
            <a:ext cx="1820377" cy="1820377"/>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82966" y="815861"/>
            <a:ext cx="2074823" cy="2074823"/>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94306" y="2931449"/>
            <a:ext cx="1654226" cy="2133010"/>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47713" y="1243331"/>
            <a:ext cx="1958768" cy="1964112"/>
          </a:xfrm>
          <a:prstGeom prst="rect">
            <a:avLst/>
          </a:prstGeom>
        </p:spPr>
      </p:pic>
    </p:spTree>
    <p:extLst>
      <p:ext uri="{BB962C8B-B14F-4D97-AF65-F5344CB8AC3E}">
        <p14:creationId xmlns:p14="http://schemas.microsoft.com/office/powerpoint/2010/main" val="2594333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797148" y="667900"/>
            <a:ext cx="8653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United States WWI Centennial</a:t>
            </a:r>
          </a:p>
        </p:txBody>
      </p:sp>
      <p:sp>
        <p:nvSpPr>
          <p:cNvPr id="11" name="TextBox 10"/>
          <p:cNvSpPr txBox="1"/>
          <p:nvPr/>
        </p:nvSpPr>
        <p:spPr>
          <a:xfrm>
            <a:off x="368004" y="2409124"/>
            <a:ext cx="4251195" cy="258532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Collection created for a publication.</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Uses resources from inside the book.</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Creates a cohesive in store display.</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Process can be easily replicated for new publications going forward.</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r="-469"/>
          <a:stretch/>
        </p:blipFill>
        <p:spPr>
          <a:xfrm>
            <a:off x="4833926" y="1401589"/>
            <a:ext cx="6714062" cy="3347148"/>
          </a:xfrm>
          <a:prstGeom prst="rect">
            <a:avLst/>
          </a:prstGeom>
        </p:spPr>
      </p:pic>
    </p:spTree>
    <p:extLst>
      <p:ext uri="{BB962C8B-B14F-4D97-AF65-F5344CB8AC3E}">
        <p14:creationId xmlns:p14="http://schemas.microsoft.com/office/powerpoint/2010/main" val="353608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cxnSp>
        <p:nvCxnSpPr>
          <p:cNvPr id="198" name="Shape 198"/>
          <p:cNvCxnSpPr/>
          <p:nvPr/>
        </p:nvCxnSpPr>
        <p:spPr>
          <a:xfrm>
            <a:off x="2008612" y="528991"/>
            <a:ext cx="8230422" cy="0"/>
          </a:xfrm>
          <a:prstGeom prst="straightConnector1">
            <a:avLst/>
          </a:prstGeom>
          <a:noFill/>
          <a:ln w="9525" cap="flat" cmpd="sng">
            <a:solidFill>
              <a:srgbClr val="007066"/>
            </a:solidFill>
            <a:prstDash val="solid"/>
            <a:round/>
            <a:headEnd type="none" w="med" len="med"/>
            <a:tailEnd type="none" w="med" len="med"/>
          </a:ln>
        </p:spPr>
      </p:cxnSp>
      <p:sp>
        <p:nvSpPr>
          <p:cNvPr id="199" name="Shape 199"/>
          <p:cNvSpPr txBox="1"/>
          <p:nvPr/>
        </p:nvSpPr>
        <p:spPr>
          <a:xfrm>
            <a:off x="1752600" y="172707"/>
            <a:ext cx="8686800" cy="30777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200" name="Shape 200"/>
          <p:cNvSpPr txBox="1"/>
          <p:nvPr/>
        </p:nvSpPr>
        <p:spPr>
          <a:xfrm>
            <a:off x="2293115" y="718307"/>
            <a:ext cx="8297332" cy="51173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600" b="1" i="0" u="none" strike="noStrike" kern="0" cap="none" spc="0" normalizeH="0" baseline="0" noProof="0" dirty="0">
                <a:ln>
                  <a:noFill/>
                </a:ln>
                <a:solidFill>
                  <a:srgbClr val="007066"/>
                </a:solidFill>
                <a:effectLst/>
                <a:uLnTx/>
                <a:uFillTx/>
                <a:latin typeface="Trebuchet MS"/>
                <a:ea typeface="Arial"/>
                <a:cs typeface="Arial"/>
                <a:sym typeface="Arial"/>
              </a:rPr>
              <a:t>Management Policies</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386575" y="1477181"/>
            <a:ext cx="3574923" cy="4622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0" y="3090040"/>
            <a:ext cx="4572000" cy="209288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 </a:t>
            </a:r>
            <a:r>
              <a:rPr kumimoji="0" lang="en-US" sz="1800" b="0" i="0" u="none" strike="noStrike" kern="1200" cap="none" spc="0" normalizeH="0" baseline="0" noProof="0" dirty="0">
                <a:ln>
                  <a:noFill/>
                </a:ln>
                <a:solidFill>
                  <a:srgbClr val="007066"/>
                </a:solidFill>
                <a:effectLst/>
                <a:uLnTx/>
                <a:uFillTx/>
                <a:latin typeface="Trebuchet MS"/>
                <a:ea typeface="+mn-ea"/>
                <a:cs typeface="+mn-cs"/>
              </a:rPr>
              <a:t>Level 1 (Management Policies)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Trebuchet MS"/>
                <a:ea typeface="+mn-ea"/>
                <a:cs typeface="+mn-cs"/>
              </a:rPr>
              <a:t>The NPS publication Management Policies sets the framework and provides the foundational policies for management of the national park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Trebuchet MS"/>
                <a:ea typeface="+mn-ea"/>
                <a:cs typeface="+mn-cs"/>
              </a:rPr>
              <a:t>Between official revisions or updates, Management Policies may be amended through Director’s Orders</a:t>
            </a:r>
            <a:r>
              <a:rPr kumimoji="0" lang="en-US" sz="1600" b="0" i="0" u="none" strike="noStrike" kern="1200" cap="none" spc="0" normalizeH="0" baseline="0" noProof="0" dirty="0">
                <a:ln>
                  <a:noFill/>
                </a:ln>
                <a:solidFill>
                  <a:prstClr val="black"/>
                </a:solidFill>
                <a:effectLst/>
                <a:uLnTx/>
                <a:uFillTx/>
                <a:latin typeface="Trebuchet MS"/>
                <a:ea typeface="+mn-ea"/>
                <a:cs typeface="+mn-cs"/>
              </a:rPr>
              <a:t>.</a:t>
            </a:r>
          </a:p>
        </p:txBody>
      </p:sp>
      <p:pic>
        <p:nvPicPr>
          <p:cNvPr id="3" name="Picture 2" descr="C:\Users\mvanlandingham\Pictures\Super Mom.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8234" y="974172"/>
            <a:ext cx="2590800" cy="213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9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650929" y="689508"/>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Collections, Adaptations, and Reproductions</a:t>
            </a:r>
          </a:p>
        </p:txBody>
      </p:sp>
      <p:graphicFrame>
        <p:nvGraphicFramePr>
          <p:cNvPr id="5" name="Diagram 4"/>
          <p:cNvGraphicFramePr/>
          <p:nvPr>
            <p:extLst/>
          </p:nvPr>
        </p:nvGraphicFramePr>
        <p:xfrm>
          <a:off x="2417737" y="1543059"/>
          <a:ext cx="6313308" cy="3825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64164" y="3132570"/>
            <a:ext cx="18597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Custom Products</a:t>
            </a:r>
          </a:p>
        </p:txBody>
      </p:sp>
    </p:spTree>
    <p:extLst>
      <p:ext uri="{BB962C8B-B14F-4D97-AF65-F5344CB8AC3E}">
        <p14:creationId xmlns:p14="http://schemas.microsoft.com/office/powerpoint/2010/main" val="4116752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903648" y="528991"/>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Collections</a:t>
            </a:r>
          </a:p>
        </p:txBody>
      </p:sp>
      <p:pic>
        <p:nvPicPr>
          <p:cNvPr id="3" name="Picture 2"/>
          <p:cNvPicPr>
            <a:picLocks noChangeAspect="1"/>
          </p:cNvPicPr>
          <p:nvPr/>
        </p:nvPicPr>
        <p:blipFill>
          <a:blip r:embed="rId3"/>
          <a:stretch>
            <a:fillRect/>
          </a:stretch>
        </p:blipFill>
        <p:spPr>
          <a:xfrm>
            <a:off x="1111489" y="1647075"/>
            <a:ext cx="2059718" cy="3164204"/>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r="-1323"/>
          <a:stretch/>
        </p:blipFill>
        <p:spPr>
          <a:xfrm>
            <a:off x="6036200" y="713255"/>
            <a:ext cx="4033009" cy="2224255"/>
          </a:xfrm>
          <a:prstGeom prst="rect">
            <a:avLst/>
          </a:prstGeom>
        </p:spPr>
      </p:pic>
      <p:sp>
        <p:nvSpPr>
          <p:cNvPr id="7" name="Right Arrow 6"/>
          <p:cNvSpPr/>
          <p:nvPr/>
        </p:nvSpPr>
        <p:spPr>
          <a:xfrm>
            <a:off x="3712551" y="2923451"/>
            <a:ext cx="1782306" cy="595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r="-1309"/>
          <a:stretch/>
        </p:blipFill>
        <p:spPr>
          <a:xfrm>
            <a:off x="6206023" y="2937510"/>
            <a:ext cx="3693365" cy="2336114"/>
          </a:xfrm>
          <a:prstGeom prst="rect">
            <a:avLst/>
          </a:prstGeom>
        </p:spPr>
      </p:pic>
    </p:spTree>
    <p:extLst>
      <p:ext uri="{BB962C8B-B14F-4D97-AF65-F5344CB8AC3E}">
        <p14:creationId xmlns:p14="http://schemas.microsoft.com/office/powerpoint/2010/main" val="2438539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903648" y="528991"/>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Collections</a:t>
            </a:r>
          </a:p>
        </p:txBody>
      </p:sp>
      <p:sp>
        <p:nvSpPr>
          <p:cNvPr id="6" name="TextBox 5"/>
          <p:cNvSpPr txBox="1"/>
          <p:nvPr/>
        </p:nvSpPr>
        <p:spPr>
          <a:xfrm>
            <a:off x="2975674" y="3587531"/>
            <a:ext cx="18597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Custom Products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4384" y="1175322"/>
            <a:ext cx="5003204" cy="4359850"/>
          </a:xfrm>
          <a:prstGeom prst="rect">
            <a:avLst/>
          </a:prstGeom>
        </p:spPr>
      </p:pic>
    </p:spTree>
    <p:extLst>
      <p:ext uri="{BB962C8B-B14F-4D97-AF65-F5344CB8AC3E}">
        <p14:creationId xmlns:p14="http://schemas.microsoft.com/office/powerpoint/2010/main" val="1684697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8029" y="3993463"/>
            <a:ext cx="3195171" cy="2186775"/>
          </a:xfrm>
          <a:prstGeom prst="rect">
            <a:avLst/>
          </a:prstGeom>
        </p:spPr>
      </p:pic>
      <p:pic>
        <p:nvPicPr>
          <p:cNvPr id="13" name="Picture 12"/>
          <p:cNvPicPr>
            <a:picLocks noChangeAspect="1"/>
          </p:cNvPicPr>
          <p:nvPr/>
        </p:nvPicPr>
        <p:blipFill>
          <a:blip r:embed="rId4"/>
          <a:stretch>
            <a:fillRect/>
          </a:stretch>
        </p:blipFill>
        <p:spPr>
          <a:xfrm>
            <a:off x="3604556" y="4359847"/>
            <a:ext cx="3674496" cy="1354739"/>
          </a:xfrm>
          <a:prstGeom prst="rect">
            <a:avLst/>
          </a:prstGeom>
        </p:spPr>
      </p:pic>
      <p:pic>
        <p:nvPicPr>
          <p:cNvPr id="14" name="Picture 13"/>
          <p:cNvPicPr>
            <a:picLocks noChangeAspect="1"/>
          </p:cNvPicPr>
          <p:nvPr/>
        </p:nvPicPr>
        <p:blipFill>
          <a:blip r:embed="rId5"/>
          <a:stretch>
            <a:fillRect/>
          </a:stretch>
        </p:blipFill>
        <p:spPr>
          <a:xfrm>
            <a:off x="3706039" y="1300002"/>
            <a:ext cx="4284450" cy="2794459"/>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96580" y="3416901"/>
            <a:ext cx="2376346" cy="1776517"/>
          </a:xfrm>
          <a:prstGeom prst="rect">
            <a:avLst/>
          </a:prstGeom>
        </p:spPr>
      </p:pic>
      <p:pic>
        <p:nvPicPr>
          <p:cNvPr id="16" name="Picture 15"/>
          <p:cNvPicPr>
            <a:picLocks noChangeAspect="1"/>
          </p:cNvPicPr>
          <p:nvPr/>
        </p:nvPicPr>
        <p:blipFill>
          <a:blip r:embed="rId7"/>
          <a:stretch>
            <a:fillRect/>
          </a:stretch>
        </p:blipFill>
        <p:spPr>
          <a:xfrm>
            <a:off x="8629987" y="860109"/>
            <a:ext cx="2468502" cy="2383963"/>
          </a:xfrm>
          <a:prstGeom prst="rect">
            <a:avLst/>
          </a:prstGeom>
        </p:spPr>
      </p:pic>
      <p:sp>
        <p:nvSpPr>
          <p:cNvPr id="9" name="TextBox 8"/>
          <p:cNvSpPr txBox="1"/>
          <p:nvPr/>
        </p:nvSpPr>
        <p:spPr>
          <a:xfrm>
            <a:off x="1903648" y="536944"/>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Collection &amp; Adaptation</a:t>
            </a:r>
          </a:p>
        </p:txBody>
      </p:sp>
      <p:sp>
        <p:nvSpPr>
          <p:cNvPr id="3" name="Oval 2"/>
          <p:cNvSpPr/>
          <p:nvPr/>
        </p:nvSpPr>
        <p:spPr>
          <a:xfrm>
            <a:off x="912234" y="4618331"/>
            <a:ext cx="1456841" cy="123986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5" name="Straight Arrow Connector 4"/>
          <p:cNvCxnSpPr/>
          <p:nvPr/>
        </p:nvCxnSpPr>
        <p:spPr>
          <a:xfrm>
            <a:off x="2570431" y="5193418"/>
            <a:ext cx="2853681" cy="0"/>
          </a:xfrm>
          <a:prstGeom prst="straightConnector1">
            <a:avLst/>
          </a:prstGeom>
          <a:ln w="57150">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0868" y="1212085"/>
            <a:ext cx="2401256" cy="2781378"/>
          </a:xfrm>
          <a:prstGeom prst="rect">
            <a:avLst/>
          </a:prstGeom>
        </p:spPr>
      </p:pic>
      <p:sp>
        <p:nvSpPr>
          <p:cNvPr id="8" name="Oval 7"/>
          <p:cNvSpPr/>
          <p:nvPr/>
        </p:nvSpPr>
        <p:spPr>
          <a:xfrm>
            <a:off x="1042642" y="3388788"/>
            <a:ext cx="1348352" cy="32546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7" name="Straight Arrow Connector 16"/>
          <p:cNvCxnSpPr/>
          <p:nvPr/>
        </p:nvCxnSpPr>
        <p:spPr>
          <a:xfrm flipV="1">
            <a:off x="3066541" y="2502930"/>
            <a:ext cx="1188145" cy="9547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410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8" name="Oval 7"/>
          <p:cNvSpPr/>
          <p:nvPr/>
        </p:nvSpPr>
        <p:spPr>
          <a:xfrm>
            <a:off x="1353850" y="1660474"/>
            <a:ext cx="1099595" cy="104172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2" name="Straight Arrow Connector 11"/>
          <p:cNvCxnSpPr/>
          <p:nvPr/>
        </p:nvCxnSpPr>
        <p:spPr>
          <a:xfrm flipV="1">
            <a:off x="2643076" y="2030278"/>
            <a:ext cx="2440368" cy="8121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3648" y="536944"/>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Adaptations</a:t>
            </a:r>
          </a:p>
        </p:txBody>
      </p:sp>
      <p:pic>
        <p:nvPicPr>
          <p:cNvPr id="16" name="Picture 15"/>
          <p:cNvPicPr>
            <a:picLocks noChangeAspect="1"/>
          </p:cNvPicPr>
          <p:nvPr/>
        </p:nvPicPr>
        <p:blipFill>
          <a:blip r:embed="rId3"/>
          <a:stretch>
            <a:fillRect/>
          </a:stretch>
        </p:blipFill>
        <p:spPr>
          <a:xfrm>
            <a:off x="247913" y="1191227"/>
            <a:ext cx="4202175" cy="3670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75288" y="1162826"/>
            <a:ext cx="4185632" cy="3727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Oval 18"/>
          <p:cNvSpPr/>
          <p:nvPr/>
        </p:nvSpPr>
        <p:spPr>
          <a:xfrm>
            <a:off x="1668222" y="1897874"/>
            <a:ext cx="680779" cy="5424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Oval 20"/>
          <p:cNvSpPr/>
          <p:nvPr/>
        </p:nvSpPr>
        <p:spPr>
          <a:xfrm>
            <a:off x="8349173" y="2457925"/>
            <a:ext cx="680779" cy="5424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17" name="Picture 16"/>
          <p:cNvPicPr>
            <a:picLocks noChangeAspect="1"/>
          </p:cNvPicPr>
          <p:nvPr/>
        </p:nvPicPr>
        <p:blipFill>
          <a:blip r:embed="rId5"/>
          <a:stretch>
            <a:fillRect/>
          </a:stretch>
        </p:blipFill>
        <p:spPr>
          <a:xfrm>
            <a:off x="3738415" y="3076436"/>
            <a:ext cx="3812759" cy="2537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Oval 19"/>
          <p:cNvSpPr/>
          <p:nvPr/>
        </p:nvSpPr>
        <p:spPr>
          <a:xfrm>
            <a:off x="6841932" y="3551663"/>
            <a:ext cx="680779" cy="5424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637077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8" name="Oval 7"/>
          <p:cNvSpPr/>
          <p:nvPr/>
        </p:nvSpPr>
        <p:spPr>
          <a:xfrm>
            <a:off x="1353850" y="1660474"/>
            <a:ext cx="1099595" cy="104172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2" name="Straight Arrow Connector 11"/>
          <p:cNvCxnSpPr/>
          <p:nvPr/>
        </p:nvCxnSpPr>
        <p:spPr>
          <a:xfrm flipV="1">
            <a:off x="2643076" y="2030278"/>
            <a:ext cx="2440368" cy="8121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3648" y="536944"/>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Adaptations</a:t>
            </a:r>
          </a:p>
        </p:txBody>
      </p:sp>
      <p:pic>
        <p:nvPicPr>
          <p:cNvPr id="6" name="Picture 5"/>
          <p:cNvPicPr>
            <a:picLocks noChangeAspect="1"/>
          </p:cNvPicPr>
          <p:nvPr/>
        </p:nvPicPr>
        <p:blipFill>
          <a:blip r:embed="rId3"/>
          <a:stretch>
            <a:fillRect/>
          </a:stretch>
        </p:blipFill>
        <p:spPr>
          <a:xfrm>
            <a:off x="3191808" y="1476595"/>
            <a:ext cx="1835517" cy="4349018"/>
          </a:xfrm>
          <a:prstGeom prst="rect">
            <a:avLst/>
          </a:prstGeom>
        </p:spPr>
      </p:pic>
      <p:pic>
        <p:nvPicPr>
          <p:cNvPr id="7" name="Picture 6"/>
          <p:cNvPicPr>
            <a:picLocks noChangeAspect="1"/>
          </p:cNvPicPr>
          <p:nvPr/>
        </p:nvPicPr>
        <p:blipFill>
          <a:blip r:embed="rId4"/>
          <a:stretch>
            <a:fillRect/>
          </a:stretch>
        </p:blipFill>
        <p:spPr>
          <a:xfrm>
            <a:off x="121307" y="1476595"/>
            <a:ext cx="2633657" cy="2216377"/>
          </a:xfrm>
          <a:prstGeom prst="rect">
            <a:avLst/>
          </a:prstGeom>
        </p:spPr>
      </p:pic>
      <p:pic>
        <p:nvPicPr>
          <p:cNvPr id="3" name="Picture 2"/>
          <p:cNvPicPr>
            <a:picLocks noChangeAspect="1"/>
          </p:cNvPicPr>
          <p:nvPr/>
        </p:nvPicPr>
        <p:blipFill>
          <a:blip r:embed="rId5"/>
          <a:stretch>
            <a:fillRect/>
          </a:stretch>
        </p:blipFill>
        <p:spPr>
          <a:xfrm>
            <a:off x="250929" y="3729945"/>
            <a:ext cx="2581771" cy="2014747"/>
          </a:xfrm>
          <a:prstGeom prst="rect">
            <a:avLst/>
          </a:prstGeom>
        </p:spPr>
      </p:pic>
      <p:pic>
        <p:nvPicPr>
          <p:cNvPr id="15" name="Picture 14"/>
          <p:cNvPicPr>
            <a:picLocks noChangeAspect="1"/>
          </p:cNvPicPr>
          <p:nvPr/>
        </p:nvPicPr>
        <p:blipFill>
          <a:blip r:embed="rId6"/>
          <a:stretch>
            <a:fillRect/>
          </a:stretch>
        </p:blipFill>
        <p:spPr>
          <a:xfrm>
            <a:off x="5432267" y="950792"/>
            <a:ext cx="2856327" cy="2083750"/>
          </a:xfrm>
          <a:prstGeom prst="rect">
            <a:avLst/>
          </a:prstGeom>
        </p:spPr>
      </p:pic>
      <p:pic>
        <p:nvPicPr>
          <p:cNvPr id="16" name="Picture 15"/>
          <p:cNvPicPr>
            <a:picLocks noChangeAspect="1"/>
          </p:cNvPicPr>
          <p:nvPr/>
        </p:nvPicPr>
        <p:blipFill>
          <a:blip r:embed="rId7"/>
          <a:stretch>
            <a:fillRect/>
          </a:stretch>
        </p:blipFill>
        <p:spPr>
          <a:xfrm>
            <a:off x="5386433" y="3095559"/>
            <a:ext cx="3076809" cy="1095698"/>
          </a:xfrm>
          <a:prstGeom prst="rect">
            <a:avLst/>
          </a:prstGeom>
        </p:spPr>
      </p:pic>
      <p:pic>
        <p:nvPicPr>
          <p:cNvPr id="17" name="Picture 16"/>
          <p:cNvPicPr>
            <a:picLocks noChangeAspect="1"/>
          </p:cNvPicPr>
          <p:nvPr/>
        </p:nvPicPr>
        <p:blipFill>
          <a:blip r:embed="rId8"/>
          <a:stretch>
            <a:fillRect/>
          </a:stretch>
        </p:blipFill>
        <p:spPr>
          <a:xfrm>
            <a:off x="9401571" y="3099288"/>
            <a:ext cx="1674925" cy="2072233"/>
          </a:xfrm>
          <a:prstGeom prst="rect">
            <a:avLst/>
          </a:prstGeom>
        </p:spPr>
      </p:pic>
      <p:pic>
        <p:nvPicPr>
          <p:cNvPr id="18" name="Picture 17"/>
          <p:cNvPicPr>
            <a:picLocks noChangeAspect="1"/>
          </p:cNvPicPr>
          <p:nvPr/>
        </p:nvPicPr>
        <p:blipFill>
          <a:blip r:embed="rId9"/>
          <a:stretch>
            <a:fillRect/>
          </a:stretch>
        </p:blipFill>
        <p:spPr>
          <a:xfrm>
            <a:off x="5386433" y="4252274"/>
            <a:ext cx="3279049" cy="1243306"/>
          </a:xfrm>
          <a:prstGeom prst="rect">
            <a:avLst/>
          </a:prstGeom>
        </p:spPr>
      </p:pic>
      <p:pic>
        <p:nvPicPr>
          <p:cNvPr id="19" name="Picture 18"/>
          <p:cNvPicPr>
            <a:picLocks noChangeAspect="1"/>
          </p:cNvPicPr>
          <p:nvPr/>
        </p:nvPicPr>
        <p:blipFill>
          <a:blip r:embed="rId10"/>
          <a:stretch>
            <a:fillRect/>
          </a:stretch>
        </p:blipFill>
        <p:spPr>
          <a:xfrm>
            <a:off x="8693536" y="631133"/>
            <a:ext cx="3208301" cy="2176822"/>
          </a:xfrm>
          <a:prstGeom prst="rect">
            <a:avLst/>
          </a:prstGeom>
        </p:spPr>
      </p:pic>
    </p:spTree>
    <p:extLst>
      <p:ext uri="{BB962C8B-B14F-4D97-AF65-F5344CB8AC3E}">
        <p14:creationId xmlns:p14="http://schemas.microsoft.com/office/powerpoint/2010/main" val="1361619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5143" y="1183275"/>
            <a:ext cx="4866468" cy="4476812"/>
          </a:xfrm>
          <a:prstGeom prst="rect">
            <a:avLst/>
          </a:prstGeom>
        </p:spPr>
      </p:pic>
      <p:sp>
        <p:nvSpPr>
          <p:cNvPr id="8" name="Oval 7"/>
          <p:cNvSpPr/>
          <p:nvPr/>
        </p:nvSpPr>
        <p:spPr>
          <a:xfrm>
            <a:off x="1744746" y="1605230"/>
            <a:ext cx="968958" cy="96098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2" name="Straight Arrow Connector 11"/>
          <p:cNvCxnSpPr/>
          <p:nvPr/>
        </p:nvCxnSpPr>
        <p:spPr>
          <a:xfrm flipV="1">
            <a:off x="2887473" y="2045119"/>
            <a:ext cx="2440368" cy="8121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3648" y="536944"/>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Adaptations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0222" y="1183275"/>
            <a:ext cx="2966519" cy="3955359"/>
          </a:xfrm>
          <a:prstGeom prst="rect">
            <a:avLst/>
          </a:prstGeom>
        </p:spPr>
      </p:pic>
    </p:spTree>
    <p:extLst>
      <p:ext uri="{BB962C8B-B14F-4D97-AF65-F5344CB8AC3E}">
        <p14:creationId xmlns:p14="http://schemas.microsoft.com/office/powerpoint/2010/main" val="1012536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61806" y="1077393"/>
            <a:ext cx="3946255" cy="394625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4586" y="1643516"/>
            <a:ext cx="3098484" cy="3098484"/>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69318" y="1643516"/>
            <a:ext cx="2005270" cy="4106354"/>
          </a:xfrm>
          <a:prstGeom prst="rect">
            <a:avLst/>
          </a:prstGeom>
        </p:spPr>
      </p:pic>
      <p:sp>
        <p:nvSpPr>
          <p:cNvPr id="7" name="Oval 6"/>
          <p:cNvSpPr/>
          <p:nvPr/>
        </p:nvSpPr>
        <p:spPr>
          <a:xfrm>
            <a:off x="2034479" y="2467521"/>
            <a:ext cx="1241550" cy="72842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1890166" y="482288"/>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Adaptations</a:t>
            </a:r>
          </a:p>
        </p:txBody>
      </p:sp>
    </p:spTree>
    <p:extLst>
      <p:ext uri="{BB962C8B-B14F-4D97-AF65-F5344CB8AC3E}">
        <p14:creationId xmlns:p14="http://schemas.microsoft.com/office/powerpoint/2010/main" val="1125685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11" name="TextBox 10"/>
          <p:cNvSpPr txBox="1"/>
          <p:nvPr/>
        </p:nvSpPr>
        <p:spPr>
          <a:xfrm>
            <a:off x="1890166" y="482288"/>
            <a:ext cx="11143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Adaptations</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681" y="1551517"/>
            <a:ext cx="3084629" cy="4077984"/>
          </a:xfrm>
          <a:prstGeom prst="rect">
            <a:avLst/>
          </a:prstGeom>
        </p:spPr>
      </p:pic>
      <p:sp>
        <p:nvSpPr>
          <p:cNvPr id="13" name="Oval 12"/>
          <p:cNvSpPr/>
          <p:nvPr/>
        </p:nvSpPr>
        <p:spPr>
          <a:xfrm>
            <a:off x="2008612" y="3280189"/>
            <a:ext cx="1073160" cy="862705"/>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8290" y="1436396"/>
            <a:ext cx="3860241" cy="3860241"/>
          </a:xfrm>
          <a:prstGeom prst="rect">
            <a:avLst/>
          </a:prstGeom>
        </p:spPr>
      </p:pic>
      <p:cxnSp>
        <p:nvCxnSpPr>
          <p:cNvPr id="15" name="Straight Arrow Connector 14"/>
          <p:cNvCxnSpPr/>
          <p:nvPr/>
        </p:nvCxnSpPr>
        <p:spPr>
          <a:xfrm flipV="1">
            <a:off x="3221456" y="3698591"/>
            <a:ext cx="2045777" cy="1295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78531" y="1230778"/>
            <a:ext cx="2646326" cy="3805796"/>
          </a:xfrm>
          <a:prstGeom prst="rect">
            <a:avLst/>
          </a:prstGeom>
        </p:spPr>
      </p:pic>
    </p:spTree>
    <p:extLst>
      <p:ext uri="{BB962C8B-B14F-4D97-AF65-F5344CB8AC3E}">
        <p14:creationId xmlns:p14="http://schemas.microsoft.com/office/powerpoint/2010/main" val="3134634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823581" y="578476"/>
            <a:ext cx="8653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Reproductions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7565" y="1964490"/>
            <a:ext cx="3020465" cy="302046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5928" y="1320995"/>
            <a:ext cx="2932201" cy="4402602"/>
          </a:xfrm>
          <a:prstGeom prst="rect">
            <a:avLst/>
          </a:prstGeom>
        </p:spPr>
      </p:pic>
    </p:spTree>
    <p:extLst>
      <p:ext uri="{BB962C8B-B14F-4D97-AF65-F5344CB8AC3E}">
        <p14:creationId xmlns:p14="http://schemas.microsoft.com/office/powerpoint/2010/main" val="3601597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0"/>
            <a:ext cx="8686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9" name="TextBox 8"/>
          <p:cNvSpPr txBox="1"/>
          <p:nvPr/>
        </p:nvSpPr>
        <p:spPr>
          <a:xfrm>
            <a:off x="2370667" y="1240961"/>
            <a:ext cx="82973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66"/>
                </a:solidFill>
                <a:effectLst/>
                <a:uLnTx/>
                <a:uFillTx/>
                <a:latin typeface="Arial"/>
                <a:ea typeface="+mn-ea"/>
                <a:cs typeface="Arial"/>
              </a:rPr>
              <a:t>Foundational Principles on Associations</a:t>
            </a:r>
            <a:endParaRPr kumimoji="0" lang="en-US" sz="3600" b="1" i="0" u="none" strike="noStrike" kern="1200" cap="none" spc="0" normalizeH="0" baseline="0" noProof="0" dirty="0">
              <a:ln>
                <a:noFill/>
              </a:ln>
              <a:solidFill>
                <a:srgbClr val="007066"/>
              </a:solidFill>
              <a:effectLst/>
              <a:uLnTx/>
              <a:uFillTx/>
              <a:latin typeface="Arial"/>
              <a:ea typeface="+mn-ea"/>
              <a:cs typeface="Arial"/>
            </a:endParaRPr>
          </a:p>
        </p:txBody>
      </p:sp>
      <p:sp>
        <p:nvSpPr>
          <p:cNvPr id="11" name="TextBox 10"/>
          <p:cNvSpPr txBox="1"/>
          <p:nvPr/>
        </p:nvSpPr>
        <p:spPr>
          <a:xfrm>
            <a:off x="2209801" y="1887292"/>
            <a:ext cx="4309532" cy="300082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NPS will …”nurture its relationship with nonprofit organizations that support park programs.”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Associations “enhance the interpretive story, allow visitors to explore interests, and enable them to take the park story home…”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1868" y="2085690"/>
            <a:ext cx="3577167" cy="2283975"/>
          </a:xfrm>
          <a:prstGeom prst="rect">
            <a:avLst/>
          </a:prstGeom>
        </p:spPr>
      </p:pic>
      <p:sp>
        <p:nvSpPr>
          <p:cNvPr id="3" name="Rectangle 2"/>
          <p:cNvSpPr/>
          <p:nvPr/>
        </p:nvSpPr>
        <p:spPr>
          <a:xfrm>
            <a:off x="2209801" y="4748074"/>
            <a:ext cx="6489699" cy="1338828"/>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“Where appropriate, associations will join the National Park Service in presenting Interpretation, education, and supporting research…”</a:t>
            </a:r>
          </a:p>
        </p:txBody>
      </p:sp>
    </p:spTree>
    <p:extLst>
      <p:ext uri="{BB962C8B-B14F-4D97-AF65-F5344CB8AC3E}">
        <p14:creationId xmlns:p14="http://schemas.microsoft.com/office/powerpoint/2010/main" val="2547643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823581" y="578476"/>
            <a:ext cx="8653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Locally Sourced Product</a:t>
            </a:r>
          </a:p>
        </p:txBody>
      </p:sp>
      <p:sp>
        <p:nvSpPr>
          <p:cNvPr id="11" name="TextBox 10"/>
          <p:cNvSpPr txBox="1"/>
          <p:nvPr/>
        </p:nvSpPr>
        <p:spPr>
          <a:xfrm>
            <a:off x="867439" y="1782746"/>
            <a:ext cx="4789983" cy="406265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The icing on the assortment.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Creates a connection to the local community and heritage.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Should be used for food, crafts, art, personal care, home items, and replicas.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Should not be used for apparel or centralized high volume categories.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srgbClr val="007066"/>
              </a:solidFill>
              <a:effectLst/>
              <a:uLnTx/>
              <a:uFillTx/>
              <a:latin typeface="Arial"/>
              <a:ea typeface="+mn-ea"/>
              <a:cs typeface="Arial"/>
            </a:endParaRP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srgbClr val="007066"/>
              </a:solidFill>
              <a:effectLst/>
              <a:uLnTx/>
              <a:uFillTx/>
              <a:latin typeface="Arial"/>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7048" y="1438982"/>
            <a:ext cx="2793577" cy="3740161"/>
          </a:xfrm>
          <a:prstGeom prst="rect">
            <a:avLst/>
          </a:prstGeom>
        </p:spPr>
      </p:pic>
    </p:spTree>
    <p:extLst>
      <p:ext uri="{BB962C8B-B14F-4D97-AF65-F5344CB8AC3E}">
        <p14:creationId xmlns:p14="http://schemas.microsoft.com/office/powerpoint/2010/main" val="2681410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9" name="TextBox 8"/>
          <p:cNvSpPr txBox="1"/>
          <p:nvPr/>
        </p:nvSpPr>
        <p:spPr>
          <a:xfrm>
            <a:off x="1823581" y="578476"/>
            <a:ext cx="8653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Tips for Collaborating on Development</a:t>
            </a:r>
          </a:p>
        </p:txBody>
      </p:sp>
      <p:graphicFrame>
        <p:nvGraphicFramePr>
          <p:cNvPr id="4" name="Diagram 3"/>
          <p:cNvGraphicFramePr/>
          <p:nvPr>
            <p:extLst/>
          </p:nvPr>
        </p:nvGraphicFramePr>
        <p:xfrm>
          <a:off x="2008611" y="1510079"/>
          <a:ext cx="6692937" cy="4050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6325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4" name="TextBox 3"/>
          <p:cNvSpPr txBox="1"/>
          <p:nvPr/>
        </p:nvSpPr>
        <p:spPr>
          <a:xfrm>
            <a:off x="2293116" y="2337057"/>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Interpretive Product Round Table</a:t>
            </a:r>
          </a:p>
        </p:txBody>
      </p:sp>
    </p:spTree>
    <p:extLst>
      <p:ext uri="{BB962C8B-B14F-4D97-AF65-F5344CB8AC3E}">
        <p14:creationId xmlns:p14="http://schemas.microsoft.com/office/powerpoint/2010/main" val="1637176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Interpretive Products and Retail Store Design</a:t>
            </a:r>
          </a:p>
        </p:txBody>
      </p:sp>
      <p:sp>
        <p:nvSpPr>
          <p:cNvPr id="4" name="TextBox 3"/>
          <p:cNvSpPr txBox="1"/>
          <p:nvPr/>
        </p:nvSpPr>
        <p:spPr>
          <a:xfrm>
            <a:off x="2293116" y="2337057"/>
            <a:ext cx="8297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Session Wrap Up</a:t>
            </a:r>
          </a:p>
        </p:txBody>
      </p:sp>
    </p:spTree>
    <p:extLst>
      <p:ext uri="{BB962C8B-B14F-4D97-AF65-F5344CB8AC3E}">
        <p14:creationId xmlns:p14="http://schemas.microsoft.com/office/powerpoint/2010/main" val="3844002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ctrTitle" idx="4294967295"/>
          </p:nvPr>
        </p:nvSpPr>
        <p:spPr>
          <a:xfrm>
            <a:off x="3074709" y="431275"/>
            <a:ext cx="5986021" cy="1604914"/>
          </a:xfrm>
          <a:prstGeom prst="rect">
            <a:avLst/>
          </a:prstGeom>
        </p:spPr>
        <p:txBody>
          <a:bodyPr vert="horz">
            <a:normAutofit fontScale="90000"/>
          </a:bodyPr>
          <a:lstStyle/>
          <a:p>
            <a:pPr algn="ctr"/>
            <a:br>
              <a:rPr lang="en-US" sz="4000" b="1" dirty="0">
                <a:solidFill>
                  <a:srgbClr val="007066"/>
                </a:solidFill>
                <a:latin typeface="Arial Regular" charset="0"/>
              </a:rPr>
            </a:br>
            <a:r>
              <a:rPr lang="en-US" sz="4000" b="1" dirty="0">
                <a:solidFill>
                  <a:schemeClr val="accent1">
                    <a:lumMod val="75000"/>
                  </a:schemeClr>
                </a:solidFill>
                <a:latin typeface="Arial Regular" charset="0"/>
              </a:rPr>
              <a:t>LET’S TAKE A BREAK!</a:t>
            </a:r>
            <a:br>
              <a:rPr lang="en-US" sz="4000" b="1" dirty="0">
                <a:solidFill>
                  <a:srgbClr val="007066"/>
                </a:solidFill>
                <a:latin typeface="Arial Regular" charset="0"/>
              </a:rPr>
            </a:br>
            <a:br>
              <a:rPr lang="en-US" sz="4000" b="1" dirty="0">
                <a:solidFill>
                  <a:srgbClr val="007066"/>
                </a:solidFill>
                <a:latin typeface="Arial Regular" charset="0"/>
              </a:rPr>
            </a:br>
            <a:endParaRPr lang="en-US" sz="2800" dirty="0">
              <a:solidFill>
                <a:srgbClr val="007066"/>
              </a:solidFill>
              <a:latin typeface="Arial Regular" charset="0"/>
            </a:endParaRPr>
          </a:p>
        </p:txBody>
      </p:sp>
      <p:pic>
        <p:nvPicPr>
          <p:cNvPr id="6" name="Picture 5">
            <a:extLst>
              <a:ext uri="{FF2B5EF4-FFF2-40B4-BE49-F238E27FC236}">
                <a16:creationId xmlns:a16="http://schemas.microsoft.com/office/drawing/2014/main" id="{E3015D59-71F9-472F-862B-A4F0BF7B4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19" y="2955303"/>
            <a:ext cx="5487741" cy="3657600"/>
          </a:xfrm>
          <a:prstGeom prst="rect">
            <a:avLst/>
          </a:prstGeom>
        </p:spPr>
      </p:pic>
      <p:pic>
        <p:nvPicPr>
          <p:cNvPr id="3" name="Picture 2">
            <a:extLst>
              <a:ext uri="{FF2B5EF4-FFF2-40B4-BE49-F238E27FC236}">
                <a16:creationId xmlns:a16="http://schemas.microsoft.com/office/drawing/2014/main" id="{A44544A5-E64D-452B-84F5-CA91CDF1C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92" y="2978137"/>
            <a:ext cx="4421249" cy="2508264"/>
          </a:xfrm>
          <a:prstGeom prst="rect">
            <a:avLst/>
          </a:prstGeom>
        </p:spPr>
      </p:pic>
    </p:spTree>
    <p:extLst>
      <p:ext uri="{BB962C8B-B14F-4D97-AF65-F5344CB8AC3E}">
        <p14:creationId xmlns:p14="http://schemas.microsoft.com/office/powerpoint/2010/main" val="783682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ctrTitle" idx="4294967295"/>
          </p:nvPr>
        </p:nvSpPr>
        <p:spPr>
          <a:xfrm>
            <a:off x="1524000" y="1547532"/>
            <a:ext cx="9144000" cy="1622940"/>
          </a:xfrm>
          <a:prstGeom prst="rect">
            <a:avLst/>
          </a:prstGeom>
        </p:spPr>
        <p:txBody>
          <a:bodyPr/>
          <a:lstStyle/>
          <a:p>
            <a:pPr algn="ctr"/>
            <a:r>
              <a:rPr lang="en-US" sz="4000" b="1" dirty="0">
                <a:solidFill>
                  <a:srgbClr val="007066"/>
                </a:solidFill>
                <a:latin typeface="Arial Regular" charset="0"/>
              </a:rPr>
              <a:t>Scope of Sales Statements</a:t>
            </a:r>
            <a:endParaRPr lang="en-US" sz="4000" dirty="0">
              <a:solidFill>
                <a:srgbClr val="007066"/>
              </a:solidFill>
              <a:latin typeface="Arial Regular" charset="0"/>
            </a:endParaRPr>
          </a:p>
        </p:txBody>
      </p:sp>
      <p:sp>
        <p:nvSpPr>
          <p:cNvPr id="2" name="TextBox 1"/>
          <p:cNvSpPr txBox="1"/>
          <p:nvPr/>
        </p:nvSpPr>
        <p:spPr>
          <a:xfrm>
            <a:off x="1524000" y="4163553"/>
            <a:ext cx="9144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Melissa English-Rias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NPS - Interpretive Specialist, Southeast Region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8FC5"/>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Megan Cartwright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Eastern National – Chief Operating Officer</a:t>
            </a:r>
          </a:p>
        </p:txBody>
      </p:sp>
    </p:spTree>
    <p:extLst>
      <p:ext uri="{BB962C8B-B14F-4D97-AF65-F5344CB8AC3E}">
        <p14:creationId xmlns:p14="http://schemas.microsoft.com/office/powerpoint/2010/main" val="3518859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Objective and Agenda</a:t>
            </a:r>
          </a:p>
        </p:txBody>
      </p:sp>
      <p:sp>
        <p:nvSpPr>
          <p:cNvPr id="11" name="TextBox 10"/>
          <p:cNvSpPr txBox="1"/>
          <p:nvPr/>
        </p:nvSpPr>
        <p:spPr>
          <a:xfrm>
            <a:off x="792480" y="2723631"/>
            <a:ext cx="10607040" cy="21698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Purpose and value of Scope of Sales Statements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Guidance from RM-32</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Sample Scope of Sales templates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Case Studies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Practicum Session</a:t>
            </a:r>
          </a:p>
        </p:txBody>
      </p:sp>
    </p:spTree>
    <p:extLst>
      <p:ext uri="{BB962C8B-B14F-4D97-AF65-F5344CB8AC3E}">
        <p14:creationId xmlns:p14="http://schemas.microsoft.com/office/powerpoint/2010/main" val="3810136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Purpose and Value of Scope of Sales</a:t>
            </a:r>
          </a:p>
        </p:txBody>
      </p:sp>
      <p:sp>
        <p:nvSpPr>
          <p:cNvPr id="11" name="TextBox 10"/>
          <p:cNvSpPr txBox="1"/>
          <p:nvPr/>
        </p:nvSpPr>
        <p:spPr>
          <a:xfrm>
            <a:off x="792480" y="2723631"/>
            <a:ext cx="10607040" cy="21698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 strategic planning document critical to the development of a sales line that meets the needs of the public, association and the park unit.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Conveys the overall mission of the  association and its relationship/partnership with the park unit.</a:t>
            </a:r>
          </a:p>
        </p:txBody>
      </p:sp>
    </p:spTree>
    <p:extLst>
      <p:ext uri="{BB962C8B-B14F-4D97-AF65-F5344CB8AC3E}">
        <p14:creationId xmlns:p14="http://schemas.microsoft.com/office/powerpoint/2010/main" val="255708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Guidance from RM-32</a:t>
            </a:r>
          </a:p>
        </p:txBody>
      </p:sp>
      <p:sp>
        <p:nvSpPr>
          <p:cNvPr id="11" name="TextBox 10"/>
          <p:cNvSpPr txBox="1"/>
          <p:nvPr/>
        </p:nvSpPr>
        <p:spPr>
          <a:xfrm>
            <a:off x="792480" y="2008683"/>
            <a:ext cx="10607040" cy="30008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66"/>
                </a:solidFill>
                <a:effectLst/>
                <a:uLnTx/>
                <a:uFillTx/>
                <a:latin typeface="Arial"/>
                <a:ea typeface="+mn-ea"/>
                <a:cs typeface="Arial"/>
              </a:rPr>
              <a:t>Section 4 Responsibilities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66"/>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66"/>
                </a:solidFill>
                <a:effectLst/>
                <a:uLnTx/>
                <a:uFillTx/>
                <a:latin typeface="Arial"/>
                <a:ea typeface="+mn-ea"/>
                <a:cs typeface="Arial"/>
              </a:rPr>
              <a:t>4.3.2 Communicate Park Goals, Priorities and Expectations</a:t>
            </a:r>
            <a:r>
              <a:rPr kumimoji="0" lang="en-US" sz="1800" b="0" i="0" u="none" strike="noStrike" kern="1200" cap="none" spc="0" normalizeH="0" baseline="0" noProof="0" dirty="0">
                <a:ln>
                  <a:noFill/>
                </a:ln>
                <a:solidFill>
                  <a:srgbClr val="007066"/>
                </a:solidFill>
                <a:effectLst/>
                <a:uLnTx/>
                <a:uFillTx/>
                <a:latin typeface="Arial"/>
                <a:ea typeface="+mn-ea"/>
                <a:cs typeface="Arial"/>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Other Communication. The Superintendent or the Superintendent’s designated staff will also meet with the Association at least annually to do the following: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Revise the Scope of Sales, if necessary.</a:t>
            </a:r>
          </a:p>
        </p:txBody>
      </p:sp>
    </p:spTree>
    <p:extLst>
      <p:ext uri="{BB962C8B-B14F-4D97-AF65-F5344CB8AC3E}">
        <p14:creationId xmlns:p14="http://schemas.microsoft.com/office/powerpoint/2010/main" val="2516150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3" name="Title 2"/>
          <p:cNvSpPr>
            <a:spLocks noGrp="1"/>
          </p:cNvSpPr>
          <p:nvPr>
            <p:ph type="title"/>
          </p:nvPr>
        </p:nvSpPr>
        <p:spPr>
          <a:xfrm>
            <a:off x="792480" y="590550"/>
            <a:ext cx="10607040" cy="1162050"/>
          </a:xfrm>
        </p:spPr>
        <p:txBody>
          <a:bodyPr/>
          <a:lstStyle/>
          <a:p>
            <a:pPr algn="l"/>
            <a:r>
              <a:rPr lang="en-US" sz="3200" b="1" dirty="0">
                <a:solidFill>
                  <a:srgbClr val="007066"/>
                </a:solidFill>
                <a:latin typeface="Arial"/>
                <a:cs typeface="Arial"/>
              </a:rPr>
              <a:t>Case Study</a:t>
            </a:r>
            <a:endParaRPr lang="en-US" sz="3200" dirty="0"/>
          </a:p>
        </p:txBody>
      </p:sp>
      <p:sp>
        <p:nvSpPr>
          <p:cNvPr id="5" name="Text Placeholder 4"/>
          <p:cNvSpPr>
            <a:spLocks noGrp="1"/>
          </p:cNvSpPr>
          <p:nvPr>
            <p:ph type="body" sz="half" idx="2"/>
          </p:nvPr>
        </p:nvSpPr>
        <p:spPr>
          <a:xfrm>
            <a:off x="929640" y="1752600"/>
            <a:ext cx="4557307" cy="3822700"/>
          </a:xfrm>
        </p:spPr>
        <p:txBody>
          <a:bodyPr>
            <a:normAutofit/>
          </a:bodyPr>
          <a:lstStyle/>
          <a:p>
            <a:pPr lvl="1">
              <a:lnSpc>
                <a:spcPct val="150000"/>
              </a:lnSpc>
            </a:pPr>
            <a:endParaRPr lang="en-US" dirty="0">
              <a:solidFill>
                <a:srgbClr val="007066"/>
              </a:solidFill>
            </a:endParaRPr>
          </a:p>
          <a:p>
            <a:pPr marL="742950" lvl="1" indent="-285750">
              <a:lnSpc>
                <a:spcPct val="150000"/>
              </a:lnSpc>
              <a:buFont typeface="Arial" panose="020B0604020202020204" pitchFamily="34" charset="0"/>
              <a:buChar char="•"/>
            </a:pPr>
            <a:endParaRPr lang="en-US" dirty="0">
              <a:solidFill>
                <a:srgbClr val="007066"/>
              </a:solidFill>
            </a:endParaRPr>
          </a:p>
        </p:txBody>
      </p:sp>
      <p:pic>
        <p:nvPicPr>
          <p:cNvPr id="23" name="Content Placeholder 22">
            <a:extLst>
              <a:ext uri="{FF2B5EF4-FFF2-40B4-BE49-F238E27FC236}">
                <a16:creationId xmlns:a16="http://schemas.microsoft.com/office/drawing/2014/main" id="{E83DA3BC-98E5-4963-87B9-4EBD3143202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639473" y="2067364"/>
            <a:ext cx="4572000" cy="3429000"/>
          </a:xfrm>
        </p:spPr>
      </p:pic>
      <p:sp>
        <p:nvSpPr>
          <p:cNvPr id="27" name="TextBox 26">
            <a:extLst>
              <a:ext uri="{FF2B5EF4-FFF2-40B4-BE49-F238E27FC236}">
                <a16:creationId xmlns:a16="http://schemas.microsoft.com/office/drawing/2014/main" id="{027F040F-30C7-46F9-A0EF-E71B45E1A7AA}"/>
              </a:ext>
            </a:extLst>
          </p:cNvPr>
          <p:cNvSpPr txBox="1"/>
          <p:nvPr/>
        </p:nvSpPr>
        <p:spPr>
          <a:xfrm>
            <a:off x="792480" y="2158229"/>
            <a:ext cx="5391232"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Attended NPS Cooperating Association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Conducted visitor needs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Met with one of the park’s founders, John </a:t>
            </a:r>
            <a:r>
              <a:rPr kumimoji="0" lang="en-US" sz="2000" b="0" i="0" u="none" strike="noStrike" kern="1200" cap="none" spc="0" normalizeH="0" baseline="0" noProof="0" dirty="0" err="1">
                <a:ln>
                  <a:noFill/>
                </a:ln>
                <a:solidFill>
                  <a:srgbClr val="007066"/>
                </a:solidFill>
                <a:effectLst/>
                <a:uLnTx/>
                <a:uFillTx/>
                <a:latin typeface="Arial" panose="020B0604020202020204" pitchFamily="34" charset="0"/>
                <a:ea typeface="+mn-ea"/>
                <a:cs typeface="Arial" panose="020B0604020202020204" pitchFamily="34" charset="0"/>
              </a:rPr>
              <a:t>Cely</a:t>
            </a:r>
            <a:r>
              <a:rPr kumimoji="0" lang="en-US" sz="20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 and members of The Friends of Congaree Swamp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Participated in canoe tours and hikes as volunteers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Established new themes to enhance the experience in the park store</a:t>
            </a:r>
          </a:p>
        </p:txBody>
      </p:sp>
      <p:sp>
        <p:nvSpPr>
          <p:cNvPr id="28" name="TextBox 27">
            <a:extLst>
              <a:ext uri="{FF2B5EF4-FFF2-40B4-BE49-F238E27FC236}">
                <a16:creationId xmlns:a16="http://schemas.microsoft.com/office/drawing/2014/main" id="{39B372DE-EA1A-4D81-B561-7781EFB7742A}"/>
              </a:ext>
            </a:extLst>
          </p:cNvPr>
          <p:cNvSpPr txBox="1"/>
          <p:nvPr/>
        </p:nvSpPr>
        <p:spPr>
          <a:xfrm>
            <a:off x="6639473" y="1584091"/>
            <a:ext cx="4572000"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Congaree National Park</a:t>
            </a:r>
          </a:p>
        </p:txBody>
      </p:sp>
    </p:spTree>
    <p:extLst>
      <p:ext uri="{BB962C8B-B14F-4D97-AF65-F5344CB8AC3E}">
        <p14:creationId xmlns:p14="http://schemas.microsoft.com/office/powerpoint/2010/main" val="3403167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cxnSp>
        <p:nvCxnSpPr>
          <p:cNvPr id="198" name="Shape 198"/>
          <p:cNvCxnSpPr/>
          <p:nvPr/>
        </p:nvCxnSpPr>
        <p:spPr>
          <a:xfrm>
            <a:off x="2008612" y="528991"/>
            <a:ext cx="8230422" cy="0"/>
          </a:xfrm>
          <a:prstGeom prst="straightConnector1">
            <a:avLst/>
          </a:prstGeom>
          <a:noFill/>
          <a:ln w="9525" cap="flat" cmpd="sng">
            <a:solidFill>
              <a:srgbClr val="007066"/>
            </a:solidFill>
            <a:prstDash val="solid"/>
            <a:round/>
            <a:headEnd type="none" w="med" len="med"/>
            <a:tailEnd type="none" w="med" len="med"/>
          </a:ln>
        </p:spPr>
      </p:cxnSp>
      <p:sp>
        <p:nvSpPr>
          <p:cNvPr id="199" name="Shape 199"/>
          <p:cNvSpPr txBox="1"/>
          <p:nvPr/>
        </p:nvSpPr>
        <p:spPr>
          <a:xfrm>
            <a:off x="1903647" y="174510"/>
            <a:ext cx="8686800" cy="30777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200" name="Shape 200"/>
          <p:cNvSpPr txBox="1"/>
          <p:nvPr/>
        </p:nvSpPr>
        <p:spPr>
          <a:xfrm>
            <a:off x="2370666" y="707471"/>
            <a:ext cx="8297332" cy="64633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600" b="1" i="0" u="none" strike="noStrike" kern="0" cap="none" spc="0" normalizeH="0" baseline="0" noProof="0" dirty="0">
                <a:ln>
                  <a:noFill/>
                </a:ln>
                <a:solidFill>
                  <a:srgbClr val="007066"/>
                </a:solidFill>
                <a:effectLst/>
                <a:uLnTx/>
                <a:uFillTx/>
                <a:latin typeface="Trebuchet MS"/>
                <a:ea typeface="Arial"/>
                <a:cs typeface="Arial"/>
                <a:sym typeface="Arial"/>
              </a:rPr>
              <a:t>DO 32 and RM 32</a:t>
            </a:r>
          </a:p>
        </p:txBody>
      </p:sp>
      <p:pic>
        <p:nvPicPr>
          <p:cNvPr id="201" name="Shape 201"/>
          <p:cNvPicPr preferRelativeResize="0"/>
          <p:nvPr/>
        </p:nvPicPr>
        <p:blipFill rotWithShape="1">
          <a:blip r:embed="rId3" cstate="print">
            <a:alphaModFix/>
          </a:blip>
          <a:srcRect/>
          <a:stretch/>
        </p:blipFill>
        <p:spPr>
          <a:xfrm rot="-209594">
            <a:off x="2508873" y="1372618"/>
            <a:ext cx="3571496" cy="4645441"/>
          </a:xfrm>
          <a:prstGeom prst="rect">
            <a:avLst/>
          </a:prstGeom>
          <a:noFill/>
          <a:ln w="9525"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pic>
        <p:nvPicPr>
          <p:cNvPr id="202" name="Shape 202"/>
          <p:cNvPicPr preferRelativeResize="0"/>
          <p:nvPr/>
        </p:nvPicPr>
        <p:blipFill rotWithShape="1">
          <a:blip r:embed="rId4" cstate="print">
            <a:alphaModFix/>
          </a:blip>
          <a:srcRect/>
          <a:stretch/>
        </p:blipFill>
        <p:spPr>
          <a:xfrm rot="-221006">
            <a:off x="6574242" y="1395425"/>
            <a:ext cx="3520062" cy="4618824"/>
          </a:xfrm>
          <a:prstGeom prst="rect">
            <a:avLst/>
          </a:prstGeom>
          <a:noFill/>
          <a:ln w="9525"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5114862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3" name="Title 2"/>
          <p:cNvSpPr>
            <a:spLocks noGrp="1"/>
          </p:cNvSpPr>
          <p:nvPr>
            <p:ph type="title"/>
          </p:nvPr>
        </p:nvSpPr>
        <p:spPr>
          <a:xfrm>
            <a:off x="792480" y="590550"/>
            <a:ext cx="10607040" cy="1162050"/>
          </a:xfrm>
        </p:spPr>
        <p:txBody>
          <a:bodyPr/>
          <a:lstStyle/>
          <a:p>
            <a:pPr algn="l"/>
            <a:r>
              <a:rPr lang="en-US" sz="3200" b="1" dirty="0">
                <a:solidFill>
                  <a:srgbClr val="007066"/>
                </a:solidFill>
                <a:latin typeface="Arial"/>
                <a:cs typeface="Arial"/>
              </a:rPr>
              <a:t>Congaree NP</a:t>
            </a:r>
            <a:endParaRPr lang="en-US" sz="3200" dirty="0"/>
          </a:p>
        </p:txBody>
      </p:sp>
      <p:sp>
        <p:nvSpPr>
          <p:cNvPr id="5" name="Text Placeholder 4"/>
          <p:cNvSpPr>
            <a:spLocks noGrp="1"/>
          </p:cNvSpPr>
          <p:nvPr>
            <p:ph type="body" sz="half" idx="2"/>
          </p:nvPr>
        </p:nvSpPr>
        <p:spPr>
          <a:xfrm>
            <a:off x="929640" y="1752600"/>
            <a:ext cx="4557307" cy="3822700"/>
          </a:xfrm>
        </p:spPr>
        <p:txBody>
          <a:bodyPr>
            <a:normAutofit/>
          </a:bodyPr>
          <a:lstStyle/>
          <a:p>
            <a:pPr lvl="1">
              <a:lnSpc>
                <a:spcPct val="150000"/>
              </a:lnSpc>
            </a:pPr>
            <a:endParaRPr lang="en-US" dirty="0">
              <a:solidFill>
                <a:srgbClr val="007066"/>
              </a:solidFill>
            </a:endParaRPr>
          </a:p>
          <a:p>
            <a:pPr marL="742950" lvl="1" indent="-285750">
              <a:lnSpc>
                <a:spcPct val="150000"/>
              </a:lnSpc>
              <a:buFont typeface="Arial" panose="020B0604020202020204" pitchFamily="34" charset="0"/>
              <a:buChar char="•"/>
            </a:pPr>
            <a:endParaRPr lang="en-US" dirty="0">
              <a:solidFill>
                <a:srgbClr val="007066"/>
              </a:solidFill>
            </a:endParaRPr>
          </a:p>
        </p:txBody>
      </p:sp>
      <p:sp>
        <p:nvSpPr>
          <p:cNvPr id="27" name="TextBox 26">
            <a:extLst>
              <a:ext uri="{FF2B5EF4-FFF2-40B4-BE49-F238E27FC236}">
                <a16:creationId xmlns:a16="http://schemas.microsoft.com/office/drawing/2014/main" id="{027F040F-30C7-46F9-A0EF-E71B45E1A7AA}"/>
              </a:ext>
            </a:extLst>
          </p:cNvPr>
          <p:cNvSpPr txBox="1"/>
          <p:nvPr/>
        </p:nvSpPr>
        <p:spPr>
          <a:xfrm>
            <a:off x="737658" y="2158229"/>
            <a:ext cx="3577784"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Themes and Product Mix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Arial"/>
                <a:ea typeface="+mn-ea"/>
                <a:cs typeface="Arial"/>
              </a:rPr>
              <a:t>Camping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Arial"/>
                <a:ea typeface="+mn-ea"/>
                <a:cs typeface="Arial"/>
              </a:rPr>
              <a:t>Insects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Arial"/>
                <a:ea typeface="+mn-ea"/>
                <a:cs typeface="Arial"/>
              </a:rPr>
              <a:t>Congaree NP branded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Arial"/>
                <a:ea typeface="+mn-ea"/>
                <a:cs typeface="Arial"/>
              </a:rPr>
              <a:t>Canoeing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Arial"/>
                <a:ea typeface="+mn-ea"/>
                <a:cs typeface="Arial"/>
              </a:rPr>
              <a:t>Local foods, crafts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Arial"/>
                <a:ea typeface="+mn-ea"/>
                <a:cs typeface="Arial"/>
              </a:rPr>
              <a:t>Children’s books and toys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66"/>
                </a:solidFill>
                <a:effectLst/>
                <a:uLnTx/>
                <a:uFillTx/>
                <a:latin typeface="Arial"/>
                <a:ea typeface="+mn-ea"/>
                <a:cs typeface="Arial"/>
              </a:rPr>
              <a:t>Unique tag line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66"/>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iner Hand ITC" panose="03070502030502020203" pitchFamily="66" charset="0"/>
                <a:ea typeface="+mn-ea"/>
                <a:cs typeface="Arial"/>
              </a:rPr>
              <a:t>I Gave Blood at Congaree National Park</a:t>
            </a:r>
            <a:endParaRPr kumimoji="0" lang="en-US" sz="1600" b="0" i="0" u="none" strike="noStrike" kern="1200" cap="none" spc="0" normalizeH="0" baseline="0" noProof="0" dirty="0">
              <a:ln>
                <a:noFill/>
              </a:ln>
              <a:solidFill>
                <a:srgbClr val="007066"/>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8" name="Content Placeholder 7">
            <a:extLst>
              <a:ext uri="{FF2B5EF4-FFF2-40B4-BE49-F238E27FC236}">
                <a16:creationId xmlns:a16="http://schemas.microsoft.com/office/drawing/2014/main" id="{2F2D61B8-98EB-476B-85AD-5A20C9436DD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206421" y="3394433"/>
            <a:ext cx="3427972" cy="2286000"/>
          </a:xfrm>
        </p:spPr>
      </p:pic>
      <p:pic>
        <p:nvPicPr>
          <p:cNvPr id="11" name="Picture 10">
            <a:extLst>
              <a:ext uri="{FF2B5EF4-FFF2-40B4-BE49-F238E27FC236}">
                <a16:creationId xmlns:a16="http://schemas.microsoft.com/office/drawing/2014/main" id="{F7528889-F82B-4D03-B2A4-AD2305C860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2060" y="3394434"/>
            <a:ext cx="3442773" cy="2286000"/>
          </a:xfrm>
          <a:prstGeom prst="rect">
            <a:avLst/>
          </a:prstGeom>
        </p:spPr>
      </p:pic>
      <p:pic>
        <p:nvPicPr>
          <p:cNvPr id="19" name="Picture 18">
            <a:extLst>
              <a:ext uri="{FF2B5EF4-FFF2-40B4-BE49-F238E27FC236}">
                <a16:creationId xmlns:a16="http://schemas.microsoft.com/office/drawing/2014/main" id="{B0A46231-2FF8-49F7-9BED-FD0623AEE6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10393" y="843655"/>
            <a:ext cx="1524000" cy="2286000"/>
          </a:xfrm>
          <a:prstGeom prst="rect">
            <a:avLst/>
          </a:prstGeom>
        </p:spPr>
      </p:pic>
      <p:pic>
        <p:nvPicPr>
          <p:cNvPr id="17" name="Picture 16">
            <a:extLst>
              <a:ext uri="{FF2B5EF4-FFF2-40B4-BE49-F238E27FC236}">
                <a16:creationId xmlns:a16="http://schemas.microsoft.com/office/drawing/2014/main" id="{31202DDA-2172-4913-A9ED-746DC0820B7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452046" y="843655"/>
            <a:ext cx="3422787" cy="2286000"/>
          </a:xfrm>
          <a:prstGeom prst="rect">
            <a:avLst/>
          </a:prstGeom>
        </p:spPr>
      </p:pic>
      <p:pic>
        <p:nvPicPr>
          <p:cNvPr id="22" name="Picture 21">
            <a:extLst>
              <a:ext uri="{FF2B5EF4-FFF2-40B4-BE49-F238E27FC236}">
                <a16:creationId xmlns:a16="http://schemas.microsoft.com/office/drawing/2014/main" id="{E04B5386-09D9-47F9-81C8-CFEC1984AF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6421" y="843655"/>
            <a:ext cx="1521135" cy="2286000"/>
          </a:xfrm>
          <a:prstGeom prst="rect">
            <a:avLst/>
          </a:prstGeom>
        </p:spPr>
      </p:pic>
    </p:spTree>
    <p:extLst>
      <p:ext uri="{BB962C8B-B14F-4D97-AF65-F5344CB8AC3E}">
        <p14:creationId xmlns:p14="http://schemas.microsoft.com/office/powerpoint/2010/main" val="1606478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3" name="Title 2"/>
          <p:cNvSpPr>
            <a:spLocks noGrp="1"/>
          </p:cNvSpPr>
          <p:nvPr>
            <p:ph type="title"/>
          </p:nvPr>
        </p:nvSpPr>
        <p:spPr>
          <a:xfrm>
            <a:off x="792480" y="590550"/>
            <a:ext cx="10607040" cy="1162050"/>
          </a:xfrm>
        </p:spPr>
        <p:txBody>
          <a:bodyPr/>
          <a:lstStyle/>
          <a:p>
            <a:pPr algn="l"/>
            <a:r>
              <a:rPr lang="en-US" sz="3200" b="1" dirty="0">
                <a:solidFill>
                  <a:srgbClr val="007066"/>
                </a:solidFill>
                <a:latin typeface="Arial"/>
                <a:cs typeface="Arial"/>
              </a:rPr>
              <a:t>Results</a:t>
            </a:r>
            <a:endParaRPr lang="en-US" sz="3200" dirty="0"/>
          </a:p>
        </p:txBody>
      </p:sp>
      <p:sp>
        <p:nvSpPr>
          <p:cNvPr id="5" name="Text Placeholder 4"/>
          <p:cNvSpPr>
            <a:spLocks noGrp="1"/>
          </p:cNvSpPr>
          <p:nvPr>
            <p:ph type="body" sz="half" idx="2"/>
          </p:nvPr>
        </p:nvSpPr>
        <p:spPr>
          <a:xfrm>
            <a:off x="929640" y="1752600"/>
            <a:ext cx="4557307" cy="3822700"/>
          </a:xfrm>
        </p:spPr>
        <p:txBody>
          <a:bodyPr>
            <a:normAutofit/>
          </a:bodyPr>
          <a:lstStyle/>
          <a:p>
            <a:pPr lvl="1">
              <a:lnSpc>
                <a:spcPct val="150000"/>
              </a:lnSpc>
            </a:pPr>
            <a:endParaRPr lang="en-US" dirty="0">
              <a:solidFill>
                <a:srgbClr val="007066"/>
              </a:solidFill>
            </a:endParaRPr>
          </a:p>
          <a:p>
            <a:pPr marL="742950" lvl="1" indent="-285750">
              <a:lnSpc>
                <a:spcPct val="150000"/>
              </a:lnSpc>
              <a:buFont typeface="Arial" panose="020B0604020202020204" pitchFamily="34" charset="0"/>
              <a:buChar char="•"/>
            </a:pPr>
            <a:endParaRPr lang="en-US" dirty="0">
              <a:solidFill>
                <a:srgbClr val="007066"/>
              </a:solidFill>
            </a:endParaRPr>
          </a:p>
        </p:txBody>
      </p:sp>
      <p:sp>
        <p:nvSpPr>
          <p:cNvPr id="27" name="TextBox 26">
            <a:extLst>
              <a:ext uri="{FF2B5EF4-FFF2-40B4-BE49-F238E27FC236}">
                <a16:creationId xmlns:a16="http://schemas.microsoft.com/office/drawing/2014/main" id="{027F040F-30C7-46F9-A0EF-E71B45E1A7AA}"/>
              </a:ext>
            </a:extLst>
          </p:cNvPr>
          <p:cNvSpPr txBox="1"/>
          <p:nvPr/>
        </p:nvSpPr>
        <p:spPr>
          <a:xfrm>
            <a:off x="792480" y="2158229"/>
            <a:ext cx="539123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Ensure that each visitor could find the perfect souvenir from their visit to the park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+64.8% Sales increase over 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66"/>
                </a:solidFill>
                <a:effectLst/>
                <a:uLnTx/>
                <a:uFillTx/>
                <a:latin typeface="Trebuchet MS"/>
                <a:ea typeface="+mn-ea"/>
                <a:cs typeface="+mn-cs"/>
              </a:rPr>
              <a:t>+4.5 ppt Gross Profit % increase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pic>
        <p:nvPicPr>
          <p:cNvPr id="8" name="Content Placeholder 7">
            <a:extLst>
              <a:ext uri="{FF2B5EF4-FFF2-40B4-BE49-F238E27FC236}">
                <a16:creationId xmlns:a16="http://schemas.microsoft.com/office/drawing/2014/main" id="{C67865CF-3606-45BD-8A43-4552621D40AE}"/>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rot="5400000">
            <a:off x="7734755" y="2108933"/>
            <a:ext cx="3631289" cy="3017520"/>
          </a:xfrm>
        </p:spPr>
      </p:pic>
      <p:pic>
        <p:nvPicPr>
          <p:cNvPr id="22" name="Picture 21">
            <a:extLst>
              <a:ext uri="{FF2B5EF4-FFF2-40B4-BE49-F238E27FC236}">
                <a16:creationId xmlns:a16="http://schemas.microsoft.com/office/drawing/2014/main" id="{57E3A6A4-9762-452D-B42F-7B3667F76F6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77327" y="3604538"/>
            <a:ext cx="1328588" cy="1828800"/>
          </a:xfrm>
          <a:prstGeom prst="rect">
            <a:avLst/>
          </a:prstGeom>
        </p:spPr>
      </p:pic>
      <p:pic>
        <p:nvPicPr>
          <p:cNvPr id="24" name="Picture 23">
            <a:extLst>
              <a:ext uri="{FF2B5EF4-FFF2-40B4-BE49-F238E27FC236}">
                <a16:creationId xmlns:a16="http://schemas.microsoft.com/office/drawing/2014/main" id="{BE109BA1-9E1F-46C3-A086-AD64763A889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5738" y="3604538"/>
            <a:ext cx="1467803" cy="1828800"/>
          </a:xfrm>
          <a:prstGeom prst="rect">
            <a:avLst/>
          </a:prstGeom>
        </p:spPr>
      </p:pic>
      <p:pic>
        <p:nvPicPr>
          <p:cNvPr id="25" name="Picture 24">
            <a:extLst>
              <a:ext uri="{FF2B5EF4-FFF2-40B4-BE49-F238E27FC236}">
                <a16:creationId xmlns:a16="http://schemas.microsoft.com/office/drawing/2014/main" id="{6B8041CE-543A-4E6A-93D7-ECD8DE661AA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401920" y="3604538"/>
            <a:ext cx="1171945" cy="1828800"/>
          </a:xfrm>
          <a:prstGeom prst="rect">
            <a:avLst/>
          </a:prstGeom>
        </p:spPr>
      </p:pic>
      <p:pic>
        <p:nvPicPr>
          <p:cNvPr id="26" name="Picture 25">
            <a:extLst>
              <a:ext uri="{FF2B5EF4-FFF2-40B4-BE49-F238E27FC236}">
                <a16:creationId xmlns:a16="http://schemas.microsoft.com/office/drawing/2014/main" id="{A2742A12-2D6B-47ED-894F-FC7B660654C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09377" y="3755840"/>
            <a:ext cx="1828800" cy="1677498"/>
          </a:xfrm>
          <a:prstGeom prst="rect">
            <a:avLst/>
          </a:prstGeom>
        </p:spPr>
      </p:pic>
      <p:pic>
        <p:nvPicPr>
          <p:cNvPr id="28" name="Picture 27">
            <a:extLst>
              <a:ext uri="{FF2B5EF4-FFF2-40B4-BE49-F238E27FC236}">
                <a16:creationId xmlns:a16="http://schemas.microsoft.com/office/drawing/2014/main" id="{2ED5C972-92F9-4D11-87BE-7ABA62E55E7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767003" y="3604538"/>
            <a:ext cx="1531455" cy="1828800"/>
          </a:xfrm>
          <a:prstGeom prst="rect">
            <a:avLst/>
          </a:prstGeom>
        </p:spPr>
      </p:pic>
    </p:spTree>
    <p:extLst>
      <p:ext uri="{BB962C8B-B14F-4D97-AF65-F5344CB8AC3E}">
        <p14:creationId xmlns:p14="http://schemas.microsoft.com/office/powerpoint/2010/main" val="1743403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Practicum Session </a:t>
            </a:r>
          </a:p>
        </p:txBody>
      </p:sp>
      <p:sp>
        <p:nvSpPr>
          <p:cNvPr id="11" name="TextBox 10"/>
          <p:cNvSpPr txBox="1"/>
          <p:nvPr/>
        </p:nvSpPr>
        <p:spPr>
          <a:xfrm>
            <a:off x="792480" y="2158229"/>
            <a:ext cx="10607040" cy="341632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Review current Scope of Sales statement for relevancy and accuracy</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Strategic Evaluation Process</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Product Types and Price Points</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Themes and Audiences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Designate reasonable cycle for revisiting Scope of Sales statement (annually, following long range planning)</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Designate owners for review/revise</a:t>
            </a:r>
          </a:p>
        </p:txBody>
      </p:sp>
    </p:spTree>
    <p:extLst>
      <p:ext uri="{BB962C8B-B14F-4D97-AF65-F5344CB8AC3E}">
        <p14:creationId xmlns:p14="http://schemas.microsoft.com/office/powerpoint/2010/main" val="3059020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Share your results</a:t>
            </a:r>
          </a:p>
        </p:txBody>
      </p:sp>
      <p:sp>
        <p:nvSpPr>
          <p:cNvPr id="11" name="TextBox 10"/>
          <p:cNvSpPr txBox="1"/>
          <p:nvPr/>
        </p:nvSpPr>
        <p:spPr>
          <a:xfrm>
            <a:off x="792480" y="2158230"/>
            <a:ext cx="10607040" cy="258532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How current/relevant is your Scope of Sales?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When will you review and update next?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Who will be the owners throughout this process?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What new, innovative product development needs did you identify?</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Tree>
    <p:extLst>
      <p:ext uri="{BB962C8B-B14F-4D97-AF65-F5344CB8AC3E}">
        <p14:creationId xmlns:p14="http://schemas.microsoft.com/office/powerpoint/2010/main" val="3132234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929640" y="528991"/>
            <a:ext cx="1033272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Scope of Sales Statements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Testimonial</a:t>
            </a:r>
          </a:p>
        </p:txBody>
      </p:sp>
      <p:sp>
        <p:nvSpPr>
          <p:cNvPr id="11" name="TextBox 10"/>
          <p:cNvSpPr txBox="1"/>
          <p:nvPr/>
        </p:nvSpPr>
        <p:spPr>
          <a:xfrm>
            <a:off x="792480" y="2008683"/>
            <a:ext cx="10607040" cy="31700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The “Cooperating Association Partnerships for a New Century” training provided a great opportunity for me and my staff to receive firsthand accounts of the success of the Eastern National and NPS partnership. It allowed us to examine the challenges and opportunities involved in ensuring the partnership can thrive at NPS sites with a variety of stories and settings. Meeting with EN and NPS staff initiated conversations to identify best practices to take back to our park. We were able to discuss how to successfully implement needed change and gain strategies to ensure that we can continue to work in a collaborative manner.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7066"/>
                </a:solidFill>
                <a:effectLst/>
                <a:uLnTx/>
                <a:uFillTx/>
                <a:latin typeface="Arial" panose="020B0604020202020204" pitchFamily="34" charset="0"/>
                <a:ea typeface="Times New Roman" panose="02020603050405020304" pitchFamily="18" charset="0"/>
                <a:cs typeface="Arial" panose="020B0604020202020204" pitchFamily="34" charset="0"/>
              </a:rPr>
              <a:t>~ J. Tracy Stakely, Former Superintendent of Congaree NP</a:t>
            </a:r>
          </a:p>
        </p:txBody>
      </p:sp>
    </p:spTree>
    <p:extLst>
      <p:ext uri="{BB962C8B-B14F-4D97-AF65-F5344CB8AC3E}">
        <p14:creationId xmlns:p14="http://schemas.microsoft.com/office/powerpoint/2010/main" val="1234403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ctrTitle" idx="4294967295"/>
          </p:nvPr>
        </p:nvSpPr>
        <p:spPr>
          <a:xfrm>
            <a:off x="1524000" y="1547532"/>
            <a:ext cx="9144000" cy="1622940"/>
          </a:xfrm>
          <a:prstGeom prst="rect">
            <a:avLst/>
          </a:prstGeom>
        </p:spPr>
        <p:txBody>
          <a:bodyPr/>
          <a:lstStyle/>
          <a:p>
            <a:pPr algn="ctr"/>
            <a:r>
              <a:rPr lang="en-US" sz="4000" b="1" dirty="0">
                <a:solidFill>
                  <a:srgbClr val="007066"/>
                </a:solidFill>
                <a:latin typeface="Arial Regular" charset="0"/>
              </a:rPr>
              <a:t>Sales Item Approval Process</a:t>
            </a:r>
            <a:endParaRPr lang="en-US" sz="4000" dirty="0">
              <a:solidFill>
                <a:srgbClr val="007066"/>
              </a:solidFill>
              <a:latin typeface="Arial Regular" charset="0"/>
            </a:endParaRPr>
          </a:p>
        </p:txBody>
      </p:sp>
      <p:sp>
        <p:nvSpPr>
          <p:cNvPr id="2" name="TextBox 1"/>
          <p:cNvSpPr txBox="1"/>
          <p:nvPr/>
        </p:nvSpPr>
        <p:spPr>
          <a:xfrm>
            <a:off x="1524000" y="4163553"/>
            <a:ext cx="9144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Linda Lutz-Ryan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NPS - Chief of Interpretation and Education, National Capital Region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8FC5"/>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Megan Shelley Cartwright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Eastern National – Chief Operating Officer</a:t>
            </a:r>
          </a:p>
        </p:txBody>
      </p:sp>
    </p:spTree>
    <p:extLst>
      <p:ext uri="{BB962C8B-B14F-4D97-AF65-F5344CB8AC3E}">
        <p14:creationId xmlns:p14="http://schemas.microsoft.com/office/powerpoint/2010/main" val="1902085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Objective and Agenda</a:t>
            </a:r>
          </a:p>
        </p:txBody>
      </p:sp>
      <p:sp>
        <p:nvSpPr>
          <p:cNvPr id="11" name="TextBox 10"/>
          <p:cNvSpPr txBox="1"/>
          <p:nvPr/>
        </p:nvSpPr>
        <p:spPr>
          <a:xfrm>
            <a:off x="792480" y="2640506"/>
            <a:ext cx="10607040" cy="300082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Review challenges with current process for reviewing sales items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Guidance from RM-32</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Establish guidelines that allows for both NPS and Association expertise to lead aspects of the review process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Create a timeline for review and approval that meets both NPS and Association needs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Offer best practices in the approval process </a:t>
            </a:r>
          </a:p>
        </p:txBody>
      </p:sp>
    </p:spTree>
    <p:extLst>
      <p:ext uri="{BB962C8B-B14F-4D97-AF65-F5344CB8AC3E}">
        <p14:creationId xmlns:p14="http://schemas.microsoft.com/office/powerpoint/2010/main" val="61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pic>
        <p:nvPicPr>
          <p:cNvPr id="8" name="Picture 7">
            <a:extLst>
              <a:ext uri="{FF2B5EF4-FFF2-40B4-BE49-F238E27FC236}">
                <a16:creationId xmlns:a16="http://schemas.microsoft.com/office/drawing/2014/main" id="{32551A4D-35A2-4290-B927-10FAB1DEC2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09163" y="1554838"/>
            <a:ext cx="4957254" cy="3657600"/>
          </a:xfrm>
          <a:prstGeom prst="rect">
            <a:avLst/>
          </a:prstGeom>
        </p:spPr>
      </p:pic>
      <p:pic>
        <p:nvPicPr>
          <p:cNvPr id="13" name="Picture 12">
            <a:extLst>
              <a:ext uri="{FF2B5EF4-FFF2-40B4-BE49-F238E27FC236}">
                <a16:creationId xmlns:a16="http://schemas.microsoft.com/office/drawing/2014/main" id="{C5926E5D-7DEB-475D-AFD5-1D85AFF01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63" y="1554839"/>
            <a:ext cx="5774537" cy="3657598"/>
          </a:xfrm>
          <a:prstGeom prst="rect">
            <a:avLst/>
          </a:prstGeom>
        </p:spPr>
      </p:pic>
      <p:sp>
        <p:nvSpPr>
          <p:cNvPr id="14" name="TextBox 13">
            <a:extLst>
              <a:ext uri="{FF2B5EF4-FFF2-40B4-BE49-F238E27FC236}">
                <a16:creationId xmlns:a16="http://schemas.microsoft.com/office/drawing/2014/main" id="{EB035143-056F-4124-8FB0-56359A8CA6D8}"/>
              </a:ext>
            </a:extLst>
          </p:cNvPr>
          <p:cNvSpPr txBox="1"/>
          <p:nvPr/>
        </p:nvSpPr>
        <p:spPr>
          <a:xfrm>
            <a:off x="1485900" y="982980"/>
            <a:ext cx="3314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Park Ranger</a:t>
            </a:r>
          </a:p>
        </p:txBody>
      </p:sp>
      <p:sp>
        <p:nvSpPr>
          <p:cNvPr id="15" name="TextBox 14">
            <a:extLst>
              <a:ext uri="{FF2B5EF4-FFF2-40B4-BE49-F238E27FC236}">
                <a16:creationId xmlns:a16="http://schemas.microsoft.com/office/drawing/2014/main" id="{5D92BEE9-21A9-4B2B-9E44-8028277625B1}"/>
              </a:ext>
            </a:extLst>
          </p:cNvPr>
          <p:cNvSpPr txBox="1"/>
          <p:nvPr/>
        </p:nvSpPr>
        <p:spPr>
          <a:xfrm>
            <a:off x="7330440" y="998220"/>
            <a:ext cx="3314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Association Staff</a:t>
            </a:r>
          </a:p>
        </p:txBody>
      </p:sp>
      <p:sp>
        <p:nvSpPr>
          <p:cNvPr id="3" name="TextBox 2">
            <a:extLst>
              <a:ext uri="{FF2B5EF4-FFF2-40B4-BE49-F238E27FC236}">
                <a16:creationId xmlns:a16="http://schemas.microsoft.com/office/drawing/2014/main" id="{6CABFEA7-DE98-49F3-89A9-88E60335283C}"/>
              </a:ext>
            </a:extLst>
          </p:cNvPr>
          <p:cNvSpPr txBox="1"/>
          <p:nvPr/>
        </p:nvSpPr>
        <p:spPr>
          <a:xfrm>
            <a:off x="457201" y="3198168"/>
            <a:ext cx="111529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66"/>
                </a:solidFill>
                <a:effectLst/>
                <a:uLnTx/>
                <a:uFillTx/>
                <a:latin typeface="Arial" panose="020B0604020202020204" pitchFamily="34" charset="0"/>
                <a:ea typeface="+mn-ea"/>
                <a:cs typeface="Arial" panose="020B0604020202020204" pitchFamily="34" charset="0"/>
              </a:rPr>
              <a:t>Who is the expert on consumer shopping trends and what sells in stores?</a:t>
            </a:r>
          </a:p>
        </p:txBody>
      </p:sp>
    </p:spTree>
    <p:extLst>
      <p:ext uri="{BB962C8B-B14F-4D97-AF65-F5344CB8AC3E}">
        <p14:creationId xmlns:p14="http://schemas.microsoft.com/office/powerpoint/2010/main" val="85681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Play Ball!</a:t>
            </a:r>
          </a:p>
        </p:txBody>
      </p:sp>
      <p:sp>
        <p:nvSpPr>
          <p:cNvPr id="11" name="TextBox 10"/>
          <p:cNvSpPr txBox="1"/>
          <p:nvPr/>
        </p:nvSpPr>
        <p:spPr>
          <a:xfrm>
            <a:off x="792480" y="2723630"/>
            <a:ext cx="5093970" cy="133882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Sales Item Approval sample discussion</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Is a baseball an appropriate sales item at a national park store? </a:t>
            </a:r>
          </a:p>
        </p:txBody>
      </p:sp>
      <p:pic>
        <p:nvPicPr>
          <p:cNvPr id="5" name="Picture 4">
            <a:extLst>
              <a:ext uri="{FF2B5EF4-FFF2-40B4-BE49-F238E27FC236}">
                <a16:creationId xmlns:a16="http://schemas.microsoft.com/office/drawing/2014/main" id="{80E75D5D-E577-41FD-8624-A14374B764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0320" y="1154430"/>
            <a:ext cx="4114800" cy="4114800"/>
          </a:xfrm>
          <a:prstGeom prst="rect">
            <a:avLst/>
          </a:prstGeom>
        </p:spPr>
      </p:pic>
    </p:spTree>
    <p:extLst>
      <p:ext uri="{BB962C8B-B14F-4D97-AF65-F5344CB8AC3E}">
        <p14:creationId xmlns:p14="http://schemas.microsoft.com/office/powerpoint/2010/main" val="1406236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pic>
        <p:nvPicPr>
          <p:cNvPr id="7" name="Picture 6">
            <a:extLst>
              <a:ext uri="{FF2B5EF4-FFF2-40B4-BE49-F238E27FC236}">
                <a16:creationId xmlns:a16="http://schemas.microsoft.com/office/drawing/2014/main" id="{FF53A0C6-845C-4849-AA4C-5606D32413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7754244" y="1861306"/>
            <a:ext cx="3815834" cy="3657600"/>
          </a:xfrm>
          <a:prstGeom prst="rect">
            <a:avLst/>
          </a:prstGeom>
        </p:spPr>
      </p:pic>
      <p:pic>
        <p:nvPicPr>
          <p:cNvPr id="4" name="Picture 3">
            <a:extLst>
              <a:ext uri="{FF2B5EF4-FFF2-40B4-BE49-F238E27FC236}">
                <a16:creationId xmlns:a16="http://schemas.microsoft.com/office/drawing/2014/main" id="{86F12BBC-645B-4F31-AF56-503D63DCF7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480" y="1404106"/>
            <a:ext cx="6393234" cy="4572000"/>
          </a:xfrm>
          <a:prstGeom prst="rect">
            <a:avLst/>
          </a:prstGeom>
        </p:spPr>
      </p:pic>
      <p:sp>
        <p:nvSpPr>
          <p:cNvPr id="6" name="Rectangle 5">
            <a:extLst>
              <a:ext uri="{FF2B5EF4-FFF2-40B4-BE49-F238E27FC236}">
                <a16:creationId xmlns:a16="http://schemas.microsoft.com/office/drawing/2014/main" id="{B9001BE4-CCC5-4433-9BE9-FDAE066FF0C9}"/>
              </a:ext>
            </a:extLst>
          </p:cNvPr>
          <p:cNvSpPr/>
          <p:nvPr/>
        </p:nvSpPr>
        <p:spPr>
          <a:xfrm>
            <a:off x="331470" y="681335"/>
            <a:ext cx="11601450" cy="55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66"/>
                </a:solidFill>
                <a:effectLst/>
                <a:uLnTx/>
                <a:uFillTx/>
                <a:latin typeface="Arial"/>
                <a:ea typeface="+mn-ea"/>
                <a:cs typeface="Arial"/>
              </a:rPr>
              <a:t>Is THIS baseball an appropriate sales item for Martin Luther King, Jr. National Historical Park? </a:t>
            </a:r>
          </a:p>
        </p:txBody>
      </p:sp>
    </p:spTree>
    <p:extLst>
      <p:ext uri="{BB962C8B-B14F-4D97-AF65-F5344CB8AC3E}">
        <p14:creationId xmlns:p14="http://schemas.microsoft.com/office/powerpoint/2010/main" val="412983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0"/>
            <a:ext cx="8686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C5B0"/>
              </a:solidFill>
              <a:effectLst/>
              <a:uLnTx/>
              <a:uFillTx/>
              <a:latin typeface="Arial"/>
              <a:ea typeface="+mn-ea"/>
              <a:cs typeface="Arial"/>
            </a:endParaRPr>
          </a:p>
        </p:txBody>
      </p:sp>
      <p:sp>
        <p:nvSpPr>
          <p:cNvPr id="9" name="TextBox 8"/>
          <p:cNvSpPr txBox="1"/>
          <p:nvPr/>
        </p:nvSpPr>
        <p:spPr>
          <a:xfrm>
            <a:off x="2293116" y="936161"/>
            <a:ext cx="8297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Standard Cooperating Association Agreement</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5233" y="1956550"/>
            <a:ext cx="3314142"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880671" y="2441290"/>
            <a:ext cx="4572000" cy="3000821"/>
          </a:xfrm>
          <a:prstGeom prst="rect">
            <a:avLst/>
          </a:prstGeom>
        </p:spPr>
        <p:txBody>
          <a:bodyPr>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Standard across the service – signed by all associations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Legal basis for the partnership between NPS and associations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It is </a:t>
            </a:r>
            <a:r>
              <a:rPr kumimoji="0" lang="en-US" sz="1800" b="0" i="0" u="sng" strike="noStrike" kern="1200" cap="none" spc="0" normalizeH="0" baseline="0" noProof="0" dirty="0">
                <a:ln>
                  <a:noFill/>
                </a:ln>
                <a:solidFill>
                  <a:srgbClr val="007066"/>
                </a:solidFill>
                <a:effectLst/>
                <a:uLnTx/>
                <a:uFillTx/>
                <a:latin typeface="Arial"/>
                <a:ea typeface="+mn-ea"/>
                <a:cs typeface="Arial"/>
              </a:rPr>
              <a:t>not</a:t>
            </a:r>
            <a:r>
              <a:rPr kumimoji="0" lang="en-US" sz="1800" b="0" i="0" u="none" strike="noStrike" kern="1200" cap="none" spc="0" normalizeH="0" baseline="0" noProof="0" dirty="0">
                <a:ln>
                  <a:noFill/>
                </a:ln>
                <a:solidFill>
                  <a:srgbClr val="007066"/>
                </a:solidFill>
                <a:effectLst/>
                <a:uLnTx/>
                <a:uFillTx/>
                <a:latin typeface="Arial"/>
                <a:ea typeface="+mn-ea"/>
                <a:cs typeface="Arial"/>
              </a:rPr>
              <a:t>: </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 contract</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 cooper</a:t>
            </a:r>
            <a:r>
              <a:rPr kumimoji="0" lang="en-US" sz="1800" b="0" i="1" u="none" strike="noStrike" kern="1200" cap="none" spc="0" normalizeH="0" baseline="0" noProof="0" dirty="0">
                <a:ln>
                  <a:noFill/>
                </a:ln>
                <a:solidFill>
                  <a:srgbClr val="007066"/>
                </a:solidFill>
                <a:effectLst/>
                <a:uLnTx/>
                <a:uFillTx/>
                <a:latin typeface="Arial"/>
                <a:ea typeface="+mn-ea"/>
                <a:cs typeface="Arial"/>
              </a:rPr>
              <a:t>ative</a:t>
            </a:r>
            <a:r>
              <a:rPr kumimoji="0" lang="en-US" sz="1800" b="0" i="0" u="none" strike="noStrike" kern="1200" cap="none" spc="0" normalizeH="0" baseline="0" noProof="0" dirty="0">
                <a:ln>
                  <a:noFill/>
                </a:ln>
                <a:solidFill>
                  <a:srgbClr val="007066"/>
                </a:solidFill>
                <a:effectLst/>
                <a:uLnTx/>
                <a:uFillTx/>
                <a:latin typeface="Arial"/>
                <a:ea typeface="+mn-ea"/>
                <a:cs typeface="Arial"/>
              </a:rPr>
              <a:t> agreement</a:t>
            </a:r>
          </a:p>
        </p:txBody>
      </p:sp>
    </p:spTree>
    <p:extLst>
      <p:ext uri="{BB962C8B-B14F-4D97-AF65-F5344CB8AC3E}">
        <p14:creationId xmlns:p14="http://schemas.microsoft.com/office/powerpoint/2010/main" val="955884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Current Sales Item Approval Process</a:t>
            </a:r>
          </a:p>
        </p:txBody>
      </p:sp>
      <p:sp>
        <p:nvSpPr>
          <p:cNvPr id="11" name="TextBox 10"/>
          <p:cNvSpPr txBox="1"/>
          <p:nvPr/>
        </p:nvSpPr>
        <p:spPr>
          <a:xfrm>
            <a:off x="792480" y="2723630"/>
            <a:ext cx="10607040" cy="17543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Sales Item Review and Form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Challenges with current processes</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NPS staff</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Association staff</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09130" y="2119199"/>
            <a:ext cx="2690038" cy="3200400"/>
          </a:xfrm>
          <a:prstGeom prst="rect">
            <a:avLst/>
          </a:prstGeom>
          <a:ln>
            <a:solidFill>
              <a:schemeClr val="tx1">
                <a:lumMod val="50000"/>
                <a:lumOff val="50000"/>
              </a:schemeClr>
            </a:solidFill>
          </a:ln>
        </p:spPr>
      </p:pic>
    </p:spTree>
    <p:extLst>
      <p:ext uri="{BB962C8B-B14F-4D97-AF65-F5344CB8AC3E}">
        <p14:creationId xmlns:p14="http://schemas.microsoft.com/office/powerpoint/2010/main" val="4177107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6" name="TextBox 5"/>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Basic Overview of the Form</a:t>
            </a:r>
          </a:p>
        </p:txBody>
      </p:sp>
      <p:sp>
        <p:nvSpPr>
          <p:cNvPr id="7" name="TextBox 6"/>
          <p:cNvSpPr txBox="1"/>
          <p:nvPr/>
        </p:nvSpPr>
        <p:spPr>
          <a:xfrm>
            <a:off x="792480" y="2175527"/>
            <a:ext cx="10607040" cy="300082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Appropriate </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Support park interpretive themes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Accurate, professional, and scholarly knowledge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Quality</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Price point</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Makes good business sense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Consider concessioner’s preferential rights</a:t>
            </a:r>
          </a:p>
        </p:txBody>
      </p:sp>
    </p:spTree>
    <p:extLst>
      <p:ext uri="{BB962C8B-B14F-4D97-AF65-F5344CB8AC3E}">
        <p14:creationId xmlns:p14="http://schemas.microsoft.com/office/powerpoint/2010/main" val="28829554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792480" y="1240961"/>
            <a:ext cx="106070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Who should take the lead in the approval process?</a:t>
            </a:r>
          </a:p>
        </p:txBody>
      </p:sp>
      <p:sp>
        <p:nvSpPr>
          <p:cNvPr id="11" name="TextBox 10"/>
          <p:cNvSpPr txBox="1"/>
          <p:nvPr/>
        </p:nvSpPr>
        <p:spPr>
          <a:xfrm>
            <a:off x="792480" y="2626411"/>
            <a:ext cx="10607040" cy="30008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The park </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Park’s interpretive themes</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Unsafe or resource-damaging activities?  </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Accurate, professional, and scholarly knowledge </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Overall balance of interpretive sales items? </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Not undermining the financial viability of a concession contract</a:t>
            </a:r>
          </a:p>
        </p:txBody>
      </p:sp>
    </p:spTree>
    <p:extLst>
      <p:ext uri="{BB962C8B-B14F-4D97-AF65-F5344CB8AC3E}">
        <p14:creationId xmlns:p14="http://schemas.microsoft.com/office/powerpoint/2010/main" val="25076289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7" name="TextBox 6"/>
          <p:cNvSpPr txBox="1"/>
          <p:nvPr/>
        </p:nvSpPr>
        <p:spPr>
          <a:xfrm>
            <a:off x="792480" y="1240961"/>
            <a:ext cx="106070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Who should take the lead in the approval process?</a:t>
            </a:r>
          </a:p>
        </p:txBody>
      </p:sp>
      <p:sp>
        <p:nvSpPr>
          <p:cNvPr id="8" name="TextBox 7"/>
          <p:cNvSpPr txBox="1"/>
          <p:nvPr/>
        </p:nvSpPr>
        <p:spPr>
          <a:xfrm>
            <a:off x="792480" y="2626411"/>
            <a:ext cx="10607040" cy="21698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The association</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Item quality </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Item pricing</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Item warrants shelf space </a:t>
            </a:r>
          </a:p>
          <a:p>
            <a:pPr marL="742950" marR="0" lvl="1"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p:txBody>
      </p:sp>
    </p:spTree>
    <p:extLst>
      <p:ext uri="{BB962C8B-B14F-4D97-AF65-F5344CB8AC3E}">
        <p14:creationId xmlns:p14="http://schemas.microsoft.com/office/powerpoint/2010/main" val="24447601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792480" y="124096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Suggestions for Review Process</a:t>
            </a:r>
          </a:p>
        </p:txBody>
      </p:sp>
      <p:sp>
        <p:nvSpPr>
          <p:cNvPr id="11" name="TextBox 10"/>
          <p:cNvSpPr txBox="1"/>
          <p:nvPr/>
        </p:nvSpPr>
        <p:spPr>
          <a:xfrm>
            <a:off x="792480" y="2118067"/>
            <a:ext cx="10607040" cy="341632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Planning for New Items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Format for meeting</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Frequency of meetings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Deadlines for reviews to the park</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Deadlines for the park to the partner</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Vendor requirements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947B"/>
                </a:solidFill>
                <a:effectLst/>
                <a:uLnTx/>
                <a:uFillTx/>
                <a:latin typeface="Arial"/>
                <a:ea typeface="+mn-ea"/>
                <a:cs typeface="Arial"/>
              </a:rPr>
              <a:t>Make sure there is documentation for approvals and disapprovals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Tree>
    <p:extLst>
      <p:ext uri="{BB962C8B-B14F-4D97-AF65-F5344CB8AC3E}">
        <p14:creationId xmlns:p14="http://schemas.microsoft.com/office/powerpoint/2010/main" val="37273435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792480" y="932351"/>
            <a:ext cx="10607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Case Study: Effigy Mounds NM</a:t>
            </a:r>
          </a:p>
        </p:txBody>
      </p:sp>
      <p:pic>
        <p:nvPicPr>
          <p:cNvPr id="2050" name="Picture 2" descr="https://www.nps.gov/npgallery/GetAsset/60EB5108-155D-4519-3ECFD2D301816367?">
            <a:extLst>
              <a:ext uri="{FF2B5EF4-FFF2-40B4-BE49-F238E27FC236}">
                <a16:creationId xmlns:a16="http://schemas.microsoft.com/office/drawing/2014/main" id="{8B7EB5C9-AD0A-474B-89F8-2A383DC724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1670122"/>
            <a:ext cx="5486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354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3511" y="3511296"/>
            <a:ext cx="3038856" cy="7924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987675" y="3550159"/>
            <a:ext cx="2971800" cy="1905"/>
          </a:xfrm>
          <a:custGeom>
            <a:avLst/>
            <a:gdLst/>
            <a:ahLst/>
            <a:cxnLst/>
            <a:rect l="l" t="t" r="r" b="b"/>
            <a:pathLst>
              <a:path w="2971800" h="1904">
                <a:moveTo>
                  <a:pt x="0" y="0"/>
                </a:moveTo>
                <a:lnTo>
                  <a:pt x="2971800" y="1524"/>
                </a:lnTo>
              </a:path>
            </a:pathLst>
          </a:custGeom>
          <a:ln w="9525">
            <a:solidFill>
              <a:srgbClr val="E9E9E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199632" y="3511296"/>
            <a:ext cx="3038856" cy="7924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232525" y="3550159"/>
            <a:ext cx="2971800" cy="1905"/>
          </a:xfrm>
          <a:custGeom>
            <a:avLst/>
            <a:gdLst/>
            <a:ahLst/>
            <a:cxnLst/>
            <a:rect l="l" t="t" r="r" b="b"/>
            <a:pathLst>
              <a:path w="2971800" h="1904">
                <a:moveTo>
                  <a:pt x="0" y="0"/>
                </a:moveTo>
                <a:lnTo>
                  <a:pt x="2971800" y="1524"/>
                </a:lnTo>
              </a:path>
            </a:pathLst>
          </a:custGeom>
          <a:ln w="9525">
            <a:solidFill>
              <a:srgbClr val="E9E9E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012180" y="3473197"/>
            <a:ext cx="150875" cy="1508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053329" y="3515868"/>
            <a:ext cx="67055" cy="6705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064377" y="3526282"/>
            <a:ext cx="45720" cy="45720"/>
          </a:xfrm>
          <a:custGeom>
            <a:avLst/>
            <a:gdLst/>
            <a:ahLst/>
            <a:cxnLst/>
            <a:rect l="l" t="t" r="r" b="b"/>
            <a:pathLst>
              <a:path w="45720" h="45720">
                <a:moveTo>
                  <a:pt x="22860" y="0"/>
                </a:moveTo>
                <a:lnTo>
                  <a:pt x="15119" y="1338"/>
                </a:lnTo>
                <a:lnTo>
                  <a:pt x="4241" y="9585"/>
                </a:lnTo>
                <a:lnTo>
                  <a:pt x="0" y="22859"/>
                </a:lnTo>
                <a:lnTo>
                  <a:pt x="1325" y="30600"/>
                </a:lnTo>
                <a:lnTo>
                  <a:pt x="9530" y="41478"/>
                </a:lnTo>
                <a:lnTo>
                  <a:pt x="22860" y="45719"/>
                </a:lnTo>
                <a:lnTo>
                  <a:pt x="30550" y="44394"/>
                </a:lnTo>
                <a:lnTo>
                  <a:pt x="41442" y="36189"/>
                </a:lnTo>
                <a:lnTo>
                  <a:pt x="45720" y="22859"/>
                </a:lnTo>
                <a:lnTo>
                  <a:pt x="44381" y="15169"/>
                </a:lnTo>
                <a:lnTo>
                  <a:pt x="36134" y="4277"/>
                </a:lnTo>
                <a:lnTo>
                  <a:pt x="22860"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064377" y="3526282"/>
            <a:ext cx="45720" cy="45720"/>
          </a:xfrm>
          <a:custGeom>
            <a:avLst/>
            <a:gdLst/>
            <a:ahLst/>
            <a:cxnLst/>
            <a:rect l="l" t="t" r="r" b="b"/>
            <a:pathLst>
              <a:path w="45720" h="45720">
                <a:moveTo>
                  <a:pt x="0" y="22859"/>
                </a:moveTo>
                <a:lnTo>
                  <a:pt x="4241" y="9585"/>
                </a:lnTo>
                <a:lnTo>
                  <a:pt x="15119" y="1338"/>
                </a:lnTo>
                <a:lnTo>
                  <a:pt x="22860" y="0"/>
                </a:lnTo>
                <a:lnTo>
                  <a:pt x="36134" y="4277"/>
                </a:lnTo>
                <a:lnTo>
                  <a:pt x="44381" y="15169"/>
                </a:lnTo>
                <a:lnTo>
                  <a:pt x="45720" y="22859"/>
                </a:lnTo>
                <a:lnTo>
                  <a:pt x="41442" y="36189"/>
                </a:lnTo>
                <a:lnTo>
                  <a:pt x="30550" y="44394"/>
                </a:lnTo>
                <a:lnTo>
                  <a:pt x="22860" y="45719"/>
                </a:lnTo>
                <a:lnTo>
                  <a:pt x="9530" y="41478"/>
                </a:lnTo>
                <a:lnTo>
                  <a:pt x="1325" y="30600"/>
                </a:lnTo>
                <a:lnTo>
                  <a:pt x="0" y="22859"/>
                </a:lnTo>
                <a:close/>
              </a:path>
            </a:pathLst>
          </a:custGeom>
          <a:ln w="38100">
            <a:solidFill>
              <a:srgbClr val="F3A3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3056001" y="3786384"/>
            <a:ext cx="6130925" cy="33855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0" normalizeH="0" baseline="0" noProof="0" dirty="0">
                <a:ln>
                  <a:noFill/>
                </a:ln>
                <a:solidFill>
                  <a:srgbClr val="FDF9C8"/>
                </a:solidFill>
                <a:effectLst/>
                <a:uLnTx/>
                <a:uFillTx/>
                <a:latin typeface="Constantia"/>
                <a:ea typeface="+mn-ea"/>
                <a:cs typeface="Constantia"/>
              </a:rPr>
              <a:t>L</a:t>
            </a:r>
            <a:r>
              <a:rPr kumimoji="0" sz="2200" b="0" i="0" u="none" strike="noStrike" kern="1200" cap="none" spc="75" normalizeH="0" baseline="0" noProof="0" dirty="0">
                <a:ln>
                  <a:noFill/>
                </a:ln>
                <a:solidFill>
                  <a:srgbClr val="FDF9C8"/>
                </a:solidFill>
                <a:effectLst/>
                <a:uLnTx/>
                <a:uFillTx/>
                <a:latin typeface="Constantia"/>
                <a:ea typeface="+mn-ea"/>
                <a:cs typeface="Constantia"/>
              </a:rPr>
              <a:t>o</a:t>
            </a:r>
            <a:r>
              <a:rPr kumimoji="0" sz="2200" b="0" i="0" u="none" strike="noStrike" kern="1200" cap="none" spc="85" normalizeH="0" baseline="0" noProof="0" dirty="0">
                <a:ln>
                  <a:noFill/>
                </a:ln>
                <a:solidFill>
                  <a:srgbClr val="FDF9C8"/>
                </a:solidFill>
                <a:effectLst/>
                <a:uLnTx/>
                <a:uFillTx/>
                <a:latin typeface="Constantia"/>
                <a:ea typeface="+mn-ea"/>
                <a:cs typeface="Constantia"/>
              </a:rPr>
              <a:t>c</a:t>
            </a:r>
            <a:r>
              <a:rPr kumimoji="0" sz="2200" b="0" i="0" u="none" strike="noStrike" kern="1200" cap="none" spc="75" normalizeH="0" baseline="0" noProof="0" dirty="0">
                <a:ln>
                  <a:noFill/>
                </a:ln>
                <a:solidFill>
                  <a:srgbClr val="FDF9C8"/>
                </a:solidFill>
                <a:effectLst/>
                <a:uLnTx/>
                <a:uFillTx/>
                <a:latin typeface="Constantia"/>
                <a:ea typeface="+mn-ea"/>
                <a:cs typeface="Constantia"/>
              </a:rPr>
              <a:t>a</a:t>
            </a:r>
            <a:r>
              <a:rPr kumimoji="0" sz="2200" b="0" i="0" u="none" strike="noStrike" kern="1200" cap="none" spc="50" normalizeH="0" baseline="0" noProof="0" dirty="0">
                <a:ln>
                  <a:noFill/>
                </a:ln>
                <a:solidFill>
                  <a:srgbClr val="FDF9C8"/>
                </a:solidFill>
                <a:effectLst/>
                <a:uLnTx/>
                <a:uFillTx/>
                <a:latin typeface="Constantia"/>
                <a:ea typeface="+mn-ea"/>
                <a:cs typeface="Constantia"/>
              </a:rPr>
              <a:t>t</a:t>
            </a:r>
            <a:r>
              <a:rPr kumimoji="0" sz="2200" b="0" i="0" u="none" strike="noStrike" kern="1200" cap="none" spc="75" normalizeH="0" baseline="0" noProof="0" dirty="0">
                <a:ln>
                  <a:noFill/>
                </a:ln>
                <a:solidFill>
                  <a:srgbClr val="FDF9C8"/>
                </a:solidFill>
                <a:effectLst/>
                <a:uLnTx/>
                <a:uFillTx/>
                <a:latin typeface="Constantia"/>
                <a:ea typeface="+mn-ea"/>
                <a:cs typeface="Constantia"/>
              </a:rPr>
              <a:t>e</a:t>
            </a:r>
            <a:r>
              <a:rPr kumimoji="0" sz="2200" b="0" i="0" u="none" strike="noStrike" kern="1200" cap="none" spc="-15" normalizeH="0" baseline="0" noProof="0" dirty="0">
                <a:ln>
                  <a:noFill/>
                </a:ln>
                <a:solidFill>
                  <a:srgbClr val="FDF9C8"/>
                </a:solidFill>
                <a:effectLst/>
                <a:uLnTx/>
                <a:uFillTx/>
                <a:latin typeface="Constantia"/>
                <a:ea typeface="+mn-ea"/>
                <a:cs typeface="Constantia"/>
              </a:rPr>
              <a:t>d</a:t>
            </a:r>
            <a:r>
              <a:rPr kumimoji="0" sz="2200" b="0" i="0" u="none" strike="noStrike" kern="1200" cap="none" spc="150" normalizeH="0" baseline="0" noProof="0" dirty="0">
                <a:ln>
                  <a:noFill/>
                </a:ln>
                <a:solidFill>
                  <a:srgbClr val="FDF9C8"/>
                </a:solidFill>
                <a:effectLst/>
                <a:uLnTx/>
                <a:uFillTx/>
                <a:latin typeface="Constantia"/>
                <a:ea typeface="+mn-ea"/>
                <a:cs typeface="Constantia"/>
              </a:rPr>
              <a:t> </a:t>
            </a:r>
            <a:r>
              <a:rPr kumimoji="0" sz="2200" b="0" i="0" u="none" strike="noStrike" kern="1200" cap="none" spc="75" normalizeH="0" baseline="0" noProof="0" dirty="0">
                <a:ln>
                  <a:noFill/>
                </a:ln>
                <a:solidFill>
                  <a:srgbClr val="FDF9C8"/>
                </a:solidFill>
                <a:effectLst/>
                <a:uLnTx/>
                <a:uFillTx/>
                <a:latin typeface="Constantia"/>
                <a:ea typeface="+mn-ea"/>
                <a:cs typeface="Constantia"/>
              </a:rPr>
              <a:t>a</a:t>
            </a:r>
            <a:r>
              <a:rPr kumimoji="0" sz="2200" b="0" i="0" u="none" strike="noStrike" kern="1200" cap="none" spc="-10" normalizeH="0" baseline="0" noProof="0" dirty="0">
                <a:ln>
                  <a:noFill/>
                </a:ln>
                <a:solidFill>
                  <a:srgbClr val="FDF9C8"/>
                </a:solidFill>
                <a:effectLst/>
                <a:uLnTx/>
                <a:uFillTx/>
                <a:latin typeface="Constantia"/>
                <a:ea typeface="+mn-ea"/>
                <a:cs typeface="Constantia"/>
              </a:rPr>
              <a:t>t</a:t>
            </a:r>
            <a:r>
              <a:rPr kumimoji="0" sz="2200" b="0" i="0" u="none" strike="noStrike" kern="1200" cap="none" spc="130" normalizeH="0" baseline="0" noProof="0" dirty="0">
                <a:ln>
                  <a:noFill/>
                </a:ln>
                <a:solidFill>
                  <a:srgbClr val="FDF9C8"/>
                </a:solidFill>
                <a:effectLst/>
                <a:uLnTx/>
                <a:uFillTx/>
                <a:latin typeface="Constantia"/>
                <a:ea typeface="+mn-ea"/>
                <a:cs typeface="Constantia"/>
              </a:rPr>
              <a:t> </a:t>
            </a:r>
            <a:r>
              <a:rPr kumimoji="0" sz="2200" b="0" i="0" u="none" strike="noStrike" kern="1200" cap="none" spc="70" normalizeH="0" baseline="0" noProof="0" dirty="0">
                <a:ln>
                  <a:noFill/>
                </a:ln>
                <a:solidFill>
                  <a:srgbClr val="FDF9C8"/>
                </a:solidFill>
                <a:effectLst/>
                <a:uLnTx/>
                <a:uFillTx/>
                <a:latin typeface="Constantia"/>
                <a:ea typeface="+mn-ea"/>
                <a:cs typeface="Constantia"/>
              </a:rPr>
              <a:t>E</a:t>
            </a:r>
            <a:r>
              <a:rPr kumimoji="0" sz="2200" b="0" i="0" u="none" strike="noStrike" kern="1200" cap="none" spc="80" normalizeH="0" baseline="0" noProof="0" dirty="0">
                <a:ln>
                  <a:noFill/>
                </a:ln>
                <a:solidFill>
                  <a:srgbClr val="FDF9C8"/>
                </a:solidFill>
                <a:effectLst/>
                <a:uLnTx/>
                <a:uFillTx/>
                <a:latin typeface="Constantia"/>
                <a:ea typeface="+mn-ea"/>
                <a:cs typeface="Constantia"/>
              </a:rPr>
              <a:t>f</a:t>
            </a:r>
            <a:r>
              <a:rPr kumimoji="0" sz="2200" b="0" i="0" u="none" strike="noStrike" kern="1200" cap="none" spc="130" normalizeH="0" baseline="0" noProof="0" dirty="0">
                <a:ln>
                  <a:noFill/>
                </a:ln>
                <a:solidFill>
                  <a:srgbClr val="FDF9C8"/>
                </a:solidFill>
                <a:effectLst/>
                <a:uLnTx/>
                <a:uFillTx/>
                <a:latin typeface="Constantia"/>
                <a:ea typeface="+mn-ea"/>
                <a:cs typeface="Constantia"/>
              </a:rPr>
              <a:t>f</a:t>
            </a:r>
            <a:r>
              <a:rPr kumimoji="0" sz="2200" b="0" i="0" u="none" strike="noStrike" kern="1200" cap="none" spc="80" normalizeH="0" baseline="0" noProof="0" dirty="0">
                <a:ln>
                  <a:noFill/>
                </a:ln>
                <a:solidFill>
                  <a:srgbClr val="FDF9C8"/>
                </a:solidFill>
                <a:effectLst/>
                <a:uLnTx/>
                <a:uFillTx/>
                <a:latin typeface="Constantia"/>
                <a:ea typeface="+mn-ea"/>
                <a:cs typeface="Constantia"/>
              </a:rPr>
              <a:t>i</a:t>
            </a:r>
            <a:r>
              <a:rPr kumimoji="0" sz="2200" b="0" i="0" u="none" strike="noStrike" kern="1200" cap="none" spc="125" normalizeH="0" baseline="0" noProof="0" dirty="0">
                <a:ln>
                  <a:noFill/>
                </a:ln>
                <a:solidFill>
                  <a:srgbClr val="FDF9C8"/>
                </a:solidFill>
                <a:effectLst/>
                <a:uLnTx/>
                <a:uFillTx/>
                <a:latin typeface="Constantia"/>
                <a:ea typeface="+mn-ea"/>
                <a:cs typeface="Constantia"/>
              </a:rPr>
              <a:t>g</a:t>
            </a:r>
            <a:r>
              <a:rPr kumimoji="0" sz="2200" b="0" i="0" u="none" strike="noStrike" kern="1200" cap="none" spc="0" normalizeH="0" baseline="0" noProof="0" dirty="0">
                <a:ln>
                  <a:noFill/>
                </a:ln>
                <a:solidFill>
                  <a:srgbClr val="FDF9C8"/>
                </a:solidFill>
                <a:effectLst/>
                <a:uLnTx/>
                <a:uFillTx/>
                <a:latin typeface="Constantia"/>
                <a:ea typeface="+mn-ea"/>
                <a:cs typeface="Constantia"/>
              </a:rPr>
              <a:t>y</a:t>
            </a:r>
            <a:r>
              <a:rPr kumimoji="0" sz="2200" b="0" i="0" u="none" strike="noStrike" kern="1200" cap="none" spc="145" normalizeH="0" baseline="0" noProof="0" dirty="0">
                <a:ln>
                  <a:noFill/>
                </a:ln>
                <a:solidFill>
                  <a:srgbClr val="FDF9C8"/>
                </a:solidFill>
                <a:effectLst/>
                <a:uLnTx/>
                <a:uFillTx/>
                <a:latin typeface="Constantia"/>
                <a:ea typeface="+mn-ea"/>
                <a:cs typeface="Constantia"/>
              </a:rPr>
              <a:t> </a:t>
            </a:r>
            <a:r>
              <a:rPr kumimoji="0" sz="2200" b="0" i="0" u="none" strike="noStrike" kern="1200" cap="none" spc="25" normalizeH="0" baseline="0" noProof="0" dirty="0">
                <a:ln>
                  <a:noFill/>
                </a:ln>
                <a:solidFill>
                  <a:srgbClr val="FDF9C8"/>
                </a:solidFill>
                <a:effectLst/>
                <a:uLnTx/>
                <a:uFillTx/>
                <a:latin typeface="Constantia"/>
                <a:ea typeface="+mn-ea"/>
                <a:cs typeface="Constantia"/>
              </a:rPr>
              <a:t>M</a:t>
            </a:r>
            <a:r>
              <a:rPr kumimoji="0" sz="2200" b="0" i="0" u="none" strike="noStrike" kern="1200" cap="none" spc="75" normalizeH="0" baseline="0" noProof="0" dirty="0">
                <a:ln>
                  <a:noFill/>
                </a:ln>
                <a:solidFill>
                  <a:srgbClr val="FDF9C8"/>
                </a:solidFill>
                <a:effectLst/>
                <a:uLnTx/>
                <a:uFillTx/>
                <a:latin typeface="Constantia"/>
                <a:ea typeface="+mn-ea"/>
                <a:cs typeface="Constantia"/>
              </a:rPr>
              <a:t>o</a:t>
            </a:r>
            <a:r>
              <a:rPr kumimoji="0" sz="2200" b="0" i="0" u="none" strike="noStrike" kern="1200" cap="none" spc="70" normalizeH="0" baseline="0" noProof="0" dirty="0">
                <a:ln>
                  <a:noFill/>
                </a:ln>
                <a:solidFill>
                  <a:srgbClr val="FDF9C8"/>
                </a:solidFill>
                <a:effectLst/>
                <a:uLnTx/>
                <a:uFillTx/>
                <a:latin typeface="Constantia"/>
                <a:ea typeface="+mn-ea"/>
                <a:cs typeface="Constantia"/>
              </a:rPr>
              <a:t>u</a:t>
            </a:r>
            <a:r>
              <a:rPr kumimoji="0" sz="2200" b="0" i="0" u="none" strike="noStrike" kern="1200" cap="none" spc="75" normalizeH="0" baseline="0" noProof="0" dirty="0">
                <a:ln>
                  <a:noFill/>
                </a:ln>
                <a:solidFill>
                  <a:srgbClr val="FDF9C8"/>
                </a:solidFill>
                <a:effectLst/>
                <a:uLnTx/>
                <a:uFillTx/>
                <a:latin typeface="Constantia"/>
                <a:ea typeface="+mn-ea"/>
                <a:cs typeface="Constantia"/>
              </a:rPr>
              <a:t>nd</a:t>
            </a:r>
            <a:r>
              <a:rPr kumimoji="0" sz="2200" b="0" i="0" u="none" strike="noStrike" kern="1200" cap="none" spc="-10" normalizeH="0" baseline="0" noProof="0" dirty="0">
                <a:ln>
                  <a:noFill/>
                </a:ln>
                <a:solidFill>
                  <a:srgbClr val="FDF9C8"/>
                </a:solidFill>
                <a:effectLst/>
                <a:uLnTx/>
                <a:uFillTx/>
                <a:latin typeface="Constantia"/>
                <a:ea typeface="+mn-ea"/>
                <a:cs typeface="Constantia"/>
              </a:rPr>
              <a:t>s</a:t>
            </a:r>
            <a:r>
              <a:rPr kumimoji="0" sz="2200" b="0" i="0" u="none" strike="noStrike" kern="1200" cap="none" spc="160" normalizeH="0" baseline="0" noProof="0" dirty="0">
                <a:ln>
                  <a:noFill/>
                </a:ln>
                <a:solidFill>
                  <a:srgbClr val="FDF9C8"/>
                </a:solidFill>
                <a:effectLst/>
                <a:uLnTx/>
                <a:uFillTx/>
                <a:latin typeface="Constantia"/>
                <a:ea typeface="+mn-ea"/>
                <a:cs typeface="Constantia"/>
              </a:rPr>
              <a:t> </a:t>
            </a:r>
            <a:r>
              <a:rPr kumimoji="0" sz="2200" b="0" i="0" u="none" strike="noStrike" kern="1200" cap="none" spc="20" normalizeH="0" baseline="0" noProof="0" dirty="0">
                <a:ln>
                  <a:noFill/>
                </a:ln>
                <a:solidFill>
                  <a:srgbClr val="FDF9C8"/>
                </a:solidFill>
                <a:effectLst/>
                <a:uLnTx/>
                <a:uFillTx/>
                <a:latin typeface="Constantia"/>
                <a:ea typeface="+mn-ea"/>
                <a:cs typeface="Constantia"/>
              </a:rPr>
              <a:t>N</a:t>
            </a:r>
            <a:r>
              <a:rPr kumimoji="0" sz="2200" b="0" i="0" u="none" strike="noStrike" kern="1200" cap="none" spc="75" normalizeH="0" baseline="0" noProof="0" dirty="0">
                <a:ln>
                  <a:noFill/>
                </a:ln>
                <a:solidFill>
                  <a:srgbClr val="FDF9C8"/>
                </a:solidFill>
                <a:effectLst/>
                <a:uLnTx/>
                <a:uFillTx/>
                <a:latin typeface="Constantia"/>
                <a:ea typeface="+mn-ea"/>
                <a:cs typeface="Constantia"/>
              </a:rPr>
              <a:t>a</a:t>
            </a:r>
            <a:r>
              <a:rPr kumimoji="0" sz="2200" b="0" i="0" u="none" strike="noStrike" kern="1200" cap="none" spc="80" normalizeH="0" baseline="0" noProof="0" dirty="0">
                <a:ln>
                  <a:noFill/>
                </a:ln>
                <a:solidFill>
                  <a:srgbClr val="FDF9C8"/>
                </a:solidFill>
                <a:effectLst/>
                <a:uLnTx/>
                <a:uFillTx/>
                <a:latin typeface="Constantia"/>
                <a:ea typeface="+mn-ea"/>
                <a:cs typeface="Constantia"/>
              </a:rPr>
              <a:t>ti</a:t>
            </a:r>
            <a:r>
              <a:rPr kumimoji="0" sz="2200" b="0" i="0" u="none" strike="noStrike" kern="1200" cap="none" spc="75" normalizeH="0" baseline="0" noProof="0" dirty="0">
                <a:ln>
                  <a:noFill/>
                </a:ln>
                <a:solidFill>
                  <a:srgbClr val="FDF9C8"/>
                </a:solidFill>
                <a:effectLst/>
                <a:uLnTx/>
                <a:uFillTx/>
                <a:latin typeface="Constantia"/>
                <a:ea typeface="+mn-ea"/>
                <a:cs typeface="Constantia"/>
              </a:rPr>
              <a:t>ona</a:t>
            </a:r>
            <a:r>
              <a:rPr kumimoji="0" sz="2200" b="0" i="0" u="none" strike="noStrike" kern="1200" cap="none" spc="-10" normalizeH="0" baseline="0" noProof="0" dirty="0">
                <a:ln>
                  <a:noFill/>
                </a:ln>
                <a:solidFill>
                  <a:srgbClr val="FDF9C8"/>
                </a:solidFill>
                <a:effectLst/>
                <a:uLnTx/>
                <a:uFillTx/>
                <a:latin typeface="Constantia"/>
                <a:ea typeface="+mn-ea"/>
                <a:cs typeface="Constantia"/>
              </a:rPr>
              <a:t>l</a:t>
            </a:r>
            <a:r>
              <a:rPr kumimoji="0" sz="2200" b="0" i="0" u="none" strike="noStrike" kern="1200" cap="none" spc="204" normalizeH="0" baseline="0" noProof="0" dirty="0">
                <a:ln>
                  <a:noFill/>
                </a:ln>
                <a:solidFill>
                  <a:srgbClr val="FDF9C8"/>
                </a:solidFill>
                <a:effectLst/>
                <a:uLnTx/>
                <a:uFillTx/>
                <a:latin typeface="Constantia"/>
                <a:ea typeface="+mn-ea"/>
                <a:cs typeface="Constantia"/>
              </a:rPr>
              <a:t> </a:t>
            </a:r>
            <a:r>
              <a:rPr kumimoji="0" sz="2200" b="0" i="0" u="none" strike="noStrike" kern="1200" cap="none" spc="25" normalizeH="0" baseline="0" noProof="0" dirty="0">
                <a:ln>
                  <a:noFill/>
                </a:ln>
                <a:solidFill>
                  <a:srgbClr val="FDF9C8"/>
                </a:solidFill>
                <a:effectLst/>
                <a:uLnTx/>
                <a:uFillTx/>
                <a:latin typeface="Constantia"/>
                <a:ea typeface="+mn-ea"/>
                <a:cs typeface="Constantia"/>
              </a:rPr>
              <a:t>M</a:t>
            </a:r>
            <a:r>
              <a:rPr kumimoji="0" sz="2200" b="0" i="0" u="none" strike="noStrike" kern="1200" cap="none" spc="75" normalizeH="0" baseline="0" noProof="0" dirty="0">
                <a:ln>
                  <a:noFill/>
                </a:ln>
                <a:solidFill>
                  <a:srgbClr val="FDF9C8"/>
                </a:solidFill>
                <a:effectLst/>
                <a:uLnTx/>
                <a:uFillTx/>
                <a:latin typeface="Constantia"/>
                <a:ea typeface="+mn-ea"/>
                <a:cs typeface="Constantia"/>
              </a:rPr>
              <a:t>on</a:t>
            </a:r>
            <a:r>
              <a:rPr kumimoji="0" sz="2200" b="0" i="0" u="none" strike="noStrike" kern="1200" cap="none" spc="70" normalizeH="0" baseline="0" noProof="0" dirty="0">
                <a:ln>
                  <a:noFill/>
                </a:ln>
                <a:solidFill>
                  <a:srgbClr val="FDF9C8"/>
                </a:solidFill>
                <a:effectLst/>
                <a:uLnTx/>
                <a:uFillTx/>
                <a:latin typeface="Constantia"/>
                <a:ea typeface="+mn-ea"/>
                <a:cs typeface="Constantia"/>
              </a:rPr>
              <a:t>u</a:t>
            </a:r>
            <a:r>
              <a:rPr kumimoji="0" sz="2200" b="0" i="0" u="none" strike="noStrike" kern="1200" cap="none" spc="75" normalizeH="0" baseline="0" noProof="0" dirty="0">
                <a:ln>
                  <a:noFill/>
                </a:ln>
                <a:solidFill>
                  <a:srgbClr val="FDF9C8"/>
                </a:solidFill>
                <a:effectLst/>
                <a:uLnTx/>
                <a:uFillTx/>
                <a:latin typeface="Constantia"/>
                <a:ea typeface="+mn-ea"/>
                <a:cs typeface="Constantia"/>
              </a:rPr>
              <a:t>men</a:t>
            </a:r>
            <a:r>
              <a:rPr kumimoji="0" sz="2200" b="0" i="0" u="none" strike="noStrike" kern="1200" cap="none" spc="-10" normalizeH="0" baseline="0" noProof="0" dirty="0">
                <a:ln>
                  <a:noFill/>
                </a:ln>
                <a:solidFill>
                  <a:srgbClr val="FDF9C8"/>
                </a:solidFill>
                <a:effectLst/>
                <a:uLnTx/>
                <a:uFillTx/>
                <a:latin typeface="Constantia"/>
                <a:ea typeface="+mn-ea"/>
                <a:cs typeface="Constantia"/>
              </a:rPr>
              <a:t>t</a:t>
            </a:r>
            <a:endParaRPr kumimoji="0" sz="2200" b="0" i="0" u="none" strike="noStrike" kern="1200" cap="none" spc="0" normalizeH="0" baseline="0" noProof="0">
              <a:ln>
                <a:noFill/>
              </a:ln>
              <a:solidFill>
                <a:prstClr val="black"/>
              </a:solidFill>
              <a:effectLst/>
              <a:uLnTx/>
              <a:uFillTx/>
              <a:latin typeface="Constantia"/>
              <a:ea typeface="+mn-ea"/>
              <a:cs typeface="Constantia"/>
            </a:endParaRPr>
          </a:p>
        </p:txBody>
      </p:sp>
      <p:sp>
        <p:nvSpPr>
          <p:cNvPr id="11" name="object 11"/>
          <p:cNvSpPr/>
          <p:nvPr/>
        </p:nvSpPr>
        <p:spPr>
          <a:xfrm>
            <a:off x="2166455" y="2757552"/>
            <a:ext cx="7956715" cy="45993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770888" y="2452116"/>
            <a:ext cx="8724900" cy="91897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9761219" y="2452116"/>
            <a:ext cx="874776" cy="918972"/>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294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94125" y="231266"/>
            <a:ext cx="4623256" cy="47647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480816" y="1"/>
            <a:ext cx="5228844" cy="71780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127492" y="1"/>
            <a:ext cx="691896" cy="71780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286000" y="762051"/>
            <a:ext cx="7848600" cy="5845937"/>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4629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66057" y="334391"/>
            <a:ext cx="4692396" cy="5024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419855" y="67056"/>
            <a:ext cx="5350764" cy="80314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127492" y="67056"/>
            <a:ext cx="765048" cy="8031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907083" y="838187"/>
            <a:ext cx="8332597" cy="5589524"/>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5182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4600" y="914400"/>
            <a:ext cx="7391400" cy="554355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766057" y="334391"/>
            <a:ext cx="4692396" cy="50241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419855" y="67056"/>
            <a:ext cx="5350764" cy="8031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127492" y="67056"/>
            <a:ext cx="765048" cy="80314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366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cxnSp>
        <p:nvCxnSpPr>
          <p:cNvPr id="208" name="Shape 208"/>
          <p:cNvCxnSpPr/>
          <p:nvPr/>
        </p:nvCxnSpPr>
        <p:spPr>
          <a:xfrm>
            <a:off x="2008612" y="528991"/>
            <a:ext cx="8230422" cy="0"/>
          </a:xfrm>
          <a:prstGeom prst="straightConnector1">
            <a:avLst/>
          </a:prstGeom>
          <a:noFill/>
          <a:ln w="9525" cap="flat" cmpd="sng">
            <a:solidFill>
              <a:srgbClr val="007066"/>
            </a:solidFill>
            <a:prstDash val="solid"/>
            <a:round/>
            <a:headEnd type="none" w="med" len="med"/>
            <a:tailEnd type="none" w="med" len="med"/>
          </a:ln>
        </p:spPr>
      </p:cxnSp>
      <p:sp>
        <p:nvSpPr>
          <p:cNvPr id="209" name="Shape 209"/>
          <p:cNvSpPr txBox="1"/>
          <p:nvPr/>
        </p:nvSpPr>
        <p:spPr>
          <a:xfrm>
            <a:off x="1903647" y="174510"/>
            <a:ext cx="8686800" cy="307777"/>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C5B0"/>
                </a:solidFill>
                <a:effectLst/>
                <a:uLnTx/>
                <a:uFillTx/>
                <a:latin typeface="Trebuchet MS"/>
                <a:ea typeface="Arial"/>
                <a:cs typeface="Arial"/>
                <a:sym typeface="Arial"/>
              </a:rPr>
              <a:t>NPS Policies: Roles and Responsibilities</a:t>
            </a:r>
          </a:p>
        </p:txBody>
      </p:sp>
      <p:sp>
        <p:nvSpPr>
          <p:cNvPr id="210" name="Shape 210"/>
          <p:cNvSpPr txBox="1"/>
          <p:nvPr/>
        </p:nvSpPr>
        <p:spPr>
          <a:xfrm>
            <a:off x="2370667" y="730940"/>
            <a:ext cx="8297332" cy="64633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600" b="1" i="0" u="none" strike="noStrike" kern="0" cap="none" spc="0" normalizeH="0" baseline="0" noProof="0">
                <a:ln>
                  <a:noFill/>
                </a:ln>
                <a:solidFill>
                  <a:srgbClr val="007066"/>
                </a:solidFill>
                <a:effectLst/>
                <a:uLnTx/>
                <a:uFillTx/>
                <a:latin typeface="Trebuchet MS"/>
                <a:ea typeface="Arial"/>
                <a:cs typeface="Arial"/>
                <a:sym typeface="Arial"/>
              </a:rPr>
              <a:t>Sections in RM-32</a:t>
            </a:r>
          </a:p>
        </p:txBody>
      </p:sp>
      <p:pic>
        <p:nvPicPr>
          <p:cNvPr id="211" name="Shape 211" descr="Cover"/>
          <p:cNvPicPr preferRelativeResize="0"/>
          <p:nvPr/>
        </p:nvPicPr>
        <p:blipFill rotWithShape="1">
          <a:blip r:embed="rId3" cstate="print">
            <a:alphaModFix/>
          </a:blip>
          <a:srcRect/>
          <a:stretch/>
        </p:blipFill>
        <p:spPr>
          <a:xfrm>
            <a:off x="3241676" y="1670051"/>
            <a:ext cx="2806699" cy="747711"/>
          </a:xfrm>
          <a:prstGeom prst="rect">
            <a:avLst/>
          </a:prstGeom>
          <a:noFill/>
          <a:ln>
            <a:noFill/>
          </a:ln>
        </p:spPr>
      </p:pic>
      <p:pic>
        <p:nvPicPr>
          <p:cNvPr id="212" name="Shape 212" descr="Cover"/>
          <p:cNvPicPr preferRelativeResize="0"/>
          <p:nvPr/>
        </p:nvPicPr>
        <p:blipFill rotWithShape="1">
          <a:blip r:embed="rId4" cstate="print">
            <a:alphaModFix/>
          </a:blip>
          <a:srcRect/>
          <a:stretch/>
        </p:blipFill>
        <p:spPr>
          <a:xfrm>
            <a:off x="1758950" y="2120900"/>
            <a:ext cx="4284662" cy="712786"/>
          </a:xfrm>
          <a:prstGeom prst="rect">
            <a:avLst/>
          </a:prstGeom>
          <a:noFill/>
          <a:ln>
            <a:noFill/>
          </a:ln>
        </p:spPr>
      </p:pic>
      <p:pic>
        <p:nvPicPr>
          <p:cNvPr id="213" name="Shape 213" descr="Cover"/>
          <p:cNvPicPr preferRelativeResize="0"/>
          <p:nvPr/>
        </p:nvPicPr>
        <p:blipFill rotWithShape="1">
          <a:blip r:embed="rId5" cstate="print">
            <a:alphaModFix/>
          </a:blip>
          <a:srcRect/>
          <a:stretch/>
        </p:blipFill>
        <p:spPr>
          <a:xfrm>
            <a:off x="1838325" y="2170112"/>
            <a:ext cx="4208462" cy="1893887"/>
          </a:xfrm>
          <a:prstGeom prst="rect">
            <a:avLst/>
          </a:prstGeom>
          <a:noFill/>
          <a:ln>
            <a:noFill/>
          </a:ln>
        </p:spPr>
      </p:pic>
      <p:pic>
        <p:nvPicPr>
          <p:cNvPr id="214" name="Shape 214" descr="Cover"/>
          <p:cNvPicPr preferRelativeResize="0"/>
          <p:nvPr/>
        </p:nvPicPr>
        <p:blipFill rotWithShape="1">
          <a:blip r:embed="rId6" cstate="print">
            <a:alphaModFix/>
          </a:blip>
          <a:srcRect/>
          <a:stretch/>
        </p:blipFill>
        <p:spPr>
          <a:xfrm>
            <a:off x="2325688" y="2170112"/>
            <a:ext cx="3717925" cy="2349499"/>
          </a:xfrm>
          <a:prstGeom prst="rect">
            <a:avLst/>
          </a:prstGeom>
          <a:noFill/>
          <a:ln>
            <a:noFill/>
          </a:ln>
        </p:spPr>
      </p:pic>
      <p:pic>
        <p:nvPicPr>
          <p:cNvPr id="215" name="Shape 215" descr="Cover"/>
          <p:cNvPicPr preferRelativeResize="0"/>
          <p:nvPr/>
        </p:nvPicPr>
        <p:blipFill rotWithShape="1">
          <a:blip r:embed="rId7" cstate="print">
            <a:alphaModFix/>
          </a:blip>
          <a:srcRect/>
          <a:stretch/>
        </p:blipFill>
        <p:spPr>
          <a:xfrm>
            <a:off x="1984375" y="2170112"/>
            <a:ext cx="4062412" cy="2774949"/>
          </a:xfrm>
          <a:prstGeom prst="rect">
            <a:avLst/>
          </a:prstGeom>
          <a:noFill/>
          <a:ln>
            <a:noFill/>
          </a:ln>
        </p:spPr>
      </p:pic>
      <p:pic>
        <p:nvPicPr>
          <p:cNvPr id="216" name="Shape 216" descr="Cover"/>
          <p:cNvPicPr preferRelativeResize="0"/>
          <p:nvPr/>
        </p:nvPicPr>
        <p:blipFill rotWithShape="1">
          <a:blip r:embed="rId8" cstate="print">
            <a:alphaModFix/>
          </a:blip>
          <a:srcRect/>
          <a:stretch/>
        </p:blipFill>
        <p:spPr>
          <a:xfrm>
            <a:off x="2551113" y="2170112"/>
            <a:ext cx="3497261" cy="3163887"/>
          </a:xfrm>
          <a:prstGeom prst="rect">
            <a:avLst/>
          </a:prstGeom>
          <a:noFill/>
          <a:ln>
            <a:noFill/>
          </a:ln>
        </p:spPr>
      </p:pic>
      <p:pic>
        <p:nvPicPr>
          <p:cNvPr id="217" name="Shape 217" descr="Cover"/>
          <p:cNvPicPr preferRelativeResize="0"/>
          <p:nvPr/>
        </p:nvPicPr>
        <p:blipFill rotWithShape="1">
          <a:blip r:embed="rId9" cstate="print">
            <a:alphaModFix/>
          </a:blip>
          <a:srcRect/>
          <a:stretch/>
        </p:blipFill>
        <p:spPr>
          <a:xfrm>
            <a:off x="5799137" y="2170112"/>
            <a:ext cx="4859336" cy="3000375"/>
          </a:xfrm>
          <a:prstGeom prst="rect">
            <a:avLst/>
          </a:prstGeom>
          <a:noFill/>
          <a:ln>
            <a:noFill/>
          </a:ln>
        </p:spPr>
      </p:pic>
      <p:pic>
        <p:nvPicPr>
          <p:cNvPr id="218" name="Shape 218" descr="Cover"/>
          <p:cNvPicPr preferRelativeResize="0"/>
          <p:nvPr/>
        </p:nvPicPr>
        <p:blipFill rotWithShape="1">
          <a:blip r:embed="rId10" cstate="print">
            <a:alphaModFix/>
          </a:blip>
          <a:srcRect/>
          <a:stretch/>
        </p:blipFill>
        <p:spPr>
          <a:xfrm>
            <a:off x="5799138" y="2170112"/>
            <a:ext cx="2420937" cy="2619375"/>
          </a:xfrm>
          <a:prstGeom prst="rect">
            <a:avLst/>
          </a:prstGeom>
          <a:noFill/>
          <a:ln>
            <a:noFill/>
          </a:ln>
        </p:spPr>
      </p:pic>
      <p:pic>
        <p:nvPicPr>
          <p:cNvPr id="219" name="Shape 219" descr="Cover"/>
          <p:cNvPicPr preferRelativeResize="0"/>
          <p:nvPr/>
        </p:nvPicPr>
        <p:blipFill rotWithShape="1">
          <a:blip r:embed="rId11" cstate="print">
            <a:alphaModFix/>
          </a:blip>
          <a:srcRect/>
          <a:stretch/>
        </p:blipFill>
        <p:spPr>
          <a:xfrm>
            <a:off x="5799137" y="2170111"/>
            <a:ext cx="3408362" cy="2244724"/>
          </a:xfrm>
          <a:prstGeom prst="rect">
            <a:avLst/>
          </a:prstGeom>
          <a:noFill/>
          <a:ln>
            <a:noFill/>
          </a:ln>
        </p:spPr>
      </p:pic>
      <p:pic>
        <p:nvPicPr>
          <p:cNvPr id="220" name="Shape 220" descr="Cover"/>
          <p:cNvPicPr preferRelativeResize="0"/>
          <p:nvPr/>
        </p:nvPicPr>
        <p:blipFill rotWithShape="1">
          <a:blip r:embed="rId12" cstate="print">
            <a:alphaModFix/>
          </a:blip>
          <a:srcRect/>
          <a:stretch/>
        </p:blipFill>
        <p:spPr>
          <a:xfrm>
            <a:off x="5799137" y="2152650"/>
            <a:ext cx="4165600" cy="1735136"/>
          </a:xfrm>
          <a:prstGeom prst="rect">
            <a:avLst/>
          </a:prstGeom>
          <a:noFill/>
          <a:ln>
            <a:noFill/>
          </a:ln>
        </p:spPr>
      </p:pic>
      <p:pic>
        <p:nvPicPr>
          <p:cNvPr id="221" name="Shape 221" descr="Cover"/>
          <p:cNvPicPr preferRelativeResize="0"/>
          <p:nvPr/>
        </p:nvPicPr>
        <p:blipFill rotWithShape="1">
          <a:blip r:embed="rId13" cstate="print">
            <a:alphaModFix/>
          </a:blip>
          <a:srcRect/>
          <a:stretch/>
        </p:blipFill>
        <p:spPr>
          <a:xfrm>
            <a:off x="5799138" y="2138361"/>
            <a:ext cx="3567111" cy="1141412"/>
          </a:xfrm>
          <a:prstGeom prst="rect">
            <a:avLst/>
          </a:prstGeom>
          <a:noFill/>
          <a:ln>
            <a:noFill/>
          </a:ln>
        </p:spPr>
      </p:pic>
      <p:pic>
        <p:nvPicPr>
          <p:cNvPr id="222" name="Shape 222" descr="Cover"/>
          <p:cNvPicPr preferRelativeResize="0"/>
          <p:nvPr/>
        </p:nvPicPr>
        <p:blipFill rotWithShape="1">
          <a:blip r:embed="rId14" cstate="print">
            <a:alphaModFix/>
          </a:blip>
          <a:srcRect/>
          <a:stretch/>
        </p:blipFill>
        <p:spPr>
          <a:xfrm>
            <a:off x="5799137" y="2085976"/>
            <a:ext cx="4487862" cy="782637"/>
          </a:xfrm>
          <a:prstGeom prst="rect">
            <a:avLst/>
          </a:prstGeom>
          <a:noFill/>
          <a:ln>
            <a:noFill/>
          </a:ln>
        </p:spPr>
      </p:pic>
      <p:pic>
        <p:nvPicPr>
          <p:cNvPr id="223" name="Shape 223" descr="Cover"/>
          <p:cNvPicPr preferRelativeResize="0"/>
          <p:nvPr/>
        </p:nvPicPr>
        <p:blipFill rotWithShape="1">
          <a:blip r:embed="rId15" cstate="print">
            <a:alphaModFix/>
          </a:blip>
          <a:srcRect/>
          <a:stretch/>
        </p:blipFill>
        <p:spPr>
          <a:xfrm>
            <a:off x="5799137" y="1766886"/>
            <a:ext cx="3802062" cy="650874"/>
          </a:xfrm>
          <a:prstGeom prst="rect">
            <a:avLst/>
          </a:prstGeom>
          <a:noFill/>
          <a:ln>
            <a:noFill/>
          </a:ln>
        </p:spPr>
      </p:pic>
      <p:pic>
        <p:nvPicPr>
          <p:cNvPr id="224" name="Shape 224" descr="Cover"/>
          <p:cNvPicPr preferRelativeResize="0"/>
          <p:nvPr/>
        </p:nvPicPr>
        <p:blipFill rotWithShape="1">
          <a:blip r:embed="rId16" cstate="print">
            <a:alphaModFix/>
          </a:blip>
          <a:srcRect/>
          <a:stretch/>
        </p:blipFill>
        <p:spPr>
          <a:xfrm>
            <a:off x="1524000" y="2143125"/>
            <a:ext cx="4522788" cy="1512886"/>
          </a:xfrm>
          <a:prstGeom prst="rect">
            <a:avLst/>
          </a:prstGeom>
          <a:noFill/>
          <a:ln>
            <a:noFill/>
          </a:ln>
        </p:spPr>
      </p:pic>
      <p:pic>
        <p:nvPicPr>
          <p:cNvPr id="225" name="Shape 225" descr="Cover"/>
          <p:cNvPicPr preferRelativeResize="0"/>
          <p:nvPr/>
        </p:nvPicPr>
        <p:blipFill rotWithShape="1">
          <a:blip r:embed="rId17" cstate="print">
            <a:alphaModFix/>
          </a:blip>
          <a:srcRect/>
          <a:stretch/>
        </p:blipFill>
        <p:spPr>
          <a:xfrm>
            <a:off x="5180013" y="1744661"/>
            <a:ext cx="1477961" cy="1089024"/>
          </a:xfrm>
          <a:prstGeom prst="rect">
            <a:avLst/>
          </a:prstGeom>
          <a:noFill/>
          <a:ln>
            <a:noFill/>
          </a:ln>
        </p:spPr>
      </p:pic>
    </p:spTree>
    <p:extLst>
      <p:ext uri="{BB962C8B-B14F-4D97-AF65-F5344CB8AC3E}">
        <p14:creationId xmlns:p14="http://schemas.microsoft.com/office/powerpoint/2010/main" val="26958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3"/>
                                        </p:tgtEl>
                                        <p:attrNameLst>
                                          <p:attrName>style.visibility</p:attrName>
                                        </p:attrNameLst>
                                      </p:cBhvr>
                                      <p:to>
                                        <p:strVal val="visible"/>
                                      </p:to>
                                    </p:set>
                                    <p:animEffect transition="in" filter="fade">
                                      <p:cBhvr>
                                        <p:cTn id="11" dur="500"/>
                                        <p:tgtEl>
                                          <p:spTgt spid="2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2"/>
                                        </p:tgtEl>
                                        <p:attrNameLst>
                                          <p:attrName>style.visibility</p:attrName>
                                        </p:attrNameLst>
                                      </p:cBhvr>
                                      <p:to>
                                        <p:strVal val="visible"/>
                                      </p:to>
                                    </p:set>
                                    <p:animEffect transition="in" filter="fade">
                                      <p:cBhvr>
                                        <p:cTn id="15" dur="500"/>
                                        <p:tgtEl>
                                          <p:spTgt spid="2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fade">
                                      <p:cBhvr>
                                        <p:cTn id="19" dur="500"/>
                                        <p:tgtEl>
                                          <p:spTgt spid="2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0"/>
                                        </p:tgtEl>
                                        <p:attrNameLst>
                                          <p:attrName>style.visibility</p:attrName>
                                        </p:attrNameLst>
                                      </p:cBhvr>
                                      <p:to>
                                        <p:strVal val="visible"/>
                                      </p:to>
                                    </p:set>
                                    <p:animEffect transition="in" filter="fade">
                                      <p:cBhvr>
                                        <p:cTn id="23" dur="500"/>
                                        <p:tgtEl>
                                          <p:spTgt spid="2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500"/>
                                        <p:tgtEl>
                                          <p:spTgt spid="2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8"/>
                                        </p:tgtEl>
                                        <p:attrNameLst>
                                          <p:attrName>style.visibility</p:attrName>
                                        </p:attrNameLst>
                                      </p:cBhvr>
                                      <p:to>
                                        <p:strVal val="visible"/>
                                      </p:to>
                                    </p:set>
                                    <p:animEffect transition="in" filter="fade">
                                      <p:cBhvr>
                                        <p:cTn id="31" dur="500"/>
                                        <p:tgtEl>
                                          <p:spTgt spid="21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7"/>
                                        </p:tgtEl>
                                        <p:attrNameLst>
                                          <p:attrName>style.visibility</p:attrName>
                                        </p:attrNameLst>
                                      </p:cBhvr>
                                      <p:to>
                                        <p:strVal val="visible"/>
                                      </p:to>
                                    </p:set>
                                    <p:animEffect transition="in" filter="fade">
                                      <p:cBhvr>
                                        <p:cTn id="35" dur="500"/>
                                        <p:tgtEl>
                                          <p:spTgt spid="21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16"/>
                                        </p:tgtEl>
                                        <p:attrNameLst>
                                          <p:attrName>style.visibility</p:attrName>
                                        </p:attrNameLst>
                                      </p:cBhvr>
                                      <p:to>
                                        <p:strVal val="visible"/>
                                      </p:to>
                                    </p:set>
                                    <p:animEffect transition="in" filter="fade">
                                      <p:cBhvr>
                                        <p:cTn id="39" dur="500"/>
                                        <p:tgtEl>
                                          <p:spTgt spid="21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15"/>
                                        </p:tgtEl>
                                        <p:attrNameLst>
                                          <p:attrName>style.visibility</p:attrName>
                                        </p:attrNameLst>
                                      </p:cBhvr>
                                      <p:to>
                                        <p:strVal val="visible"/>
                                      </p:to>
                                    </p:set>
                                    <p:animEffect transition="in" filter="fade">
                                      <p:cBhvr>
                                        <p:cTn id="43" dur="500"/>
                                        <p:tgtEl>
                                          <p:spTgt spid="21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4"/>
                                        </p:tgtEl>
                                        <p:attrNameLst>
                                          <p:attrName>style.visibility</p:attrName>
                                        </p:attrNameLst>
                                      </p:cBhvr>
                                      <p:to>
                                        <p:strVal val="visible"/>
                                      </p:to>
                                    </p:set>
                                    <p:animEffect transition="in" filter="fade">
                                      <p:cBhvr>
                                        <p:cTn id="47" dur="500"/>
                                        <p:tgtEl>
                                          <p:spTgt spid="21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13"/>
                                        </p:tgtEl>
                                        <p:attrNameLst>
                                          <p:attrName>style.visibility</p:attrName>
                                        </p:attrNameLst>
                                      </p:cBhvr>
                                      <p:to>
                                        <p:strVal val="visible"/>
                                      </p:to>
                                    </p:set>
                                    <p:animEffect transition="in" filter="fade">
                                      <p:cBhvr>
                                        <p:cTn id="51" dur="500"/>
                                        <p:tgtEl>
                                          <p:spTgt spid="21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24"/>
                                        </p:tgtEl>
                                        <p:attrNameLst>
                                          <p:attrName>style.visibility</p:attrName>
                                        </p:attrNameLst>
                                      </p:cBhvr>
                                      <p:to>
                                        <p:strVal val="visible"/>
                                      </p:to>
                                    </p:set>
                                    <p:animEffect transition="in" filter="fade">
                                      <p:cBhvr>
                                        <p:cTn id="55" dur="500"/>
                                        <p:tgtEl>
                                          <p:spTgt spid="22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12"/>
                                        </p:tgtEl>
                                        <p:attrNameLst>
                                          <p:attrName>style.visibility</p:attrName>
                                        </p:attrNameLst>
                                      </p:cBhvr>
                                      <p:to>
                                        <p:strVal val="visible"/>
                                      </p:to>
                                    </p:set>
                                    <p:animEffect transition="in" filter="fade">
                                      <p:cBhvr>
                                        <p:cTn id="59" dur="500"/>
                                        <p:tgtEl>
                                          <p:spTgt spid="21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11"/>
                                        </p:tgtEl>
                                        <p:attrNameLst>
                                          <p:attrName>style.visibility</p:attrName>
                                        </p:attrNameLst>
                                      </p:cBhvr>
                                      <p:to>
                                        <p:strVal val="visible"/>
                                      </p:to>
                                    </p:set>
                                    <p:animEffect transition="in" filter="fade">
                                      <p:cBhvr>
                                        <p:cTn id="63"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43200" y="838200"/>
            <a:ext cx="6553200" cy="567410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766057" y="334391"/>
            <a:ext cx="4692396" cy="50241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419855" y="67056"/>
            <a:ext cx="5350764" cy="8031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127492" y="67056"/>
            <a:ext cx="765048" cy="80314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2186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96644" y="791591"/>
            <a:ext cx="6281547" cy="52222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751075" y="524255"/>
            <a:ext cx="6947916" cy="80314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55864" y="524255"/>
            <a:ext cx="765048" cy="8031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308735" y="1327403"/>
            <a:ext cx="4343400" cy="521208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6172201" y="1581152"/>
            <a:ext cx="5576454" cy="2585323"/>
          </a:xfrm>
          <a:prstGeom prst="rect">
            <a:avLst/>
          </a:prstGeom>
        </p:spPr>
        <p:txBody>
          <a:bodyPr vert="horz" wrap="square" lIns="0" tIns="0" rIns="0" bIns="0" rtlCol="0">
            <a:spAutoFit/>
          </a:bodyPr>
          <a:lstStyle/>
          <a:p>
            <a:pPr marL="12700" marR="762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0" normalizeH="0" baseline="0" noProof="0" dirty="0">
                <a:ln>
                  <a:noFill/>
                </a:ln>
                <a:solidFill>
                  <a:srgbClr val="FFFFFF"/>
                </a:solidFill>
                <a:effectLst/>
                <a:uLnTx/>
                <a:uFillTx/>
                <a:latin typeface="Constantia"/>
                <a:ea typeface="+mn-ea"/>
                <a:cs typeface="Constantia"/>
              </a:rPr>
              <a:t>Phas</a:t>
            </a:r>
            <a:r>
              <a:rPr kumimoji="0" sz="2400" b="0" i="0" u="none" strike="noStrike" kern="1200" cap="none" spc="-15" normalizeH="0" baseline="0" noProof="0" dirty="0">
                <a:ln>
                  <a:noFill/>
                </a:ln>
                <a:solidFill>
                  <a:srgbClr val="FFFFFF"/>
                </a:solidFill>
                <a:effectLst/>
                <a:uLnTx/>
                <a:uFillTx/>
                <a:latin typeface="Constantia"/>
                <a:ea typeface="+mn-ea"/>
                <a:cs typeface="Constantia"/>
              </a:rPr>
              <a:t>i</a:t>
            </a:r>
            <a:r>
              <a:rPr kumimoji="0" sz="2400" b="0" i="0" u="none" strike="noStrike" kern="1200" cap="none" spc="-10" normalizeH="0" baseline="0" noProof="0" dirty="0">
                <a:ln>
                  <a:noFill/>
                </a:ln>
                <a:solidFill>
                  <a:srgbClr val="FFFFFF"/>
                </a:solidFill>
                <a:effectLst/>
                <a:uLnTx/>
                <a:uFillTx/>
                <a:latin typeface="Constantia"/>
                <a:ea typeface="+mn-ea"/>
                <a:cs typeface="Constantia"/>
              </a:rPr>
              <a:t>ng</a:t>
            </a:r>
            <a:r>
              <a:rPr kumimoji="0" sz="2400" b="0" i="0" u="none" strike="noStrike" kern="1200" cap="none" spc="-65" normalizeH="0" baseline="0" noProof="0" dirty="0">
                <a:ln>
                  <a:noFill/>
                </a:ln>
                <a:solidFill>
                  <a:srgbClr val="FFFFFF"/>
                </a:solidFill>
                <a:effectLst/>
                <a:uLnTx/>
                <a:uFillTx/>
                <a:latin typeface="Constantia"/>
                <a:ea typeface="+mn-ea"/>
                <a:cs typeface="Constantia"/>
              </a:rPr>
              <a:t> </a:t>
            </a:r>
            <a:r>
              <a:rPr kumimoji="0" sz="2400" b="0" i="0" u="none" strike="noStrike" kern="1200" cap="none" spc="-10" normalizeH="0" baseline="0" noProof="0" dirty="0">
                <a:ln>
                  <a:noFill/>
                </a:ln>
                <a:solidFill>
                  <a:srgbClr val="FFFFFF"/>
                </a:solidFill>
                <a:effectLst/>
                <a:uLnTx/>
                <a:uFillTx/>
                <a:latin typeface="Constantia"/>
                <a:ea typeface="+mn-ea"/>
                <a:cs typeface="Constantia"/>
              </a:rPr>
              <a:t>o</a:t>
            </a:r>
            <a:r>
              <a:rPr kumimoji="0" sz="2400" b="0" i="0" u="none" strike="noStrike" kern="1200" cap="none" spc="-25" normalizeH="0" baseline="0" noProof="0" dirty="0">
                <a:ln>
                  <a:noFill/>
                </a:ln>
                <a:solidFill>
                  <a:srgbClr val="FFFFFF"/>
                </a:solidFill>
                <a:effectLst/>
                <a:uLnTx/>
                <a:uFillTx/>
                <a:latin typeface="Constantia"/>
                <a:ea typeface="+mn-ea"/>
                <a:cs typeface="Constantia"/>
              </a:rPr>
              <a:t>u</a:t>
            </a:r>
            <a:r>
              <a:rPr kumimoji="0" sz="2400" b="0" i="0" u="none" strike="noStrike" kern="1200" cap="none" spc="0" normalizeH="0" baseline="0" noProof="0" dirty="0">
                <a:ln>
                  <a:noFill/>
                </a:ln>
                <a:solidFill>
                  <a:srgbClr val="FFFFFF"/>
                </a:solidFill>
                <a:effectLst/>
                <a:uLnTx/>
                <a:uFillTx/>
                <a:latin typeface="Constantia"/>
                <a:ea typeface="+mn-ea"/>
                <a:cs typeface="Constantia"/>
              </a:rPr>
              <a:t>t</a:t>
            </a:r>
            <a:r>
              <a:rPr kumimoji="0" sz="2400" b="0" i="0" u="none" strike="noStrike" kern="1200" cap="none" spc="-80" normalizeH="0" baseline="0" noProof="0" dirty="0">
                <a:ln>
                  <a:noFill/>
                </a:ln>
                <a:solidFill>
                  <a:srgbClr val="FFFFFF"/>
                </a:solidFill>
                <a:effectLst/>
                <a:uLnTx/>
                <a:uFillTx/>
                <a:latin typeface="Constantia"/>
                <a:ea typeface="+mn-ea"/>
                <a:cs typeface="Constantia"/>
              </a:rPr>
              <a:t> </a:t>
            </a:r>
            <a:r>
              <a:rPr kumimoji="0" sz="2400" b="0" i="0" u="none" strike="noStrike" kern="1200" cap="none" spc="-10" normalizeH="0" baseline="0" noProof="0" dirty="0">
                <a:ln>
                  <a:noFill/>
                </a:ln>
                <a:solidFill>
                  <a:srgbClr val="FFFFFF"/>
                </a:solidFill>
                <a:effectLst/>
                <a:uLnTx/>
                <a:uFillTx/>
                <a:latin typeface="Constantia"/>
                <a:ea typeface="+mn-ea"/>
                <a:cs typeface="Constantia"/>
              </a:rPr>
              <a:t>pho</a:t>
            </a:r>
            <a:r>
              <a:rPr kumimoji="0" sz="2400" b="0" i="0" u="none" strike="noStrike" kern="1200" cap="none" spc="-40" normalizeH="0" baseline="0" noProof="0" dirty="0">
                <a:ln>
                  <a:noFill/>
                </a:ln>
                <a:solidFill>
                  <a:srgbClr val="FFFFFF"/>
                </a:solidFill>
                <a:effectLst/>
                <a:uLnTx/>
                <a:uFillTx/>
                <a:latin typeface="Constantia"/>
                <a:ea typeface="+mn-ea"/>
                <a:cs typeface="Constantia"/>
              </a:rPr>
              <a:t>t</a:t>
            </a:r>
            <a:r>
              <a:rPr kumimoji="0" sz="2400" b="0" i="0" u="none" strike="noStrike" kern="1200" cap="none" spc="-10" normalizeH="0" baseline="0" noProof="0" dirty="0">
                <a:ln>
                  <a:noFill/>
                </a:ln>
                <a:solidFill>
                  <a:srgbClr val="FFFFFF"/>
                </a:solidFill>
                <a:effectLst/>
                <a:uLnTx/>
                <a:uFillTx/>
                <a:latin typeface="Constantia"/>
                <a:ea typeface="+mn-ea"/>
                <a:cs typeface="Constantia"/>
              </a:rPr>
              <a:t>os</a:t>
            </a:r>
            <a:r>
              <a:rPr kumimoji="0" lang="en-US" sz="2400" b="0" i="0" u="none" strike="noStrike" kern="1200" cap="none" spc="-10" normalizeH="0" baseline="0" noProof="0" dirty="0">
                <a:ln>
                  <a:noFill/>
                </a:ln>
                <a:solidFill>
                  <a:srgbClr val="FFFFFF"/>
                </a:solidFill>
                <a:effectLst/>
                <a:uLnTx/>
                <a:uFillTx/>
                <a:latin typeface="Constantia"/>
                <a:ea typeface="+mn-ea"/>
                <a:cs typeface="Constantia"/>
              </a:rPr>
              <a:t> and dated designs</a:t>
            </a:r>
            <a:r>
              <a:rPr kumimoji="0" sz="2400" b="0" i="0" u="none" strike="noStrike" kern="1200" cap="none" spc="-90" normalizeH="0" baseline="0" noProof="0" dirty="0">
                <a:ln>
                  <a:noFill/>
                </a:ln>
                <a:solidFill>
                  <a:srgbClr val="FFFFFF"/>
                </a:solidFill>
                <a:effectLst/>
                <a:uLnTx/>
                <a:uFillTx/>
                <a:latin typeface="Constantia"/>
                <a:ea typeface="+mn-ea"/>
                <a:cs typeface="Constantia"/>
              </a:rPr>
              <a:t> </a:t>
            </a:r>
            <a:endParaRPr kumimoji="0" lang="en-US" sz="2400" b="0" i="0" u="none" strike="noStrike" kern="1200" cap="none" spc="-90" normalizeH="0" baseline="0" noProof="0" dirty="0">
              <a:ln>
                <a:noFill/>
              </a:ln>
              <a:solidFill>
                <a:srgbClr val="FFFFFF"/>
              </a:solidFill>
              <a:effectLst/>
              <a:uLnTx/>
              <a:uFillTx/>
              <a:latin typeface="Constantia"/>
              <a:ea typeface="+mn-ea"/>
              <a:cs typeface="Constantia"/>
            </a:endParaRPr>
          </a:p>
          <a:p>
            <a:pPr marL="1212850" marR="762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2400" b="0" i="0" u="none" strike="noStrike" kern="1200" cap="none" spc="-10" normalizeH="0" baseline="0" noProof="0" dirty="0">
                <a:ln>
                  <a:noFill/>
                </a:ln>
                <a:solidFill>
                  <a:srgbClr val="FFFFFF"/>
                </a:solidFill>
                <a:effectLst/>
                <a:uLnTx/>
                <a:uFillTx/>
                <a:latin typeface="Constantia"/>
                <a:ea typeface="+mn-ea"/>
                <a:cs typeface="Constantia"/>
              </a:rPr>
              <a:t>M</a:t>
            </a:r>
            <a:r>
              <a:rPr kumimoji="0" sz="2400" b="0" i="0" u="none" strike="noStrike" kern="1200" cap="none" spc="0" normalizeH="0" baseline="0" noProof="0" dirty="0">
                <a:ln>
                  <a:noFill/>
                </a:ln>
                <a:solidFill>
                  <a:srgbClr val="FFFFFF"/>
                </a:solidFill>
                <a:effectLst/>
                <a:uLnTx/>
                <a:uFillTx/>
                <a:latin typeface="Constantia"/>
                <a:ea typeface="+mn-ea"/>
                <a:cs typeface="Constantia"/>
              </a:rPr>
              <a:t>a</a:t>
            </a:r>
            <a:r>
              <a:rPr kumimoji="0" sz="2400" b="0" i="0" u="none" strike="noStrike" kern="1200" cap="none" spc="-20" normalizeH="0" baseline="0" noProof="0" dirty="0">
                <a:ln>
                  <a:noFill/>
                </a:ln>
                <a:solidFill>
                  <a:srgbClr val="FFFFFF"/>
                </a:solidFill>
                <a:effectLst/>
                <a:uLnTx/>
                <a:uFillTx/>
                <a:latin typeface="Constantia"/>
                <a:ea typeface="+mn-ea"/>
                <a:cs typeface="Constantia"/>
              </a:rPr>
              <a:t>r</a:t>
            </a:r>
            <a:r>
              <a:rPr kumimoji="0" sz="2400" b="0" i="0" u="none" strike="noStrike" kern="1200" cap="none" spc="-5" normalizeH="0" baseline="0" noProof="0" dirty="0">
                <a:ln>
                  <a:noFill/>
                </a:ln>
                <a:solidFill>
                  <a:srgbClr val="FFFFFF"/>
                </a:solidFill>
                <a:effectLst/>
                <a:uLnTx/>
                <a:uFillTx/>
                <a:latin typeface="Constantia"/>
                <a:ea typeface="+mn-ea"/>
                <a:cs typeface="Constantia"/>
              </a:rPr>
              <a:t>ch</a:t>
            </a:r>
            <a:r>
              <a:rPr kumimoji="0" sz="2400" b="0" i="0" u="none" strike="noStrike" kern="1200" cap="none" spc="-10" normalizeH="0" baseline="0" noProof="0" dirty="0">
                <a:ln>
                  <a:noFill/>
                </a:ln>
                <a:solidFill>
                  <a:srgbClr val="FFFFFF"/>
                </a:solidFill>
                <a:effectLst/>
                <a:uLnTx/>
                <a:uFillTx/>
                <a:latin typeface="Constantia"/>
                <a:ea typeface="+mn-ea"/>
                <a:cs typeface="Constantia"/>
              </a:rPr>
              <a:t>ing</a:t>
            </a:r>
            <a:r>
              <a:rPr kumimoji="0" sz="2400" b="0" i="0" u="none" strike="noStrike" kern="1200" cap="none" spc="-25" normalizeH="0" baseline="0" noProof="0" dirty="0">
                <a:ln>
                  <a:noFill/>
                </a:ln>
                <a:solidFill>
                  <a:srgbClr val="FFFFFF"/>
                </a:solidFill>
                <a:effectLst/>
                <a:uLnTx/>
                <a:uFillTx/>
                <a:latin typeface="Constantia"/>
                <a:ea typeface="+mn-ea"/>
                <a:cs typeface="Constantia"/>
              </a:rPr>
              <a:t> </a:t>
            </a:r>
            <a:r>
              <a:rPr kumimoji="0" sz="2400" b="0" i="0" u="none" strike="noStrike" kern="1200" cap="none" spc="0" normalizeH="0" baseline="0" noProof="0" dirty="0">
                <a:ln>
                  <a:noFill/>
                </a:ln>
                <a:solidFill>
                  <a:srgbClr val="FFFFFF"/>
                </a:solidFill>
                <a:effectLst/>
                <a:uLnTx/>
                <a:uFillTx/>
                <a:latin typeface="Constantia"/>
                <a:ea typeface="+mn-ea"/>
                <a:cs typeface="Constantia"/>
              </a:rPr>
              <a:t>Bear</a:t>
            </a:r>
            <a:r>
              <a:rPr kumimoji="0" sz="2400" b="0" i="0" u="none" strike="noStrike" kern="1200" cap="none" spc="-85" normalizeH="0" baseline="0" noProof="0" dirty="0">
                <a:ln>
                  <a:noFill/>
                </a:ln>
                <a:solidFill>
                  <a:srgbClr val="FFFFFF"/>
                </a:solidFill>
                <a:effectLst/>
                <a:uLnTx/>
                <a:uFillTx/>
                <a:latin typeface="Constantia"/>
                <a:ea typeface="+mn-ea"/>
                <a:cs typeface="Constantia"/>
              </a:rPr>
              <a:t> </a:t>
            </a:r>
            <a:r>
              <a:rPr kumimoji="0" sz="2400" b="0" i="0" u="none" strike="noStrike" kern="1200" cap="none" spc="125" normalizeH="0" baseline="0" noProof="0" dirty="0">
                <a:ln>
                  <a:noFill/>
                </a:ln>
                <a:solidFill>
                  <a:srgbClr val="FFFFFF"/>
                </a:solidFill>
                <a:effectLst/>
                <a:uLnTx/>
                <a:uFillTx/>
                <a:latin typeface="Constantia"/>
                <a:ea typeface="+mn-ea"/>
                <a:cs typeface="Constantia"/>
              </a:rPr>
              <a:t>f</a:t>
            </a:r>
            <a:r>
              <a:rPr kumimoji="0" sz="2400" b="0" i="0" u="none" strike="noStrike" kern="1200" cap="none" spc="-20" normalizeH="0" baseline="0" noProof="0" dirty="0">
                <a:ln>
                  <a:noFill/>
                </a:ln>
                <a:solidFill>
                  <a:srgbClr val="FFFFFF"/>
                </a:solidFill>
                <a:effectLst/>
                <a:uLnTx/>
                <a:uFillTx/>
                <a:latin typeface="Constantia"/>
                <a:ea typeface="+mn-ea"/>
                <a:cs typeface="Constantia"/>
              </a:rPr>
              <a:t>l</a:t>
            </a:r>
            <a:r>
              <a:rPr kumimoji="0" sz="2400" b="0" i="0" u="none" strike="noStrike" kern="1200" cap="none" spc="0" normalizeH="0" baseline="0" noProof="0" dirty="0">
                <a:ln>
                  <a:noFill/>
                </a:ln>
                <a:solidFill>
                  <a:srgbClr val="FFFFFF"/>
                </a:solidFill>
                <a:effectLst/>
                <a:uLnTx/>
                <a:uFillTx/>
                <a:latin typeface="Constantia"/>
                <a:ea typeface="+mn-ea"/>
                <a:cs typeface="Constantia"/>
              </a:rPr>
              <a:t>y</a:t>
            </a:r>
            <a:r>
              <a:rPr kumimoji="0" sz="2400" b="0" i="0" u="none" strike="noStrike" kern="1200" cap="none" spc="-95" normalizeH="0" baseline="0" noProof="0" dirty="0">
                <a:ln>
                  <a:noFill/>
                </a:ln>
                <a:solidFill>
                  <a:srgbClr val="FFFFFF"/>
                </a:solidFill>
                <a:effectLst/>
                <a:uLnTx/>
                <a:uFillTx/>
                <a:latin typeface="Constantia"/>
                <a:ea typeface="+mn-ea"/>
                <a:cs typeface="Constantia"/>
              </a:rPr>
              <a:t> </a:t>
            </a:r>
            <a:r>
              <a:rPr kumimoji="0" sz="2400" b="0" i="0" u="none" strike="noStrike" kern="1200" cap="none" spc="-35" normalizeH="0" baseline="0" noProof="0" dirty="0">
                <a:ln>
                  <a:noFill/>
                </a:ln>
                <a:solidFill>
                  <a:srgbClr val="FFFFFF"/>
                </a:solidFill>
                <a:effectLst/>
                <a:uLnTx/>
                <a:uFillTx/>
                <a:latin typeface="Constantia"/>
                <a:ea typeface="+mn-ea"/>
                <a:cs typeface="Constantia"/>
              </a:rPr>
              <a:t>o</a:t>
            </a:r>
            <a:r>
              <a:rPr kumimoji="0" sz="2400" b="0" i="0" u="none" strike="noStrike" kern="1200" cap="none" spc="-65" normalizeH="0" baseline="0" noProof="0" dirty="0">
                <a:ln>
                  <a:noFill/>
                </a:ln>
                <a:solidFill>
                  <a:srgbClr val="FFFFFF"/>
                </a:solidFill>
                <a:effectLst/>
                <a:uLnTx/>
                <a:uFillTx/>
                <a:latin typeface="Constantia"/>
                <a:ea typeface="+mn-ea"/>
                <a:cs typeface="Constantia"/>
              </a:rPr>
              <a:t>v</a:t>
            </a:r>
            <a:r>
              <a:rPr kumimoji="0" sz="2400" b="0" i="0" u="none" strike="noStrike" kern="1200" cap="none" spc="0" normalizeH="0" baseline="0" noProof="0" dirty="0">
                <a:ln>
                  <a:noFill/>
                </a:ln>
                <a:solidFill>
                  <a:srgbClr val="FFFFFF"/>
                </a:solidFill>
                <a:effectLst/>
                <a:uLnTx/>
                <a:uFillTx/>
                <a:latin typeface="Constantia"/>
                <a:ea typeface="+mn-ea"/>
                <a:cs typeface="Constantia"/>
              </a:rPr>
              <a:t>er</a:t>
            </a:r>
            <a:r>
              <a:rPr kumimoji="0" sz="2400" b="0" i="0" u="none" strike="noStrike" kern="1200" cap="none" spc="-110" normalizeH="0" baseline="0" noProof="0" dirty="0">
                <a:ln>
                  <a:noFill/>
                </a:ln>
                <a:solidFill>
                  <a:srgbClr val="FFFFFF"/>
                </a:solidFill>
                <a:effectLst/>
                <a:uLnTx/>
                <a:uFillTx/>
                <a:latin typeface="Constantia"/>
                <a:ea typeface="+mn-ea"/>
                <a:cs typeface="Constantia"/>
              </a:rPr>
              <a:t> </a:t>
            </a:r>
            <a:r>
              <a:rPr kumimoji="0" sz="2400" b="0" i="0" u="none" strike="noStrike" kern="1200" cap="none" spc="0" normalizeH="0" baseline="0" noProof="0" dirty="0">
                <a:ln>
                  <a:noFill/>
                </a:ln>
                <a:solidFill>
                  <a:srgbClr val="FFFFFF"/>
                </a:solidFill>
                <a:effectLst/>
                <a:uLnTx/>
                <a:uFillTx/>
                <a:latin typeface="Constantia"/>
                <a:ea typeface="+mn-ea"/>
                <a:cs typeface="Constantia"/>
              </a:rPr>
              <a:t>v</a:t>
            </a:r>
            <a:r>
              <a:rPr kumimoji="0" sz="2400" b="0" i="0" u="none" strike="noStrike" kern="1200" cap="none" spc="-15" normalizeH="0" baseline="0" noProof="0" dirty="0">
                <a:ln>
                  <a:noFill/>
                </a:ln>
                <a:solidFill>
                  <a:srgbClr val="FFFFFF"/>
                </a:solidFill>
                <a:effectLst/>
                <a:uLnTx/>
                <a:uFillTx/>
                <a:latin typeface="Constantia"/>
                <a:ea typeface="+mn-ea"/>
                <a:cs typeface="Constantia"/>
              </a:rPr>
              <a:t>iew</a:t>
            </a:r>
            <a:endParaRPr kumimoji="0" sz="2400" b="0" i="0" u="none" strike="noStrike" kern="1200" cap="none" spc="0" normalizeH="0" baseline="0" noProof="0" dirty="0">
              <a:ln>
                <a:noFill/>
              </a:ln>
              <a:solidFill>
                <a:prstClr val="black"/>
              </a:solidFill>
              <a:effectLst/>
              <a:uLnTx/>
              <a:uFillTx/>
              <a:latin typeface="Constantia"/>
              <a:ea typeface="+mn-ea"/>
              <a:cs typeface="Constantia"/>
            </a:endParaRPr>
          </a:p>
          <a:p>
            <a:pPr marL="1212850" marR="351155" lvl="2"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tab pos="1061720" algn="l"/>
              </a:tabLst>
              <a:defRPr/>
            </a:pPr>
            <a:r>
              <a:rPr kumimoji="0" sz="2400" b="0" i="0" u="none" strike="noStrike" kern="1200" cap="none" spc="-5" normalizeH="0" baseline="0" noProof="0" dirty="0">
                <a:ln>
                  <a:noFill/>
                </a:ln>
                <a:solidFill>
                  <a:srgbClr val="FFFFFF"/>
                </a:solidFill>
                <a:effectLst/>
                <a:uLnTx/>
                <a:uFillTx/>
                <a:latin typeface="Constantia"/>
                <a:ea typeface="+mn-ea"/>
                <a:cs typeface="Constantia"/>
              </a:rPr>
              <a:t>Armst</a:t>
            </a:r>
            <a:r>
              <a:rPr kumimoji="0" sz="2400" b="0" i="0" u="none" strike="noStrike" kern="1200" cap="none" spc="-15" normalizeH="0" baseline="0" noProof="0" dirty="0">
                <a:ln>
                  <a:noFill/>
                </a:ln>
                <a:solidFill>
                  <a:srgbClr val="FFFFFF"/>
                </a:solidFill>
                <a:effectLst/>
                <a:uLnTx/>
                <a:uFillTx/>
                <a:latin typeface="Constantia"/>
                <a:ea typeface="+mn-ea"/>
                <a:cs typeface="Constantia"/>
              </a:rPr>
              <a:t>r</a:t>
            </a:r>
            <a:r>
              <a:rPr kumimoji="0" sz="2400" b="0" i="0" u="none" strike="noStrike" kern="1200" cap="none" spc="0" normalizeH="0" baseline="0" noProof="0" dirty="0">
                <a:ln>
                  <a:noFill/>
                </a:ln>
                <a:solidFill>
                  <a:srgbClr val="FFFFFF"/>
                </a:solidFill>
                <a:effectLst/>
                <a:uLnTx/>
                <a:uFillTx/>
                <a:latin typeface="Constantia"/>
                <a:ea typeface="+mn-ea"/>
                <a:cs typeface="Constantia"/>
              </a:rPr>
              <a:t>o</a:t>
            </a:r>
            <a:r>
              <a:rPr kumimoji="0" sz="2400" b="0" i="0" u="none" strike="noStrike" kern="1200" cap="none" spc="-10" normalizeH="0" baseline="0" noProof="0" dirty="0">
                <a:ln>
                  <a:noFill/>
                </a:ln>
                <a:solidFill>
                  <a:srgbClr val="FFFFFF"/>
                </a:solidFill>
                <a:effectLst/>
                <a:uLnTx/>
                <a:uFillTx/>
                <a:latin typeface="Constantia"/>
                <a:ea typeface="+mn-ea"/>
                <a:cs typeface="Constantia"/>
              </a:rPr>
              <a:t>n</a:t>
            </a:r>
            <a:r>
              <a:rPr kumimoji="0" sz="2400" b="0" i="0" u="none" strike="noStrike" kern="1200" cap="none" spc="0" normalizeH="0" baseline="0" noProof="0" dirty="0">
                <a:ln>
                  <a:noFill/>
                </a:ln>
                <a:solidFill>
                  <a:srgbClr val="FFFFFF"/>
                </a:solidFill>
                <a:effectLst/>
                <a:uLnTx/>
                <a:uFillTx/>
                <a:latin typeface="Constantia"/>
                <a:ea typeface="+mn-ea"/>
                <a:cs typeface="Constantia"/>
              </a:rPr>
              <a:t>g</a:t>
            </a:r>
            <a:r>
              <a:rPr kumimoji="0" sz="2400" b="0" i="0" u="none" strike="noStrike" kern="1200" cap="none" spc="-40" normalizeH="0" baseline="0" noProof="0" dirty="0">
                <a:ln>
                  <a:noFill/>
                </a:ln>
                <a:solidFill>
                  <a:srgbClr val="FFFFFF"/>
                </a:solidFill>
                <a:effectLst/>
                <a:uLnTx/>
                <a:uFillTx/>
                <a:latin typeface="Constantia"/>
                <a:ea typeface="+mn-ea"/>
                <a:cs typeface="Constantia"/>
              </a:rPr>
              <a:t> </a:t>
            </a:r>
            <a:r>
              <a:rPr kumimoji="0" sz="2400" b="0" i="0" u="none" strike="noStrike" kern="1200" cap="none" spc="0" normalizeH="0" baseline="0" noProof="0" dirty="0">
                <a:ln>
                  <a:noFill/>
                </a:ln>
                <a:solidFill>
                  <a:srgbClr val="FFFFFF"/>
                </a:solidFill>
                <a:effectLst/>
                <a:uLnTx/>
                <a:uFillTx/>
                <a:latin typeface="Constantia"/>
                <a:ea typeface="+mn-ea"/>
                <a:cs typeface="Constantia"/>
              </a:rPr>
              <a:t>pa</a:t>
            </a:r>
            <a:r>
              <a:rPr kumimoji="0" sz="2400" b="0" i="0" u="none" strike="noStrike" kern="1200" cap="none" spc="-15" normalizeH="0" baseline="0" noProof="0" dirty="0">
                <a:ln>
                  <a:noFill/>
                </a:ln>
                <a:solidFill>
                  <a:srgbClr val="FFFFFF"/>
                </a:solidFill>
                <a:effectLst/>
                <a:uLnTx/>
                <a:uFillTx/>
                <a:latin typeface="Constantia"/>
                <a:ea typeface="+mn-ea"/>
                <a:cs typeface="Constantia"/>
              </a:rPr>
              <a:t>i</a:t>
            </a:r>
            <a:r>
              <a:rPr kumimoji="0" sz="2400" b="0" i="0" u="none" strike="noStrike" kern="1200" cap="none" spc="0" normalizeH="0" baseline="0" noProof="0" dirty="0">
                <a:ln>
                  <a:noFill/>
                </a:ln>
                <a:solidFill>
                  <a:srgbClr val="FFFFFF"/>
                </a:solidFill>
                <a:effectLst/>
                <a:uLnTx/>
                <a:uFillTx/>
                <a:latin typeface="Constantia"/>
                <a:ea typeface="+mn-ea"/>
                <a:cs typeface="Constantia"/>
              </a:rPr>
              <a:t>nt</a:t>
            </a:r>
            <a:r>
              <a:rPr kumimoji="0" sz="2400" b="0" i="0" u="none" strike="noStrike" kern="1200" cap="none" spc="-15" normalizeH="0" baseline="0" noProof="0" dirty="0">
                <a:ln>
                  <a:noFill/>
                </a:ln>
                <a:solidFill>
                  <a:srgbClr val="FFFFFF"/>
                </a:solidFill>
                <a:effectLst/>
                <a:uLnTx/>
                <a:uFillTx/>
                <a:latin typeface="Constantia"/>
                <a:ea typeface="+mn-ea"/>
                <a:cs typeface="Constantia"/>
              </a:rPr>
              <a:t>i</a:t>
            </a:r>
            <a:r>
              <a:rPr kumimoji="0" sz="2400" b="0" i="0" u="none" strike="noStrike" kern="1200" cap="none" spc="0" normalizeH="0" baseline="0" noProof="0" dirty="0">
                <a:ln>
                  <a:noFill/>
                </a:ln>
                <a:solidFill>
                  <a:srgbClr val="FFFFFF"/>
                </a:solidFill>
                <a:effectLst/>
                <a:uLnTx/>
                <a:uFillTx/>
                <a:latin typeface="Constantia"/>
                <a:ea typeface="+mn-ea"/>
                <a:cs typeface="Constantia"/>
              </a:rPr>
              <a:t>ng </a:t>
            </a:r>
            <a:endParaRPr kumimoji="0" lang="en-US" sz="2400" b="0" i="0" u="none" strike="noStrike" kern="1200" cap="none" spc="-15" normalizeH="0" baseline="0" noProof="0" dirty="0">
              <a:ln>
                <a:noFill/>
              </a:ln>
              <a:solidFill>
                <a:srgbClr val="FFFFFF"/>
              </a:solidFill>
              <a:effectLst/>
              <a:uLnTx/>
              <a:uFillTx/>
              <a:latin typeface="Constantia"/>
              <a:ea typeface="+mn-ea"/>
              <a:cs typeface="Constantia"/>
            </a:endParaRPr>
          </a:p>
          <a:p>
            <a:pPr marL="12128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tab pos="1066165" algn="l"/>
              </a:tabLst>
              <a:defRPr/>
            </a:pPr>
            <a:r>
              <a:rPr kumimoji="0" lang="en-US" sz="2400" b="0" i="0" u="none" strike="noStrike" kern="1200" cap="none" spc="-10" normalizeH="0" baseline="0" noProof="0" dirty="0">
                <a:ln>
                  <a:noFill/>
                </a:ln>
                <a:solidFill>
                  <a:srgbClr val="FFFFFF"/>
                </a:solidFill>
                <a:effectLst/>
                <a:uLnTx/>
                <a:uFillTx/>
                <a:latin typeface="Constantia"/>
                <a:ea typeface="+mn-ea"/>
                <a:cs typeface="Constantia"/>
              </a:rPr>
              <a:t>E</a:t>
            </a:r>
            <a:r>
              <a:rPr kumimoji="0" sz="2400" b="0" i="0" u="none" strike="noStrike" kern="1200" cap="none" spc="-10" normalizeH="0" baseline="0" noProof="0" dirty="0">
                <a:ln>
                  <a:noFill/>
                </a:ln>
                <a:solidFill>
                  <a:srgbClr val="FFFFFF"/>
                </a:solidFill>
                <a:effectLst/>
                <a:uLnTx/>
                <a:uFillTx/>
                <a:latin typeface="Constantia"/>
                <a:ea typeface="+mn-ea"/>
                <a:cs typeface="Constantia"/>
              </a:rPr>
              <a:t>l</a:t>
            </a:r>
            <a:r>
              <a:rPr kumimoji="0" sz="2400" b="0" i="0" u="none" strike="noStrike" kern="1200" cap="none" spc="-15" normalizeH="0" baseline="0" noProof="0" dirty="0">
                <a:ln>
                  <a:noFill/>
                </a:ln>
                <a:solidFill>
                  <a:srgbClr val="FFFFFF"/>
                </a:solidFill>
                <a:effectLst/>
                <a:uLnTx/>
                <a:uFillTx/>
                <a:latin typeface="Constantia"/>
                <a:ea typeface="+mn-ea"/>
                <a:cs typeface="Constantia"/>
              </a:rPr>
              <a:t>lison</a:t>
            </a:r>
            <a:r>
              <a:rPr kumimoji="0" sz="2400" b="0" i="0" u="none" strike="noStrike" kern="1200" cap="none" spc="-35" normalizeH="0" baseline="0" noProof="0" dirty="0">
                <a:ln>
                  <a:noFill/>
                </a:ln>
                <a:solidFill>
                  <a:srgbClr val="FFFFFF"/>
                </a:solidFill>
                <a:effectLst/>
                <a:uLnTx/>
                <a:uFillTx/>
                <a:latin typeface="Constantia"/>
                <a:ea typeface="+mn-ea"/>
                <a:cs typeface="Constantia"/>
              </a:rPr>
              <a:t> </a:t>
            </a:r>
            <a:r>
              <a:rPr kumimoji="0" sz="2400" b="0" i="0" u="none" strike="noStrike" kern="1200" cap="none" spc="5" normalizeH="0" baseline="0" noProof="0" dirty="0">
                <a:ln>
                  <a:noFill/>
                </a:ln>
                <a:solidFill>
                  <a:srgbClr val="FFFFFF"/>
                </a:solidFill>
                <a:effectLst/>
                <a:uLnTx/>
                <a:uFillTx/>
                <a:latin typeface="Constantia"/>
                <a:ea typeface="+mn-ea"/>
                <a:cs typeface="Constantia"/>
              </a:rPr>
              <a:t>O</a:t>
            </a:r>
            <a:r>
              <a:rPr kumimoji="0" sz="2400" b="0" i="0" u="none" strike="noStrike" kern="1200" cap="none" spc="0" normalizeH="0" baseline="0" noProof="0" dirty="0">
                <a:ln>
                  <a:noFill/>
                </a:ln>
                <a:solidFill>
                  <a:srgbClr val="FFFFFF"/>
                </a:solidFill>
                <a:effectLst/>
                <a:uLnTx/>
                <a:uFillTx/>
                <a:latin typeface="Constantia"/>
                <a:ea typeface="+mn-ea"/>
                <a:cs typeface="Constantia"/>
              </a:rPr>
              <a:t>rr</a:t>
            </a:r>
            <a:r>
              <a:rPr kumimoji="0" sz="2400" b="0" i="0" u="none" strike="noStrike" kern="1200" cap="none" spc="-90" normalizeH="0" baseline="0" noProof="0" dirty="0">
                <a:ln>
                  <a:noFill/>
                </a:ln>
                <a:solidFill>
                  <a:srgbClr val="FFFFFF"/>
                </a:solidFill>
                <a:effectLst/>
                <a:uLnTx/>
                <a:uFillTx/>
                <a:latin typeface="Constantia"/>
                <a:ea typeface="+mn-ea"/>
                <a:cs typeface="Constantia"/>
              </a:rPr>
              <a:t> </a:t>
            </a:r>
            <a:r>
              <a:rPr kumimoji="0" sz="2400" b="0" i="0" u="none" strike="noStrike" kern="1200" cap="none" spc="-10" normalizeH="0" baseline="0" noProof="0" dirty="0">
                <a:ln>
                  <a:noFill/>
                </a:ln>
                <a:solidFill>
                  <a:srgbClr val="FFFFFF"/>
                </a:solidFill>
                <a:effectLst/>
                <a:uLnTx/>
                <a:uFillTx/>
                <a:latin typeface="Constantia"/>
                <a:ea typeface="+mn-ea"/>
                <a:cs typeface="Constantia"/>
              </a:rPr>
              <a:t>Map</a:t>
            </a:r>
            <a:endParaRPr kumimoji="0" sz="2400" b="0" i="0" u="none" strike="noStrike" kern="1200" cap="none" spc="0" normalizeH="0" baseline="0" noProof="0" dirty="0">
              <a:ln>
                <a:noFill/>
              </a:ln>
              <a:solidFill>
                <a:prstClr val="black"/>
              </a:solidFill>
              <a:effectLst/>
              <a:uLnTx/>
              <a:uFillTx/>
              <a:latin typeface="Constantia"/>
              <a:ea typeface="+mn-ea"/>
              <a:cs typeface="Constantia"/>
            </a:endParaRPr>
          </a:p>
          <a:p>
            <a:pPr marL="12128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tab pos="1066165" algn="l"/>
              </a:tabLst>
              <a:defRPr/>
            </a:pPr>
            <a:r>
              <a:rPr kumimoji="0" sz="2400" b="0" i="0" u="none" strike="noStrike" kern="1200" cap="none" spc="-10" normalizeH="0" baseline="0" noProof="0" dirty="0">
                <a:ln>
                  <a:noFill/>
                </a:ln>
                <a:solidFill>
                  <a:srgbClr val="FFFFFF"/>
                </a:solidFill>
                <a:effectLst/>
                <a:uLnTx/>
                <a:uFillTx/>
                <a:latin typeface="Constantia"/>
                <a:ea typeface="+mn-ea"/>
                <a:cs typeface="Constantia"/>
              </a:rPr>
              <a:t>L</a:t>
            </a:r>
            <a:r>
              <a:rPr kumimoji="0" sz="2400" b="0" i="0" u="none" strike="noStrike" kern="1200" cap="none" spc="-20" normalizeH="0" baseline="0" noProof="0" dirty="0">
                <a:ln>
                  <a:noFill/>
                </a:ln>
                <a:solidFill>
                  <a:srgbClr val="FFFFFF"/>
                </a:solidFill>
                <a:effectLst/>
                <a:uLnTx/>
                <a:uFillTx/>
                <a:latin typeface="Constantia"/>
                <a:ea typeface="+mn-ea"/>
                <a:cs typeface="Constantia"/>
              </a:rPr>
              <a:t>i</a:t>
            </a:r>
            <a:r>
              <a:rPr kumimoji="0" sz="2400" b="0" i="0" u="none" strike="noStrike" kern="1200" cap="none" spc="-25" normalizeH="0" baseline="0" noProof="0" dirty="0">
                <a:ln>
                  <a:noFill/>
                </a:ln>
                <a:solidFill>
                  <a:srgbClr val="FFFFFF"/>
                </a:solidFill>
                <a:effectLst/>
                <a:uLnTx/>
                <a:uFillTx/>
                <a:latin typeface="Constantia"/>
                <a:ea typeface="+mn-ea"/>
                <a:cs typeface="Constantia"/>
              </a:rPr>
              <a:t>t</a:t>
            </a:r>
            <a:r>
              <a:rPr kumimoji="0" sz="2400" b="0" i="0" u="none" strike="noStrike" kern="1200" cap="none" spc="-10" normalizeH="0" baseline="0" noProof="0" dirty="0">
                <a:ln>
                  <a:noFill/>
                </a:ln>
                <a:solidFill>
                  <a:srgbClr val="FFFFFF"/>
                </a:solidFill>
                <a:effectLst/>
                <a:uLnTx/>
                <a:uFillTx/>
                <a:latin typeface="Constantia"/>
                <a:ea typeface="+mn-ea"/>
                <a:cs typeface="Constantia"/>
              </a:rPr>
              <a:t>tle</a:t>
            </a:r>
            <a:r>
              <a:rPr kumimoji="0" sz="2400" b="0" i="0" u="none" strike="noStrike" kern="1200" cap="none" spc="-50" normalizeH="0" baseline="0" noProof="0" dirty="0">
                <a:ln>
                  <a:noFill/>
                </a:ln>
                <a:solidFill>
                  <a:srgbClr val="FFFFFF"/>
                </a:solidFill>
                <a:effectLst/>
                <a:uLnTx/>
                <a:uFillTx/>
                <a:latin typeface="Constantia"/>
                <a:ea typeface="+mn-ea"/>
                <a:cs typeface="Constantia"/>
              </a:rPr>
              <a:t> </a:t>
            </a:r>
            <a:r>
              <a:rPr kumimoji="0" sz="2400" b="0" i="0" u="none" strike="noStrike" kern="1200" cap="none" spc="5" normalizeH="0" baseline="0" noProof="0" dirty="0">
                <a:ln>
                  <a:noFill/>
                </a:ln>
                <a:solidFill>
                  <a:srgbClr val="FFFFFF"/>
                </a:solidFill>
                <a:effectLst/>
                <a:uLnTx/>
                <a:uFillTx/>
                <a:latin typeface="Constantia"/>
                <a:ea typeface="+mn-ea"/>
                <a:cs typeface="Constantia"/>
              </a:rPr>
              <a:t>B</a:t>
            </a:r>
            <a:r>
              <a:rPr kumimoji="0" sz="2400" b="0" i="0" u="none" strike="noStrike" kern="1200" cap="none" spc="0" normalizeH="0" baseline="0" noProof="0" dirty="0">
                <a:ln>
                  <a:noFill/>
                </a:ln>
                <a:solidFill>
                  <a:srgbClr val="FFFFFF"/>
                </a:solidFill>
                <a:effectLst/>
                <a:uLnTx/>
                <a:uFillTx/>
                <a:latin typeface="Constantia"/>
                <a:ea typeface="+mn-ea"/>
                <a:cs typeface="Constantia"/>
              </a:rPr>
              <a:t>ear</a:t>
            </a:r>
            <a:r>
              <a:rPr kumimoji="0" sz="2400" b="0" i="0" u="none" strike="noStrike" kern="1200" cap="none" spc="-75" normalizeH="0" baseline="0" noProof="0" dirty="0">
                <a:ln>
                  <a:noFill/>
                </a:ln>
                <a:solidFill>
                  <a:srgbClr val="FFFFFF"/>
                </a:solidFill>
                <a:effectLst/>
                <a:uLnTx/>
                <a:uFillTx/>
                <a:latin typeface="Constantia"/>
                <a:ea typeface="+mn-ea"/>
                <a:cs typeface="Constantia"/>
              </a:rPr>
              <a:t> </a:t>
            </a:r>
            <a:endParaRPr kumimoji="0" sz="2400" b="0" i="0" u="none" strike="noStrike" kern="1200" cap="none" spc="0" normalizeH="0" baseline="0" noProof="0" dirty="0">
              <a:ln>
                <a:noFill/>
              </a:ln>
              <a:solidFill>
                <a:prstClr val="black"/>
              </a:solidFill>
              <a:effectLst/>
              <a:uLnTx/>
              <a:uFillTx/>
              <a:latin typeface="Constantia"/>
              <a:ea typeface="+mn-ea"/>
              <a:cs typeface="Constantia"/>
            </a:endParaRPr>
          </a:p>
          <a:p>
            <a:pPr marL="12128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tab pos="1066165" algn="l"/>
              </a:tabLst>
              <a:defRPr/>
            </a:pPr>
            <a:r>
              <a:rPr kumimoji="0" sz="2400" b="0" i="0" u="none" strike="noStrike" kern="1200" cap="none" spc="-5" normalizeH="0" baseline="0" noProof="0" dirty="0">
                <a:ln>
                  <a:noFill/>
                </a:ln>
                <a:solidFill>
                  <a:srgbClr val="FFFFFF"/>
                </a:solidFill>
                <a:effectLst/>
                <a:uLnTx/>
                <a:uFillTx/>
                <a:latin typeface="Constantia"/>
                <a:ea typeface="+mn-ea"/>
                <a:cs typeface="Constantia"/>
              </a:rPr>
              <a:t>Bi</a:t>
            </a:r>
            <a:r>
              <a:rPr kumimoji="0" sz="2400" b="0" i="0" u="none" strike="noStrike" kern="1200" cap="none" spc="-25" normalizeH="0" baseline="0" noProof="0" dirty="0">
                <a:ln>
                  <a:noFill/>
                </a:ln>
                <a:solidFill>
                  <a:srgbClr val="FFFFFF"/>
                </a:solidFill>
                <a:effectLst/>
                <a:uLnTx/>
                <a:uFillTx/>
                <a:latin typeface="Constantia"/>
                <a:ea typeface="+mn-ea"/>
                <a:cs typeface="Constantia"/>
              </a:rPr>
              <a:t>r</a:t>
            </a:r>
            <a:r>
              <a:rPr kumimoji="0" sz="2400" b="0" i="0" u="none" strike="noStrike" kern="1200" cap="none" spc="0" normalizeH="0" baseline="0" noProof="0" dirty="0">
                <a:ln>
                  <a:noFill/>
                </a:ln>
                <a:solidFill>
                  <a:srgbClr val="FFFFFF"/>
                </a:solidFill>
                <a:effectLst/>
                <a:uLnTx/>
                <a:uFillTx/>
                <a:latin typeface="Constantia"/>
                <a:ea typeface="+mn-ea"/>
                <a:cs typeface="Constantia"/>
              </a:rPr>
              <a:t>d</a:t>
            </a:r>
            <a:r>
              <a:rPr kumimoji="0" sz="2400" b="0" i="0" u="none" strike="noStrike" kern="1200" cap="none" spc="-15" normalizeH="0" baseline="0" noProof="0" dirty="0">
                <a:ln>
                  <a:noFill/>
                </a:ln>
                <a:solidFill>
                  <a:srgbClr val="FFFFFF"/>
                </a:solidFill>
                <a:effectLst/>
                <a:uLnTx/>
                <a:uFillTx/>
                <a:latin typeface="Constantia"/>
                <a:ea typeface="+mn-ea"/>
                <a:cs typeface="Constantia"/>
              </a:rPr>
              <a:t> </a:t>
            </a:r>
            <a:r>
              <a:rPr kumimoji="0" sz="2400" b="0" i="0" u="none" strike="noStrike" kern="1200" cap="none" spc="-40" normalizeH="0" baseline="0" noProof="0" dirty="0">
                <a:ln>
                  <a:noFill/>
                </a:ln>
                <a:solidFill>
                  <a:srgbClr val="FFFFFF"/>
                </a:solidFill>
                <a:effectLst/>
                <a:uLnTx/>
                <a:uFillTx/>
                <a:latin typeface="Constantia"/>
                <a:ea typeface="+mn-ea"/>
                <a:cs typeface="Constantia"/>
              </a:rPr>
              <a:t>M</a:t>
            </a:r>
            <a:r>
              <a:rPr kumimoji="0" sz="2400" b="0" i="0" u="none" strike="noStrike" kern="1200" cap="none" spc="0" normalizeH="0" baseline="0" noProof="0" dirty="0">
                <a:ln>
                  <a:noFill/>
                </a:ln>
                <a:solidFill>
                  <a:srgbClr val="FFFFFF"/>
                </a:solidFill>
                <a:effectLst/>
                <a:uLnTx/>
                <a:uFillTx/>
                <a:latin typeface="Constantia"/>
                <a:ea typeface="+mn-ea"/>
                <a:cs typeface="Constantia"/>
              </a:rPr>
              <a:t>o</a:t>
            </a:r>
            <a:r>
              <a:rPr kumimoji="0" sz="2400" b="0" i="0" u="none" strike="noStrike" kern="1200" cap="none" spc="-10" normalizeH="0" baseline="0" noProof="0" dirty="0">
                <a:ln>
                  <a:noFill/>
                </a:ln>
                <a:solidFill>
                  <a:srgbClr val="FFFFFF"/>
                </a:solidFill>
                <a:effectLst/>
                <a:uLnTx/>
                <a:uFillTx/>
                <a:latin typeface="Constantia"/>
                <a:ea typeface="+mn-ea"/>
                <a:cs typeface="Constantia"/>
              </a:rPr>
              <a:t>u</a:t>
            </a:r>
            <a:r>
              <a:rPr kumimoji="0" sz="2400" b="0" i="0" u="none" strike="noStrike" kern="1200" cap="none" spc="0" normalizeH="0" baseline="0" noProof="0" dirty="0">
                <a:ln>
                  <a:noFill/>
                </a:ln>
                <a:solidFill>
                  <a:srgbClr val="FFFFFF"/>
                </a:solidFill>
                <a:effectLst/>
                <a:uLnTx/>
                <a:uFillTx/>
                <a:latin typeface="Constantia"/>
                <a:ea typeface="+mn-ea"/>
                <a:cs typeface="Constantia"/>
              </a:rPr>
              <a:t>nd</a:t>
            </a:r>
            <a:r>
              <a:rPr kumimoji="0" sz="2400" b="0" i="0" u="none" strike="noStrike" kern="1200" cap="none" spc="5" normalizeH="0" baseline="0" noProof="0" dirty="0">
                <a:ln>
                  <a:noFill/>
                </a:ln>
                <a:solidFill>
                  <a:srgbClr val="FFFFFF"/>
                </a:solidFill>
                <a:effectLst/>
                <a:uLnTx/>
                <a:uFillTx/>
                <a:latin typeface="Constantia"/>
                <a:ea typeface="+mn-ea"/>
                <a:cs typeface="Constantia"/>
              </a:rPr>
              <a:t> </a:t>
            </a:r>
            <a:endParaRPr kumimoji="0" lang="en-US" sz="2400" b="0" i="0" u="none" strike="noStrike" kern="1200" cap="none" spc="0" normalizeH="0" baseline="0" noProof="0" dirty="0">
              <a:ln>
                <a:noFill/>
              </a:ln>
              <a:solidFill>
                <a:prstClr val="black"/>
              </a:solidFill>
              <a:effectLst/>
              <a:uLnTx/>
              <a:uFillTx/>
              <a:latin typeface="Constantia"/>
              <a:ea typeface="+mn-ea"/>
              <a:cs typeface="Constantia"/>
            </a:endParaRPr>
          </a:p>
          <a:p>
            <a:pPr marL="12128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tab pos="1066165" algn="l"/>
              </a:tabLst>
              <a:defRPr/>
            </a:pPr>
            <a:r>
              <a:rPr kumimoji="0" sz="2400" b="0" i="0" u="none" strike="noStrike" kern="1200" cap="none" spc="-15" normalizeH="0" baseline="0" noProof="0" dirty="0">
                <a:ln>
                  <a:noFill/>
                </a:ln>
                <a:solidFill>
                  <a:srgbClr val="FFFFFF"/>
                </a:solidFill>
                <a:effectLst/>
                <a:uLnTx/>
                <a:uFillTx/>
                <a:latin typeface="Constantia"/>
                <a:ea typeface="+mn-ea"/>
                <a:cs typeface="Constantia"/>
              </a:rPr>
              <a:t>F</a:t>
            </a:r>
            <a:r>
              <a:rPr kumimoji="0" sz="2400" b="0" i="0" u="none" strike="noStrike" kern="1200" cap="none" spc="-5" normalizeH="0" baseline="0" noProof="0" dirty="0">
                <a:ln>
                  <a:noFill/>
                </a:ln>
                <a:solidFill>
                  <a:srgbClr val="FFFFFF"/>
                </a:solidFill>
                <a:effectLst/>
                <a:uLnTx/>
                <a:uFillTx/>
                <a:latin typeface="Constantia"/>
                <a:ea typeface="+mn-ea"/>
                <a:cs typeface="Constantia"/>
              </a:rPr>
              <a:t>i</a:t>
            </a:r>
            <a:r>
              <a:rPr kumimoji="0" sz="2400" b="0" i="0" u="none" strike="noStrike" kern="1200" cap="none" spc="-25" normalizeH="0" baseline="0" noProof="0" dirty="0">
                <a:ln>
                  <a:noFill/>
                </a:ln>
                <a:solidFill>
                  <a:srgbClr val="FFFFFF"/>
                </a:solidFill>
                <a:effectLst/>
                <a:uLnTx/>
                <a:uFillTx/>
                <a:latin typeface="Constantia"/>
                <a:ea typeface="+mn-ea"/>
                <a:cs typeface="Constantia"/>
              </a:rPr>
              <a:t>r</a:t>
            </a:r>
            <a:r>
              <a:rPr kumimoji="0" sz="2400" b="0" i="0" u="none" strike="noStrike" kern="1200" cap="none" spc="0" normalizeH="0" baseline="0" noProof="0" dirty="0">
                <a:ln>
                  <a:noFill/>
                </a:ln>
                <a:solidFill>
                  <a:srgbClr val="FFFFFF"/>
                </a:solidFill>
                <a:effectLst/>
                <a:uLnTx/>
                <a:uFillTx/>
                <a:latin typeface="Constantia"/>
                <a:ea typeface="+mn-ea"/>
                <a:cs typeface="Constantia"/>
              </a:rPr>
              <a:t>e</a:t>
            </a:r>
            <a:r>
              <a:rPr kumimoji="0" sz="2400" b="0" i="0" u="none" strike="noStrike" kern="1200" cap="none" spc="-70" normalizeH="0" baseline="0" noProof="0" dirty="0">
                <a:ln>
                  <a:noFill/>
                </a:ln>
                <a:solidFill>
                  <a:srgbClr val="FFFFFF"/>
                </a:solidFill>
                <a:effectLst/>
                <a:uLnTx/>
                <a:uFillTx/>
                <a:latin typeface="Constantia"/>
                <a:ea typeface="+mn-ea"/>
                <a:cs typeface="Constantia"/>
              </a:rPr>
              <a:t> P</a:t>
            </a:r>
            <a:r>
              <a:rPr kumimoji="0" sz="2400" b="0" i="0" u="none" strike="noStrike" kern="1200" cap="none" spc="-10" normalizeH="0" baseline="0" noProof="0" dirty="0">
                <a:ln>
                  <a:noFill/>
                </a:ln>
                <a:solidFill>
                  <a:srgbClr val="FFFFFF"/>
                </a:solidFill>
                <a:effectLst/>
                <a:uLnTx/>
                <a:uFillTx/>
                <a:latin typeface="Constantia"/>
                <a:ea typeface="+mn-ea"/>
                <a:cs typeface="Constantia"/>
              </a:rPr>
              <a:t>o</a:t>
            </a:r>
            <a:r>
              <a:rPr kumimoji="0" sz="2400" b="0" i="0" u="none" strike="noStrike" kern="1200" cap="none" spc="-15" normalizeH="0" baseline="0" noProof="0" dirty="0">
                <a:ln>
                  <a:noFill/>
                </a:ln>
                <a:solidFill>
                  <a:srgbClr val="FFFFFF"/>
                </a:solidFill>
                <a:effectLst/>
                <a:uLnTx/>
                <a:uFillTx/>
                <a:latin typeface="Constantia"/>
                <a:ea typeface="+mn-ea"/>
                <a:cs typeface="Constantia"/>
              </a:rPr>
              <a:t>i</a:t>
            </a:r>
            <a:r>
              <a:rPr kumimoji="0" sz="2400" b="0" i="0" u="none" strike="noStrike" kern="1200" cap="none" spc="0" normalizeH="0" baseline="0" noProof="0" dirty="0">
                <a:ln>
                  <a:noFill/>
                </a:ln>
                <a:solidFill>
                  <a:srgbClr val="FFFFFF"/>
                </a:solidFill>
                <a:effectLst/>
                <a:uLnTx/>
                <a:uFillTx/>
                <a:latin typeface="Constantia"/>
                <a:ea typeface="+mn-ea"/>
                <a:cs typeface="Constantia"/>
              </a:rPr>
              <a:t>nt</a:t>
            </a:r>
            <a:r>
              <a:rPr kumimoji="0" sz="2400" b="0" i="0" u="none" strike="noStrike" kern="1200" cap="none" spc="-55" normalizeH="0" baseline="0" noProof="0" dirty="0">
                <a:ln>
                  <a:noFill/>
                </a:ln>
                <a:solidFill>
                  <a:srgbClr val="FFFFFF"/>
                </a:solidFill>
                <a:effectLst/>
                <a:uLnTx/>
                <a:uFillTx/>
                <a:latin typeface="Constantia"/>
                <a:ea typeface="+mn-ea"/>
                <a:cs typeface="Constantia"/>
              </a:rPr>
              <a:t> </a:t>
            </a:r>
            <a:r>
              <a:rPr kumimoji="0" sz="2400" b="0" i="0" u="none" strike="noStrike" kern="1200" cap="none" spc="-30" normalizeH="0" baseline="0" noProof="0" dirty="0">
                <a:ln>
                  <a:noFill/>
                </a:ln>
                <a:solidFill>
                  <a:srgbClr val="FFFFFF"/>
                </a:solidFill>
                <a:effectLst/>
                <a:uLnTx/>
                <a:uFillTx/>
                <a:latin typeface="Constantia"/>
                <a:ea typeface="+mn-ea"/>
                <a:cs typeface="Constantia"/>
              </a:rPr>
              <a:t>r</a:t>
            </a:r>
            <a:r>
              <a:rPr kumimoji="0" sz="2400" b="0" i="0" u="none" strike="noStrike" kern="1200" cap="none" spc="0" normalizeH="0" baseline="0" noProof="0" dirty="0">
                <a:ln>
                  <a:noFill/>
                </a:ln>
                <a:solidFill>
                  <a:srgbClr val="FFFFFF"/>
                </a:solidFill>
                <a:effectLst/>
                <a:uLnTx/>
                <a:uFillTx/>
                <a:latin typeface="Constantia"/>
                <a:ea typeface="+mn-ea"/>
                <a:cs typeface="Constantia"/>
              </a:rPr>
              <a:t>a</a:t>
            </a:r>
            <a:r>
              <a:rPr kumimoji="0" sz="2400" b="0" i="0" u="none" strike="noStrike" kern="1200" cap="none" spc="-10" normalizeH="0" baseline="0" noProof="0" dirty="0">
                <a:ln>
                  <a:noFill/>
                </a:ln>
                <a:solidFill>
                  <a:srgbClr val="FFFFFF"/>
                </a:solidFill>
                <a:effectLst/>
                <a:uLnTx/>
                <a:uFillTx/>
                <a:latin typeface="Constantia"/>
                <a:ea typeface="+mn-ea"/>
                <a:cs typeface="Constantia"/>
              </a:rPr>
              <a:t>i</a:t>
            </a:r>
            <a:r>
              <a:rPr kumimoji="0" sz="2400" b="0" i="0" u="none" strike="noStrike" kern="1200" cap="none" spc="-5" normalizeH="0" baseline="0" noProof="0" dirty="0">
                <a:ln>
                  <a:noFill/>
                </a:ln>
                <a:solidFill>
                  <a:srgbClr val="FFFFFF"/>
                </a:solidFill>
                <a:effectLst/>
                <a:uLnTx/>
                <a:uFillTx/>
                <a:latin typeface="Constantia"/>
                <a:ea typeface="+mn-ea"/>
                <a:cs typeface="Constantia"/>
              </a:rPr>
              <a:t>l</a:t>
            </a:r>
            <a:r>
              <a:rPr kumimoji="0" sz="2400" b="0" i="0" u="none" strike="noStrike" kern="1200" cap="none" spc="-15" normalizeH="0" baseline="0" noProof="0" dirty="0">
                <a:ln>
                  <a:noFill/>
                </a:ln>
                <a:solidFill>
                  <a:srgbClr val="FFFFFF"/>
                </a:solidFill>
                <a:effectLst/>
                <a:uLnTx/>
                <a:uFillTx/>
                <a:latin typeface="Constantia"/>
                <a:ea typeface="+mn-ea"/>
                <a:cs typeface="Constantia"/>
              </a:rPr>
              <a:t>i</a:t>
            </a:r>
            <a:r>
              <a:rPr kumimoji="0" sz="2400" b="0" i="0" u="none" strike="noStrike" kern="1200" cap="none" spc="-10" normalizeH="0" baseline="0" noProof="0" dirty="0">
                <a:ln>
                  <a:noFill/>
                </a:ln>
                <a:solidFill>
                  <a:srgbClr val="FFFFFF"/>
                </a:solidFill>
                <a:effectLst/>
                <a:uLnTx/>
                <a:uFillTx/>
                <a:latin typeface="Constantia"/>
                <a:ea typeface="+mn-ea"/>
                <a:cs typeface="Constantia"/>
              </a:rPr>
              <a:t>ng</a:t>
            </a:r>
            <a:r>
              <a:rPr kumimoji="0" sz="2400" b="0" i="0" u="none" strike="noStrike" kern="1200" cap="none" spc="-25" normalizeH="0" baseline="0" noProof="0" dirty="0">
                <a:ln>
                  <a:noFill/>
                </a:ln>
                <a:solidFill>
                  <a:srgbClr val="FFFFFF"/>
                </a:solidFill>
                <a:effectLst/>
                <a:uLnTx/>
                <a:uFillTx/>
                <a:latin typeface="Constantia"/>
                <a:ea typeface="+mn-ea"/>
                <a:cs typeface="Constantia"/>
              </a:rPr>
              <a:t> </a:t>
            </a:r>
            <a:r>
              <a:rPr kumimoji="0" lang="en-US" sz="2400" b="0" i="0" u="none" strike="noStrike" kern="1200" cap="none" spc="-10" normalizeH="0" baseline="0" noProof="0" dirty="0">
                <a:ln>
                  <a:noFill/>
                </a:ln>
                <a:solidFill>
                  <a:srgbClr val="FFFFFF"/>
                </a:solidFill>
                <a:effectLst/>
                <a:uLnTx/>
                <a:uFillTx/>
                <a:latin typeface="Constantia"/>
                <a:ea typeface="+mn-ea"/>
                <a:cs typeface="Constantia"/>
              </a:rPr>
              <a:t>photos</a:t>
            </a:r>
            <a:endParaRPr kumimoji="0" sz="2400" b="0" i="0" u="none" strike="noStrike" kern="1200" cap="none" spc="0" normalizeH="0" baseline="0" noProof="0" dirty="0">
              <a:ln>
                <a:noFill/>
              </a:ln>
              <a:solidFill>
                <a:prstClr val="black"/>
              </a:solidFill>
              <a:effectLst/>
              <a:uLnTx/>
              <a:uFillTx/>
              <a:latin typeface="Constantia"/>
              <a:ea typeface="+mn-ea"/>
              <a:cs typeface="Constantia"/>
            </a:endParaRPr>
          </a:p>
        </p:txBody>
      </p:sp>
    </p:spTree>
    <p:extLst>
      <p:ext uri="{BB962C8B-B14F-4D97-AF65-F5344CB8AC3E}">
        <p14:creationId xmlns:p14="http://schemas.microsoft.com/office/powerpoint/2010/main" val="3891443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33410" y="761112"/>
            <a:ext cx="2379980" cy="40517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7735443" y="1401191"/>
            <a:ext cx="2072259" cy="40488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389876" y="493776"/>
            <a:ext cx="3147060" cy="8031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7389876" y="1133855"/>
            <a:ext cx="2740152" cy="80314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9486900" y="1133855"/>
            <a:ext cx="765048" cy="80314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49593" y="229648"/>
            <a:ext cx="6172200" cy="437032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863272" y="2414810"/>
            <a:ext cx="6120256" cy="434340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1397000" y="4752370"/>
            <a:ext cx="1420495" cy="2769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Constantia"/>
                <a:ea typeface="+mn-ea"/>
                <a:cs typeface="Constantia"/>
              </a:rPr>
              <a:t>O</a:t>
            </a:r>
            <a:r>
              <a:rPr kumimoji="0" sz="1800" b="1" i="0" u="none" strike="noStrike" kern="1200" cap="none" spc="-20" normalizeH="0" baseline="0" noProof="0" dirty="0">
                <a:ln>
                  <a:noFill/>
                </a:ln>
                <a:solidFill>
                  <a:srgbClr val="FFFFFF"/>
                </a:solidFill>
                <a:effectLst/>
                <a:uLnTx/>
                <a:uFillTx/>
                <a:latin typeface="Constantia"/>
                <a:ea typeface="+mn-ea"/>
                <a:cs typeface="Constantia"/>
              </a:rPr>
              <a:t>l</a:t>
            </a:r>
            <a:r>
              <a:rPr kumimoji="0" sz="1800" b="1" i="0" u="none" strike="noStrike" kern="1200" cap="none" spc="0" normalizeH="0" baseline="0" noProof="0" dirty="0">
                <a:ln>
                  <a:noFill/>
                </a:ln>
                <a:solidFill>
                  <a:srgbClr val="FFFFFF"/>
                </a:solidFill>
                <a:effectLst/>
                <a:uLnTx/>
                <a:uFillTx/>
                <a:latin typeface="Constantia"/>
                <a:ea typeface="+mn-ea"/>
                <a:cs typeface="Constantia"/>
              </a:rPr>
              <a:t>d</a:t>
            </a:r>
            <a:r>
              <a:rPr kumimoji="0" sz="1800" b="1" i="0" u="none" strike="noStrike" kern="1200" cap="none" spc="-25" normalizeH="0" baseline="0" noProof="0" dirty="0">
                <a:ln>
                  <a:noFill/>
                </a:ln>
                <a:solidFill>
                  <a:srgbClr val="FFFFFF"/>
                </a:solidFill>
                <a:effectLst/>
                <a:uLnTx/>
                <a:uFillTx/>
                <a:latin typeface="Constantia"/>
                <a:ea typeface="+mn-ea"/>
                <a:cs typeface="Constantia"/>
              </a:rPr>
              <a:t> </a:t>
            </a:r>
            <a:r>
              <a:rPr kumimoji="0" sz="1800" b="1" i="0" u="none" strike="noStrike" kern="1200" cap="none" spc="-70" normalizeH="0" baseline="0" noProof="0" dirty="0">
                <a:ln>
                  <a:noFill/>
                </a:ln>
                <a:solidFill>
                  <a:srgbClr val="FFFFFF"/>
                </a:solidFill>
                <a:effectLst/>
                <a:uLnTx/>
                <a:uFillTx/>
                <a:latin typeface="Constantia"/>
                <a:ea typeface="+mn-ea"/>
                <a:cs typeface="Constantia"/>
              </a:rPr>
              <a:t>P</a:t>
            </a:r>
            <a:r>
              <a:rPr kumimoji="0" sz="1800" b="1" i="0" u="none" strike="noStrike" kern="1200" cap="none" spc="-10" normalizeH="0" baseline="0" noProof="0" dirty="0">
                <a:ln>
                  <a:noFill/>
                </a:ln>
                <a:solidFill>
                  <a:srgbClr val="FFFFFF"/>
                </a:solidFill>
                <a:effectLst/>
                <a:uLnTx/>
                <a:uFillTx/>
                <a:latin typeface="Constantia"/>
                <a:ea typeface="+mn-ea"/>
                <a:cs typeface="Constantia"/>
              </a:rPr>
              <a:t>os</a:t>
            </a:r>
            <a:r>
              <a:rPr kumimoji="0" sz="1800" b="1" i="0" u="none" strike="noStrike" kern="1200" cap="none" spc="-45" normalizeH="0" baseline="0" noProof="0" dirty="0">
                <a:ln>
                  <a:noFill/>
                </a:ln>
                <a:solidFill>
                  <a:srgbClr val="FFFFFF"/>
                </a:solidFill>
                <a:effectLst/>
                <a:uLnTx/>
                <a:uFillTx/>
                <a:latin typeface="Constantia"/>
                <a:ea typeface="+mn-ea"/>
                <a:cs typeface="Constantia"/>
              </a:rPr>
              <a:t>t</a:t>
            </a:r>
            <a:r>
              <a:rPr kumimoji="0" sz="1800" b="1" i="0" u="none" strike="noStrike" kern="1200" cap="none" spc="-5" normalizeH="0" baseline="0" noProof="0" dirty="0">
                <a:ln>
                  <a:noFill/>
                </a:ln>
                <a:solidFill>
                  <a:srgbClr val="FFFFFF"/>
                </a:solidFill>
                <a:effectLst/>
                <a:uLnTx/>
                <a:uFillTx/>
                <a:latin typeface="Constantia"/>
                <a:ea typeface="+mn-ea"/>
                <a:cs typeface="Constantia"/>
              </a:rPr>
              <a:t>ca</a:t>
            </a:r>
            <a:r>
              <a:rPr kumimoji="0" sz="1800" b="1" i="0" u="none" strike="noStrike" kern="1200" cap="none" spc="-25" normalizeH="0" baseline="0" noProof="0" dirty="0">
                <a:ln>
                  <a:noFill/>
                </a:ln>
                <a:solidFill>
                  <a:srgbClr val="FFFFFF"/>
                </a:solidFill>
                <a:effectLst/>
                <a:uLnTx/>
                <a:uFillTx/>
                <a:latin typeface="Constantia"/>
                <a:ea typeface="+mn-ea"/>
                <a:cs typeface="Constantia"/>
              </a:rPr>
              <a:t>r</a:t>
            </a:r>
            <a:r>
              <a:rPr kumimoji="0" sz="1800" b="1" i="0" u="none" strike="noStrike" kern="1200" cap="none" spc="0" normalizeH="0" baseline="0" noProof="0" dirty="0">
                <a:ln>
                  <a:noFill/>
                </a:ln>
                <a:solidFill>
                  <a:srgbClr val="FFFFFF"/>
                </a:solidFill>
                <a:effectLst/>
                <a:uLnTx/>
                <a:uFillTx/>
                <a:latin typeface="Constantia"/>
                <a:ea typeface="+mn-ea"/>
                <a:cs typeface="Constantia"/>
              </a:rPr>
              <a:t>d</a:t>
            </a:r>
            <a:endParaRPr kumimoji="0" sz="1800" b="0" i="0" u="none" strike="noStrike" kern="1200" cap="none" spc="0" normalizeH="0" baseline="0" noProof="0" dirty="0">
              <a:ln>
                <a:noFill/>
              </a:ln>
              <a:solidFill>
                <a:prstClr val="black"/>
              </a:solidFill>
              <a:effectLst/>
              <a:uLnTx/>
              <a:uFillTx/>
              <a:latin typeface="Constantia"/>
              <a:ea typeface="+mn-ea"/>
              <a:cs typeface="Constantia"/>
            </a:endParaRPr>
          </a:p>
        </p:txBody>
      </p:sp>
      <p:sp>
        <p:nvSpPr>
          <p:cNvPr id="10" name="object 10"/>
          <p:cNvSpPr/>
          <p:nvPr/>
        </p:nvSpPr>
        <p:spPr>
          <a:xfrm>
            <a:off x="2244851" y="3886201"/>
            <a:ext cx="955548" cy="88391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245423" y="4087062"/>
            <a:ext cx="763524" cy="69189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8385810" y="2056542"/>
            <a:ext cx="1476375" cy="2769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45" normalizeH="0" baseline="0" noProof="0" dirty="0">
                <a:ln>
                  <a:noFill/>
                </a:ln>
                <a:solidFill>
                  <a:srgbClr val="FFFFFF"/>
                </a:solidFill>
                <a:effectLst/>
                <a:uLnTx/>
                <a:uFillTx/>
                <a:latin typeface="Constantia"/>
                <a:ea typeface="+mn-ea"/>
                <a:cs typeface="Constantia"/>
              </a:rPr>
              <a:t>N</a:t>
            </a:r>
            <a:r>
              <a:rPr kumimoji="0" sz="1800" b="1" i="0" u="none" strike="noStrike" kern="1200" cap="none" spc="-15" normalizeH="0" baseline="0" noProof="0" dirty="0">
                <a:ln>
                  <a:noFill/>
                </a:ln>
                <a:solidFill>
                  <a:srgbClr val="FFFFFF"/>
                </a:solidFill>
                <a:effectLst/>
                <a:uLnTx/>
                <a:uFillTx/>
                <a:latin typeface="Constantia"/>
                <a:ea typeface="+mn-ea"/>
                <a:cs typeface="Constantia"/>
              </a:rPr>
              <a:t>ew</a:t>
            </a:r>
            <a:r>
              <a:rPr kumimoji="0" sz="1800" b="1" i="0" u="none" strike="noStrike" kern="1200" cap="none" spc="-60" normalizeH="0" baseline="0" noProof="0" dirty="0">
                <a:ln>
                  <a:noFill/>
                </a:ln>
                <a:solidFill>
                  <a:srgbClr val="FFFFFF"/>
                </a:solidFill>
                <a:effectLst/>
                <a:uLnTx/>
                <a:uFillTx/>
                <a:latin typeface="Constantia"/>
                <a:ea typeface="+mn-ea"/>
                <a:cs typeface="Constantia"/>
              </a:rPr>
              <a:t> </a:t>
            </a:r>
            <a:r>
              <a:rPr kumimoji="0" sz="1800" b="1" i="0" u="none" strike="noStrike" kern="1200" cap="none" spc="-70" normalizeH="0" baseline="0" noProof="0" dirty="0">
                <a:ln>
                  <a:noFill/>
                </a:ln>
                <a:solidFill>
                  <a:srgbClr val="FFFFFF"/>
                </a:solidFill>
                <a:effectLst/>
                <a:uLnTx/>
                <a:uFillTx/>
                <a:latin typeface="Constantia"/>
                <a:ea typeface="+mn-ea"/>
                <a:cs typeface="Constantia"/>
              </a:rPr>
              <a:t>P</a:t>
            </a:r>
            <a:r>
              <a:rPr kumimoji="0" sz="1800" b="1" i="0" u="none" strike="noStrike" kern="1200" cap="none" spc="-10" normalizeH="0" baseline="0" noProof="0" dirty="0">
                <a:ln>
                  <a:noFill/>
                </a:ln>
                <a:solidFill>
                  <a:srgbClr val="FFFFFF"/>
                </a:solidFill>
                <a:effectLst/>
                <a:uLnTx/>
                <a:uFillTx/>
                <a:latin typeface="Constantia"/>
                <a:ea typeface="+mn-ea"/>
                <a:cs typeface="Constantia"/>
              </a:rPr>
              <a:t>os</a:t>
            </a:r>
            <a:r>
              <a:rPr kumimoji="0" sz="1800" b="1" i="0" u="none" strike="noStrike" kern="1200" cap="none" spc="-45" normalizeH="0" baseline="0" noProof="0" dirty="0">
                <a:ln>
                  <a:noFill/>
                </a:ln>
                <a:solidFill>
                  <a:srgbClr val="FFFFFF"/>
                </a:solidFill>
                <a:effectLst/>
                <a:uLnTx/>
                <a:uFillTx/>
                <a:latin typeface="Constantia"/>
                <a:ea typeface="+mn-ea"/>
                <a:cs typeface="Constantia"/>
              </a:rPr>
              <a:t>t</a:t>
            </a:r>
            <a:r>
              <a:rPr kumimoji="0" sz="1800" b="1" i="0" u="none" strike="noStrike" kern="1200" cap="none" spc="-5" normalizeH="0" baseline="0" noProof="0" dirty="0">
                <a:ln>
                  <a:noFill/>
                </a:ln>
                <a:solidFill>
                  <a:srgbClr val="FFFFFF"/>
                </a:solidFill>
                <a:effectLst/>
                <a:uLnTx/>
                <a:uFillTx/>
                <a:latin typeface="Constantia"/>
                <a:ea typeface="+mn-ea"/>
                <a:cs typeface="Constantia"/>
              </a:rPr>
              <a:t>ca</a:t>
            </a:r>
            <a:r>
              <a:rPr kumimoji="0" sz="1800" b="1" i="0" u="none" strike="noStrike" kern="1200" cap="none" spc="-25" normalizeH="0" baseline="0" noProof="0" dirty="0">
                <a:ln>
                  <a:noFill/>
                </a:ln>
                <a:solidFill>
                  <a:srgbClr val="FFFFFF"/>
                </a:solidFill>
                <a:effectLst/>
                <a:uLnTx/>
                <a:uFillTx/>
                <a:latin typeface="Constantia"/>
                <a:ea typeface="+mn-ea"/>
                <a:cs typeface="Constantia"/>
              </a:rPr>
              <a:t>r</a:t>
            </a:r>
            <a:r>
              <a:rPr kumimoji="0" sz="1800" b="1" i="0" u="none" strike="noStrike" kern="1200" cap="none" spc="0" normalizeH="0" baseline="0" noProof="0" dirty="0">
                <a:ln>
                  <a:noFill/>
                </a:ln>
                <a:solidFill>
                  <a:srgbClr val="FFFFFF"/>
                </a:solidFill>
                <a:effectLst/>
                <a:uLnTx/>
                <a:uFillTx/>
                <a:latin typeface="Constantia"/>
                <a:ea typeface="+mn-ea"/>
                <a:cs typeface="Constantia"/>
              </a:rPr>
              <a:t>d</a:t>
            </a:r>
            <a:endParaRPr kumimoji="0" sz="1800" b="0" i="0" u="none" strike="noStrike" kern="1200" cap="none" spc="0" normalizeH="0" baseline="0" noProof="0">
              <a:ln>
                <a:noFill/>
              </a:ln>
              <a:solidFill>
                <a:prstClr val="black"/>
              </a:solidFill>
              <a:effectLst/>
              <a:uLnTx/>
              <a:uFillTx/>
              <a:latin typeface="Constantia"/>
              <a:ea typeface="+mn-ea"/>
              <a:cs typeface="Constantia"/>
            </a:endParaRPr>
          </a:p>
        </p:txBody>
      </p:sp>
      <p:sp>
        <p:nvSpPr>
          <p:cNvPr id="13" name="object 13"/>
          <p:cNvSpPr/>
          <p:nvPr/>
        </p:nvSpPr>
        <p:spPr>
          <a:xfrm>
            <a:off x="8991600" y="2188464"/>
            <a:ext cx="762000" cy="85953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9087611" y="2284476"/>
            <a:ext cx="569976" cy="667512"/>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0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9524" y="1335889"/>
            <a:ext cx="2355760" cy="40280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4128517" y="524255"/>
            <a:ext cx="765047" cy="80314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a:spLocks noChangeAspect="1"/>
          </p:cNvSpPr>
          <p:nvPr/>
        </p:nvSpPr>
        <p:spPr>
          <a:xfrm>
            <a:off x="6859524" y="2341845"/>
            <a:ext cx="2743200" cy="3657600"/>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5">
            <a:extLst>
              <a:ext uri="{FF2B5EF4-FFF2-40B4-BE49-F238E27FC236}">
                <a16:creationId xmlns:a16="http://schemas.microsoft.com/office/drawing/2014/main" id="{17F85C48-68AD-41B5-85C9-03282EB081E3}"/>
              </a:ext>
            </a:extLst>
          </p:cNvPr>
          <p:cNvSpPr/>
          <p:nvPr/>
        </p:nvSpPr>
        <p:spPr>
          <a:xfrm>
            <a:off x="2461261" y="2341845"/>
            <a:ext cx="3657600" cy="3657600"/>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2">
            <a:extLst>
              <a:ext uri="{FF2B5EF4-FFF2-40B4-BE49-F238E27FC236}">
                <a16:creationId xmlns:a16="http://schemas.microsoft.com/office/drawing/2014/main" id="{C7CD4844-149F-4CDA-ADF0-D98F8DE93D67}"/>
              </a:ext>
            </a:extLst>
          </p:cNvPr>
          <p:cNvSpPr/>
          <p:nvPr/>
        </p:nvSpPr>
        <p:spPr>
          <a:xfrm>
            <a:off x="2484293" y="1335889"/>
            <a:ext cx="3611536" cy="38583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8339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88337" y="332740"/>
            <a:ext cx="1270304" cy="33966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351945" y="307467"/>
            <a:ext cx="3280197" cy="47320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781556" y="65531"/>
            <a:ext cx="1856232" cy="72847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055619" y="65531"/>
            <a:ext cx="743712" cy="728472"/>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217165" y="65531"/>
            <a:ext cx="3707891" cy="72847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342888" y="65531"/>
            <a:ext cx="691896" cy="72847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905000" y="1676400"/>
            <a:ext cx="3429000" cy="4550232"/>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372100" y="4648200"/>
            <a:ext cx="1143000" cy="106680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553200" y="1523975"/>
            <a:ext cx="3826890" cy="4920361"/>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rot="213981">
            <a:off x="5725668" y="4114800"/>
            <a:ext cx="617220" cy="7620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572000" y="5715000"/>
            <a:ext cx="762000" cy="762000"/>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668011" y="5811011"/>
            <a:ext cx="569976" cy="569976"/>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2365044" y="836960"/>
            <a:ext cx="7302500" cy="656590"/>
          </a:xfrm>
          <a:prstGeom prst="rect">
            <a:avLst/>
          </a:prstGeom>
        </p:spPr>
        <p:txBody>
          <a:bodyPr vert="horz" wrap="square" lIns="0" tIns="0" rIns="0" bIns="0" rtlCol="0">
            <a:spAutoFit/>
          </a:bodyPr>
          <a:lstStyle/>
          <a:p>
            <a:pPr marL="3175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0" normalizeH="0" baseline="0" noProof="0" dirty="0">
                <a:ln>
                  <a:noFill/>
                </a:ln>
                <a:solidFill>
                  <a:srgbClr val="FFFFFF"/>
                </a:solidFill>
                <a:effectLst/>
                <a:uLnTx/>
                <a:uFillTx/>
                <a:latin typeface="Constantia"/>
                <a:ea typeface="+mn-ea"/>
                <a:cs typeface="Constantia"/>
              </a:rPr>
              <a:t>I</a:t>
            </a:r>
            <a:r>
              <a:rPr kumimoji="0" sz="1800" b="0" i="0" u="none" strike="noStrike" kern="1200" cap="none" spc="-5" normalizeH="0" baseline="0" noProof="0" dirty="0">
                <a:ln>
                  <a:noFill/>
                </a:ln>
                <a:solidFill>
                  <a:srgbClr val="FFFFFF"/>
                </a:solidFill>
                <a:effectLst/>
                <a:uLnTx/>
                <a:uFillTx/>
                <a:latin typeface="Constantia"/>
                <a:ea typeface="+mn-ea"/>
                <a:cs typeface="Constantia"/>
              </a:rPr>
              <a:t>dea</a:t>
            </a:r>
            <a:r>
              <a:rPr kumimoji="0" sz="1800" b="0" i="0" u="none" strike="noStrike" kern="1200" cap="none" spc="0" normalizeH="0" baseline="0" noProof="0" dirty="0">
                <a:ln>
                  <a:noFill/>
                </a:ln>
                <a:solidFill>
                  <a:srgbClr val="FFFFFF"/>
                </a:solidFill>
                <a:effectLst/>
                <a:uLnTx/>
                <a:uFillTx/>
                <a:latin typeface="Constantia"/>
                <a:ea typeface="+mn-ea"/>
                <a:cs typeface="Constantia"/>
              </a:rPr>
              <a:t>s</a:t>
            </a:r>
            <a:r>
              <a:rPr kumimoji="0" sz="1800" b="0" i="0" u="none" strike="noStrike" kern="1200" cap="none" spc="-55" normalizeH="0" baseline="0" noProof="0" dirty="0">
                <a:ln>
                  <a:noFill/>
                </a:ln>
                <a:solidFill>
                  <a:srgbClr val="FFFFFF"/>
                </a:solidFill>
                <a:effectLst/>
                <a:uLnTx/>
                <a:uFillTx/>
                <a:latin typeface="Constantia"/>
                <a:ea typeface="+mn-ea"/>
                <a:cs typeface="Constantia"/>
              </a:rPr>
              <a:t> </a:t>
            </a:r>
            <a:r>
              <a:rPr kumimoji="0" sz="1800" b="0" i="0" u="none" strike="noStrike" kern="1200" cap="none" spc="-30" normalizeH="0" baseline="0" noProof="0" dirty="0">
                <a:ln>
                  <a:noFill/>
                </a:ln>
                <a:solidFill>
                  <a:srgbClr val="FFFFFF"/>
                </a:solidFill>
                <a:effectLst/>
                <a:uLnTx/>
                <a:uFillTx/>
                <a:latin typeface="Constantia"/>
                <a:ea typeface="+mn-ea"/>
                <a:cs typeface="Constantia"/>
              </a:rPr>
              <a:t>f</a:t>
            </a:r>
            <a:r>
              <a:rPr kumimoji="0" sz="1800" b="0" i="0" u="none" strike="noStrike" kern="1200" cap="none" spc="-10" normalizeH="0" baseline="0" noProof="0" dirty="0">
                <a:ln>
                  <a:noFill/>
                </a:ln>
                <a:solidFill>
                  <a:srgbClr val="FFFFFF"/>
                </a:solidFill>
                <a:effectLst/>
                <a:uLnTx/>
                <a:uFillTx/>
                <a:latin typeface="Constantia"/>
                <a:ea typeface="+mn-ea"/>
                <a:cs typeface="Constantia"/>
              </a:rPr>
              <a:t>or</a:t>
            </a:r>
            <a:r>
              <a:rPr kumimoji="0" sz="1800" b="0" i="0" u="none" strike="noStrike" kern="1200" cap="none" spc="-100" normalizeH="0" baseline="0" noProof="0" dirty="0">
                <a:ln>
                  <a:noFill/>
                </a:ln>
                <a:solidFill>
                  <a:srgbClr val="FFFFFF"/>
                </a:solidFill>
                <a:effectLst/>
                <a:uLnTx/>
                <a:uFillTx/>
                <a:latin typeface="Constantia"/>
                <a:ea typeface="+mn-ea"/>
                <a:cs typeface="Constantia"/>
              </a:rPr>
              <a:t> </a:t>
            </a:r>
            <a:r>
              <a:rPr kumimoji="0" sz="1800" b="0" i="0" u="none" strike="noStrike" kern="1200" cap="none" spc="-25" normalizeH="0" baseline="0" noProof="0" dirty="0">
                <a:ln>
                  <a:noFill/>
                </a:ln>
                <a:solidFill>
                  <a:srgbClr val="FFFFFF"/>
                </a:solidFill>
                <a:effectLst/>
                <a:uLnTx/>
                <a:uFillTx/>
                <a:latin typeface="Constantia"/>
                <a:ea typeface="+mn-ea"/>
                <a:cs typeface="Constantia"/>
              </a:rPr>
              <a:t>w</a:t>
            </a:r>
            <a:r>
              <a:rPr kumimoji="0" sz="1800" b="0" i="0" u="none" strike="noStrike" kern="1200" cap="none" spc="-15" normalizeH="0" baseline="0" noProof="0" dirty="0">
                <a:ln>
                  <a:noFill/>
                </a:ln>
                <a:solidFill>
                  <a:srgbClr val="FFFFFF"/>
                </a:solidFill>
                <a:effectLst/>
                <a:uLnTx/>
                <a:uFillTx/>
                <a:latin typeface="Constantia"/>
                <a:ea typeface="+mn-ea"/>
                <a:cs typeface="Constantia"/>
              </a:rPr>
              <a:t>hi</a:t>
            </a:r>
            <a:r>
              <a:rPr kumimoji="0" sz="1800" b="0" i="0" u="none" strike="noStrike" kern="1200" cap="none" spc="-5" normalizeH="0" baseline="0" noProof="0" dirty="0">
                <a:ln>
                  <a:noFill/>
                </a:ln>
                <a:solidFill>
                  <a:srgbClr val="FFFFFF"/>
                </a:solidFill>
                <a:effectLst/>
                <a:uLnTx/>
                <a:uFillTx/>
                <a:latin typeface="Constantia"/>
                <a:ea typeface="+mn-ea"/>
                <a:cs typeface="Constantia"/>
              </a:rPr>
              <a:t>c</a:t>
            </a:r>
            <a:r>
              <a:rPr kumimoji="0" sz="1800" b="0" i="0" u="none" strike="noStrike" kern="1200" cap="none" spc="0" normalizeH="0" baseline="0" noProof="0" dirty="0">
                <a:ln>
                  <a:noFill/>
                </a:ln>
                <a:solidFill>
                  <a:srgbClr val="FFFFFF"/>
                </a:solidFill>
                <a:effectLst/>
                <a:uLnTx/>
                <a:uFillTx/>
                <a:latin typeface="Constantia"/>
                <a:ea typeface="+mn-ea"/>
                <a:cs typeface="Constantia"/>
              </a:rPr>
              <a:t>h</a:t>
            </a:r>
            <a:r>
              <a:rPr kumimoji="0" sz="1800" b="0" i="0" u="none" strike="noStrike" kern="1200" cap="none" spc="-60" normalizeH="0" baseline="0" noProof="0" dirty="0">
                <a:ln>
                  <a:noFill/>
                </a:ln>
                <a:solidFill>
                  <a:srgbClr val="FFFFFF"/>
                </a:solidFill>
                <a:effectLst/>
                <a:uLnTx/>
                <a:uFillTx/>
                <a:latin typeface="Constantia"/>
                <a:ea typeface="+mn-ea"/>
                <a:cs typeface="Constantia"/>
              </a:rPr>
              <a:t> </a:t>
            </a:r>
            <a:r>
              <a:rPr kumimoji="0" sz="1800" b="0" i="0" u="none" strike="noStrike" kern="1200" cap="none" spc="0" normalizeH="0" baseline="0" noProof="0" dirty="0">
                <a:ln>
                  <a:noFill/>
                </a:ln>
                <a:solidFill>
                  <a:srgbClr val="FFFFFF"/>
                </a:solidFill>
                <a:effectLst/>
                <a:uLnTx/>
                <a:uFillTx/>
                <a:latin typeface="Constantia"/>
                <a:ea typeface="+mn-ea"/>
                <a:cs typeface="Constantia"/>
              </a:rPr>
              <a:t>EFMO</a:t>
            </a:r>
            <a:r>
              <a:rPr kumimoji="0" sz="1800" b="0" i="0" u="none" strike="noStrike" kern="1200" cap="none" spc="-30" normalizeH="0" baseline="0" noProof="0" dirty="0">
                <a:ln>
                  <a:noFill/>
                </a:ln>
                <a:solidFill>
                  <a:srgbClr val="FFFFFF"/>
                </a:solidFill>
                <a:effectLst/>
                <a:uLnTx/>
                <a:uFillTx/>
                <a:latin typeface="Constantia"/>
                <a:ea typeface="+mn-ea"/>
                <a:cs typeface="Constantia"/>
              </a:rPr>
              <a:t> </a:t>
            </a:r>
            <a:r>
              <a:rPr kumimoji="0" sz="1800" b="0" i="0" u="none" strike="noStrike" kern="1200" cap="none" spc="-10" normalizeH="0" baseline="0" noProof="0" dirty="0">
                <a:ln>
                  <a:noFill/>
                </a:ln>
                <a:solidFill>
                  <a:srgbClr val="FFFFFF"/>
                </a:solidFill>
                <a:effectLst/>
                <a:uLnTx/>
                <a:uFillTx/>
                <a:latin typeface="Constantia"/>
                <a:ea typeface="+mn-ea"/>
                <a:cs typeface="Constantia"/>
              </a:rPr>
              <a:t>pa</a:t>
            </a:r>
            <a:r>
              <a:rPr kumimoji="0" sz="1800" b="0" i="0" u="none" strike="noStrike" kern="1200" cap="none" spc="-20" normalizeH="0" baseline="0" noProof="0" dirty="0">
                <a:ln>
                  <a:noFill/>
                </a:ln>
                <a:solidFill>
                  <a:srgbClr val="FFFFFF"/>
                </a:solidFill>
                <a:effectLst/>
                <a:uLnTx/>
                <a:uFillTx/>
                <a:latin typeface="Constantia"/>
                <a:ea typeface="+mn-ea"/>
                <a:cs typeface="Constantia"/>
              </a:rPr>
              <a:t>r</a:t>
            </a:r>
            <a:r>
              <a:rPr kumimoji="0" sz="1800" b="0" i="0" u="none" strike="noStrike" kern="1200" cap="none" spc="-10" normalizeH="0" baseline="0" noProof="0" dirty="0">
                <a:ln>
                  <a:noFill/>
                </a:ln>
                <a:solidFill>
                  <a:srgbClr val="FFFFFF"/>
                </a:solidFill>
                <a:effectLst/>
                <a:uLnTx/>
                <a:uFillTx/>
                <a:latin typeface="Constantia"/>
                <a:ea typeface="+mn-ea"/>
                <a:cs typeface="Constantia"/>
              </a:rPr>
              <a:t>k</a:t>
            </a:r>
            <a:r>
              <a:rPr kumimoji="0" sz="1800" b="0" i="0" u="none" strike="noStrike" kern="1200" cap="none" spc="-50" normalizeH="0" baseline="0" noProof="0" dirty="0">
                <a:ln>
                  <a:noFill/>
                </a:ln>
                <a:solidFill>
                  <a:srgbClr val="FFFFFF"/>
                </a:solidFill>
                <a:effectLst/>
                <a:uLnTx/>
                <a:uFillTx/>
                <a:latin typeface="Constantia"/>
                <a:ea typeface="+mn-ea"/>
                <a:cs typeface="Constantia"/>
              </a:rPr>
              <a:t> </a:t>
            </a:r>
            <a:r>
              <a:rPr kumimoji="0" sz="1800" b="0" i="0" u="none" strike="noStrike" kern="1200" cap="none" spc="-10" normalizeH="0" baseline="0" noProof="0" dirty="0">
                <a:ln>
                  <a:noFill/>
                </a:ln>
                <a:solidFill>
                  <a:srgbClr val="FFFFFF"/>
                </a:solidFill>
                <a:effectLst/>
                <a:uLnTx/>
                <a:uFillTx/>
                <a:latin typeface="Constantia"/>
                <a:ea typeface="+mn-ea"/>
                <a:cs typeface="Constantia"/>
              </a:rPr>
              <a:t>pho</a:t>
            </a:r>
            <a:r>
              <a:rPr kumimoji="0" sz="1800" b="0" i="0" u="none" strike="noStrike" kern="1200" cap="none" spc="-40" normalizeH="0" baseline="0" noProof="0" dirty="0">
                <a:ln>
                  <a:noFill/>
                </a:ln>
                <a:solidFill>
                  <a:srgbClr val="FFFFFF"/>
                </a:solidFill>
                <a:effectLst/>
                <a:uLnTx/>
                <a:uFillTx/>
                <a:latin typeface="Constantia"/>
                <a:ea typeface="+mn-ea"/>
                <a:cs typeface="Constantia"/>
              </a:rPr>
              <a:t>t</a:t>
            </a:r>
            <a:r>
              <a:rPr kumimoji="0" sz="1800" b="0" i="0" u="none" strike="noStrike" kern="1200" cap="none" spc="-10" normalizeH="0" baseline="0" noProof="0" dirty="0">
                <a:ln>
                  <a:noFill/>
                </a:ln>
                <a:solidFill>
                  <a:srgbClr val="FFFFFF"/>
                </a:solidFill>
                <a:effectLst/>
                <a:uLnTx/>
                <a:uFillTx/>
                <a:latin typeface="Constantia"/>
                <a:ea typeface="+mn-ea"/>
                <a:cs typeface="Constantia"/>
              </a:rPr>
              <a:t>os</a:t>
            </a:r>
            <a:r>
              <a:rPr kumimoji="0" sz="1800" b="0" i="0" u="none" strike="noStrike" kern="1200" cap="none" spc="-90" normalizeH="0" baseline="0" noProof="0" dirty="0">
                <a:ln>
                  <a:noFill/>
                </a:ln>
                <a:solidFill>
                  <a:srgbClr val="FFFFFF"/>
                </a:solidFill>
                <a:effectLst/>
                <a:uLnTx/>
                <a:uFillTx/>
                <a:latin typeface="Constantia"/>
                <a:ea typeface="+mn-ea"/>
                <a:cs typeface="Constantia"/>
              </a:rPr>
              <a:t> </a:t>
            </a:r>
            <a:r>
              <a:rPr kumimoji="0" sz="1800" b="0" i="0" u="none" strike="noStrike" kern="1200" cap="none" spc="-60" normalizeH="0" baseline="0" noProof="0" dirty="0">
                <a:ln>
                  <a:noFill/>
                </a:ln>
                <a:solidFill>
                  <a:srgbClr val="FFFFFF"/>
                </a:solidFill>
                <a:effectLst/>
                <a:uLnTx/>
                <a:uFillTx/>
                <a:latin typeface="Constantia"/>
                <a:ea typeface="+mn-ea"/>
                <a:cs typeface="Constantia"/>
              </a:rPr>
              <a:t>w</a:t>
            </a:r>
            <a:r>
              <a:rPr kumimoji="0" sz="1800" b="0" i="0" u="none" strike="noStrike" kern="1200" cap="none" spc="0" normalizeH="0" baseline="0" noProof="0" dirty="0">
                <a:ln>
                  <a:noFill/>
                </a:ln>
                <a:solidFill>
                  <a:srgbClr val="FFFFFF"/>
                </a:solidFill>
                <a:effectLst/>
                <a:uLnTx/>
                <a:uFillTx/>
                <a:latin typeface="Constantia"/>
                <a:ea typeface="+mn-ea"/>
                <a:cs typeface="Constantia"/>
              </a:rPr>
              <a:t>e</a:t>
            </a:r>
            <a:r>
              <a:rPr kumimoji="0" sz="1800" b="0" i="0" u="none" strike="noStrike" kern="1200" cap="none" spc="-90" normalizeH="0" baseline="0" noProof="0" dirty="0">
                <a:ln>
                  <a:noFill/>
                </a:ln>
                <a:solidFill>
                  <a:srgbClr val="FFFFFF"/>
                </a:solidFill>
                <a:effectLst/>
                <a:uLnTx/>
                <a:uFillTx/>
                <a:latin typeface="Constantia"/>
                <a:ea typeface="+mn-ea"/>
                <a:cs typeface="Constantia"/>
              </a:rPr>
              <a:t> </a:t>
            </a:r>
            <a:r>
              <a:rPr kumimoji="0" sz="1800" b="0" i="0" u="none" strike="noStrike" kern="1200" cap="none" spc="-60" normalizeH="0" baseline="0" noProof="0" dirty="0">
                <a:ln>
                  <a:noFill/>
                </a:ln>
                <a:solidFill>
                  <a:srgbClr val="FFFFFF"/>
                </a:solidFill>
                <a:effectLst/>
                <a:uLnTx/>
                <a:uFillTx/>
                <a:latin typeface="Constantia"/>
                <a:ea typeface="+mn-ea"/>
                <a:cs typeface="Constantia"/>
              </a:rPr>
              <a:t>w</a:t>
            </a:r>
            <a:r>
              <a:rPr kumimoji="0" sz="1800" b="0" i="0" u="none" strike="noStrike" kern="1200" cap="none" spc="-10" normalizeH="0" baseline="0" noProof="0" dirty="0">
                <a:ln>
                  <a:noFill/>
                </a:ln>
                <a:solidFill>
                  <a:srgbClr val="FFFFFF"/>
                </a:solidFill>
                <a:effectLst/>
                <a:uLnTx/>
                <a:uFillTx/>
                <a:latin typeface="Constantia"/>
                <a:ea typeface="+mn-ea"/>
                <a:cs typeface="Constantia"/>
              </a:rPr>
              <a:t>o</a:t>
            </a:r>
            <a:r>
              <a:rPr kumimoji="0" sz="1800" b="0" i="0" u="none" strike="noStrike" kern="1200" cap="none" spc="-25" normalizeH="0" baseline="0" noProof="0" dirty="0">
                <a:ln>
                  <a:noFill/>
                </a:ln>
                <a:solidFill>
                  <a:srgbClr val="FFFFFF"/>
                </a:solidFill>
                <a:effectLst/>
                <a:uLnTx/>
                <a:uFillTx/>
                <a:latin typeface="Constantia"/>
                <a:ea typeface="+mn-ea"/>
                <a:cs typeface="Constantia"/>
              </a:rPr>
              <a:t>u</a:t>
            </a:r>
            <a:r>
              <a:rPr kumimoji="0" sz="1800" b="0" i="0" u="none" strike="noStrike" kern="1200" cap="none" spc="0" normalizeH="0" baseline="0" noProof="0" dirty="0">
                <a:ln>
                  <a:noFill/>
                </a:ln>
                <a:solidFill>
                  <a:srgbClr val="FFFFFF"/>
                </a:solidFill>
                <a:effectLst/>
                <a:uLnTx/>
                <a:uFillTx/>
                <a:latin typeface="Constantia"/>
                <a:ea typeface="+mn-ea"/>
                <a:cs typeface="Constantia"/>
              </a:rPr>
              <a:t>ld</a:t>
            </a:r>
            <a:r>
              <a:rPr kumimoji="0" sz="1800" b="0" i="0" u="none" strike="noStrike" kern="1200" cap="none" spc="-5" normalizeH="0" baseline="0" noProof="0" dirty="0">
                <a:ln>
                  <a:noFill/>
                </a:ln>
                <a:solidFill>
                  <a:srgbClr val="FFFFFF"/>
                </a:solidFill>
                <a:effectLst/>
                <a:uLnTx/>
                <a:uFillTx/>
                <a:latin typeface="Constantia"/>
                <a:ea typeface="+mn-ea"/>
                <a:cs typeface="Constantia"/>
              </a:rPr>
              <a:t> l</a:t>
            </a:r>
            <a:r>
              <a:rPr kumimoji="0" sz="1800" b="0" i="0" u="none" strike="noStrike" kern="1200" cap="none" spc="-15" normalizeH="0" baseline="0" noProof="0" dirty="0">
                <a:ln>
                  <a:noFill/>
                </a:ln>
                <a:solidFill>
                  <a:srgbClr val="FFFFFF"/>
                </a:solidFill>
                <a:effectLst/>
                <a:uLnTx/>
                <a:uFillTx/>
                <a:latin typeface="Constantia"/>
                <a:ea typeface="+mn-ea"/>
                <a:cs typeface="Constantia"/>
              </a:rPr>
              <a:t>i</a:t>
            </a:r>
            <a:r>
              <a:rPr kumimoji="0" sz="1800" b="0" i="0" u="none" strike="noStrike" kern="1200" cap="none" spc="-50" normalizeH="0" baseline="0" noProof="0" dirty="0">
                <a:ln>
                  <a:noFill/>
                </a:ln>
                <a:solidFill>
                  <a:srgbClr val="FFFFFF"/>
                </a:solidFill>
                <a:effectLst/>
                <a:uLnTx/>
                <a:uFillTx/>
                <a:latin typeface="Constantia"/>
                <a:ea typeface="+mn-ea"/>
                <a:cs typeface="Constantia"/>
              </a:rPr>
              <a:t>k</a:t>
            </a:r>
            <a:r>
              <a:rPr kumimoji="0" sz="1800" b="0" i="0" u="none" strike="noStrike" kern="1200" cap="none" spc="0" normalizeH="0" baseline="0" noProof="0" dirty="0">
                <a:ln>
                  <a:noFill/>
                </a:ln>
                <a:solidFill>
                  <a:srgbClr val="FFFFFF"/>
                </a:solidFill>
                <a:effectLst/>
                <a:uLnTx/>
                <a:uFillTx/>
                <a:latin typeface="Constantia"/>
                <a:ea typeface="+mn-ea"/>
                <a:cs typeface="Constantia"/>
              </a:rPr>
              <a:t>e</a:t>
            </a:r>
            <a:r>
              <a:rPr kumimoji="0" sz="1800" b="0" i="0" u="none" strike="noStrike" kern="1200" cap="none" spc="-70" normalizeH="0" baseline="0" noProof="0" dirty="0">
                <a:ln>
                  <a:noFill/>
                </a:ln>
                <a:solidFill>
                  <a:srgbClr val="FFFFFF"/>
                </a:solidFill>
                <a:effectLst/>
                <a:uLnTx/>
                <a:uFillTx/>
                <a:latin typeface="Constantia"/>
                <a:ea typeface="+mn-ea"/>
                <a:cs typeface="Constantia"/>
              </a:rPr>
              <a:t> </a:t>
            </a:r>
            <a:r>
              <a:rPr kumimoji="0" sz="1800" b="0" i="0" u="none" strike="noStrike" kern="1200" cap="none" spc="-25" normalizeH="0" baseline="0" noProof="0" dirty="0">
                <a:ln>
                  <a:noFill/>
                </a:ln>
                <a:solidFill>
                  <a:srgbClr val="FFFFFF"/>
                </a:solidFill>
                <a:effectLst/>
                <a:uLnTx/>
                <a:uFillTx/>
                <a:latin typeface="Constantia"/>
                <a:ea typeface="+mn-ea"/>
                <a:cs typeface="Constantia"/>
              </a:rPr>
              <a:t>t</a:t>
            </a:r>
            <a:r>
              <a:rPr kumimoji="0" sz="1800" b="0" i="0" u="none" strike="noStrike" kern="1200" cap="none" spc="-10" normalizeH="0" baseline="0" noProof="0" dirty="0">
                <a:ln>
                  <a:noFill/>
                </a:ln>
                <a:solidFill>
                  <a:srgbClr val="FFFFFF"/>
                </a:solidFill>
                <a:effectLst/>
                <a:uLnTx/>
                <a:uFillTx/>
                <a:latin typeface="Constantia"/>
                <a:ea typeface="+mn-ea"/>
                <a:cs typeface="Constantia"/>
              </a:rPr>
              <a:t>o</a:t>
            </a:r>
            <a:r>
              <a:rPr kumimoji="0" sz="1800" b="0" i="0" u="none" strike="noStrike" kern="1200" cap="none" spc="-70" normalizeH="0" baseline="0" noProof="0" dirty="0">
                <a:ln>
                  <a:noFill/>
                </a:ln>
                <a:solidFill>
                  <a:srgbClr val="FFFFFF"/>
                </a:solidFill>
                <a:effectLst/>
                <a:uLnTx/>
                <a:uFillTx/>
                <a:latin typeface="Constantia"/>
                <a:ea typeface="+mn-ea"/>
                <a:cs typeface="Constantia"/>
              </a:rPr>
              <a:t> </a:t>
            </a:r>
            <a:r>
              <a:rPr kumimoji="0" sz="1800" b="0" i="0" u="none" strike="noStrike" kern="1200" cap="none" spc="0" normalizeH="0" baseline="0" noProof="0" dirty="0">
                <a:ln>
                  <a:noFill/>
                </a:ln>
                <a:solidFill>
                  <a:srgbClr val="FFFFFF"/>
                </a:solidFill>
                <a:effectLst/>
                <a:uLnTx/>
                <a:uFillTx/>
                <a:latin typeface="Constantia"/>
                <a:ea typeface="+mn-ea"/>
                <a:cs typeface="Constantia"/>
              </a:rPr>
              <a:t>send</a:t>
            </a:r>
            <a:r>
              <a:rPr kumimoji="0" sz="1800" b="0" i="0" u="none" strike="noStrike" kern="1200" cap="none" spc="-50" normalizeH="0" baseline="0" noProof="0" dirty="0">
                <a:ln>
                  <a:noFill/>
                </a:ln>
                <a:solidFill>
                  <a:srgbClr val="FFFFFF"/>
                </a:solidFill>
                <a:effectLst/>
                <a:uLnTx/>
                <a:uFillTx/>
                <a:latin typeface="Constantia"/>
                <a:ea typeface="+mn-ea"/>
                <a:cs typeface="Constantia"/>
              </a:rPr>
              <a:t> </a:t>
            </a:r>
            <a:r>
              <a:rPr kumimoji="0" sz="1800" b="0" i="0" u="none" strike="noStrike" kern="1200" cap="none" spc="-10" normalizeH="0" baseline="0" noProof="0" dirty="0">
                <a:ln>
                  <a:noFill/>
                </a:ln>
                <a:solidFill>
                  <a:srgbClr val="FFFFFF"/>
                </a:solidFill>
                <a:effectLst/>
                <a:uLnTx/>
                <a:uFillTx/>
                <a:latin typeface="Constantia"/>
                <a:ea typeface="+mn-ea"/>
                <a:cs typeface="Constantia"/>
              </a:rPr>
              <a:t>o</a:t>
            </a:r>
            <a:r>
              <a:rPr kumimoji="0" sz="1800" b="0" i="0" u="none" strike="noStrike" kern="1200" cap="none" spc="-20" normalizeH="0" baseline="0" noProof="0" dirty="0">
                <a:ln>
                  <a:noFill/>
                </a:ln>
                <a:solidFill>
                  <a:srgbClr val="FFFFFF"/>
                </a:solidFill>
                <a:effectLst/>
                <a:uLnTx/>
                <a:uFillTx/>
                <a:latin typeface="Constantia"/>
                <a:ea typeface="+mn-ea"/>
                <a:cs typeface="Constantia"/>
              </a:rPr>
              <a:t>f</a:t>
            </a:r>
            <a:r>
              <a:rPr kumimoji="0" sz="1800" b="0" i="0" u="none" strike="noStrike" kern="1200" cap="none" spc="-10" normalizeH="0" baseline="0" noProof="0" dirty="0">
                <a:ln>
                  <a:noFill/>
                </a:ln>
                <a:solidFill>
                  <a:srgbClr val="FFFFFF"/>
                </a:solidFill>
                <a:effectLst/>
                <a:uLnTx/>
                <a:uFillTx/>
                <a:latin typeface="Constantia"/>
                <a:ea typeface="+mn-ea"/>
                <a:cs typeface="Constantia"/>
              </a:rPr>
              <a:t>f</a:t>
            </a:r>
            <a:r>
              <a:rPr kumimoji="0" sz="1800" b="0" i="0" u="none" strike="noStrike" kern="1200" cap="none" spc="40" normalizeH="0" baseline="0" noProof="0" dirty="0">
                <a:ln>
                  <a:noFill/>
                </a:ln>
                <a:solidFill>
                  <a:srgbClr val="FFFFFF"/>
                </a:solidFill>
                <a:effectLst/>
                <a:uLnTx/>
                <a:uFillTx/>
                <a:latin typeface="Constantia"/>
                <a:ea typeface="+mn-ea"/>
                <a:cs typeface="Constantia"/>
              </a:rPr>
              <a:t> </a:t>
            </a:r>
            <a:r>
              <a:rPr kumimoji="0" sz="1800" b="0" i="0" u="none" strike="noStrike" kern="1200" cap="none" spc="-25" normalizeH="0" baseline="0" noProof="0" dirty="0">
                <a:ln>
                  <a:noFill/>
                </a:ln>
                <a:solidFill>
                  <a:srgbClr val="FFFFFF"/>
                </a:solidFill>
                <a:effectLst/>
                <a:uLnTx/>
                <a:uFillTx/>
                <a:latin typeface="Constantia"/>
                <a:ea typeface="+mn-ea"/>
                <a:cs typeface="Constantia"/>
              </a:rPr>
              <a:t>f</a:t>
            </a:r>
            <a:r>
              <a:rPr kumimoji="0" sz="1800" b="0" i="0" u="none" strike="noStrike" kern="1200" cap="none" spc="-10" normalizeH="0" baseline="0" noProof="0" dirty="0">
                <a:ln>
                  <a:noFill/>
                </a:ln>
                <a:solidFill>
                  <a:srgbClr val="FFFFFF"/>
                </a:solidFill>
                <a:effectLst/>
                <a:uLnTx/>
                <a:uFillTx/>
                <a:latin typeface="Constantia"/>
                <a:ea typeface="+mn-ea"/>
                <a:cs typeface="Constantia"/>
              </a:rPr>
              <a:t>or</a:t>
            </a:r>
            <a:r>
              <a:rPr kumimoji="0" sz="1800" b="0" i="0" u="none" strike="noStrike" kern="1200" cap="none" spc="-100" normalizeH="0" baseline="0" noProof="0" dirty="0">
                <a:ln>
                  <a:noFill/>
                </a:ln>
                <a:solidFill>
                  <a:srgbClr val="FFFFFF"/>
                </a:solidFill>
                <a:effectLst/>
                <a:uLnTx/>
                <a:uFillTx/>
                <a:latin typeface="Constantia"/>
                <a:ea typeface="+mn-ea"/>
                <a:cs typeface="Constantia"/>
              </a:rPr>
              <a:t> </a:t>
            </a:r>
            <a:r>
              <a:rPr kumimoji="0" sz="1800" b="0" i="0" u="none" strike="noStrike" kern="1200" cap="none" spc="-5" normalizeH="0" baseline="0" noProof="0" dirty="0">
                <a:ln>
                  <a:noFill/>
                </a:ln>
                <a:solidFill>
                  <a:srgbClr val="FFFFFF"/>
                </a:solidFill>
                <a:effectLst/>
                <a:uLnTx/>
                <a:uFillTx/>
                <a:latin typeface="Constantia"/>
                <a:ea typeface="+mn-ea"/>
                <a:cs typeface="Constantia"/>
              </a:rPr>
              <a:t>design.</a:t>
            </a:r>
            <a:endParaRPr kumimoji="0" sz="1800" b="0" i="0" u="none" strike="noStrike" kern="1200" cap="none" spc="0" normalizeH="0" baseline="0" noProof="0">
              <a:ln>
                <a:noFill/>
              </a:ln>
              <a:solidFill>
                <a:prstClr val="black"/>
              </a:solidFill>
              <a:effectLst/>
              <a:uLnTx/>
              <a:uFillTx/>
              <a:latin typeface="Constantia"/>
              <a:ea typeface="+mn-ea"/>
              <a:cs typeface="Constantia"/>
            </a:endParaRPr>
          </a:p>
          <a:p>
            <a:pPr marL="12700" marR="0" lvl="0" indent="0" algn="l" defTabSz="914400" rtl="0" eaLnBrk="1" fontAlgn="auto" latinLnBrk="0" hangingPunct="1">
              <a:lnSpc>
                <a:spcPct val="100000"/>
              </a:lnSpc>
              <a:spcBef>
                <a:spcPts val="840"/>
              </a:spcBef>
              <a:spcAft>
                <a:spcPts val="0"/>
              </a:spcAft>
              <a:buClrTx/>
              <a:buSzTx/>
              <a:buFontTx/>
              <a:buNone/>
              <a:tabLst>
                <a:tab pos="4737100" algn="l"/>
              </a:tabLst>
              <a:defRPr/>
            </a:pPr>
            <a:r>
              <a:rPr kumimoji="0" sz="1800" b="0" i="0" u="none" strike="noStrike" kern="1200" cap="none" spc="0" normalizeH="0" baseline="0" noProof="0" dirty="0">
                <a:ln>
                  <a:noFill/>
                </a:ln>
                <a:solidFill>
                  <a:prstClr val="black"/>
                </a:solidFill>
                <a:effectLst/>
                <a:uLnTx/>
                <a:uFillTx/>
                <a:latin typeface="Constantia"/>
                <a:ea typeface="+mn-ea"/>
                <a:cs typeface="Constantia"/>
              </a:rPr>
              <a:t>Back</a:t>
            </a:r>
            <a:r>
              <a:rPr kumimoji="0" sz="1800" b="0" i="0" u="none" strike="noStrike" kern="1200" cap="none" spc="-85" normalizeH="0" baseline="0" noProof="0" dirty="0">
                <a:ln>
                  <a:noFill/>
                </a:ln>
                <a:solidFill>
                  <a:prstClr val="black"/>
                </a:solidFill>
                <a:effectLst/>
                <a:uLnTx/>
                <a:uFillTx/>
                <a:latin typeface="Constantia"/>
                <a:ea typeface="+mn-ea"/>
                <a:cs typeface="Constantia"/>
              </a:rPr>
              <a:t> </a:t>
            </a:r>
            <a:r>
              <a:rPr kumimoji="0" sz="1800" b="0" i="0" u="none" strike="noStrike" kern="1200" cap="none" spc="-10" normalizeH="0" baseline="0" noProof="0" dirty="0">
                <a:ln>
                  <a:noFill/>
                </a:ln>
                <a:solidFill>
                  <a:prstClr val="black"/>
                </a:solidFill>
                <a:effectLst/>
                <a:uLnTx/>
                <a:uFillTx/>
                <a:latin typeface="Constantia"/>
                <a:ea typeface="+mn-ea"/>
                <a:cs typeface="Constantia"/>
              </a:rPr>
              <a:t>of</a:t>
            </a:r>
            <a:r>
              <a:rPr kumimoji="0" sz="1800" b="0" i="0" u="none" strike="noStrike" kern="1200" cap="none" spc="35" normalizeH="0" baseline="0" noProof="0" dirty="0">
                <a:ln>
                  <a:noFill/>
                </a:ln>
                <a:solidFill>
                  <a:prstClr val="black"/>
                </a:solidFill>
                <a:effectLst/>
                <a:uLnTx/>
                <a:uFillTx/>
                <a:latin typeface="Constantia"/>
                <a:ea typeface="+mn-ea"/>
                <a:cs typeface="Constantia"/>
              </a:rPr>
              <a:t> </a:t>
            </a:r>
            <a:r>
              <a:rPr kumimoji="0" sz="1800" b="0" i="0" u="none" strike="noStrike" kern="1200" cap="none" spc="-10" normalizeH="0" baseline="0" noProof="0" dirty="0">
                <a:ln>
                  <a:noFill/>
                </a:ln>
                <a:solidFill>
                  <a:prstClr val="black"/>
                </a:solidFill>
                <a:effectLst/>
                <a:uLnTx/>
                <a:uFillTx/>
                <a:latin typeface="Constantia"/>
                <a:ea typeface="+mn-ea"/>
                <a:cs typeface="Constantia"/>
              </a:rPr>
              <a:t>Sh</a:t>
            </a:r>
            <a:r>
              <a:rPr kumimoji="0" sz="1800" b="0" i="0" u="none" strike="noStrike" kern="1200" cap="none" spc="-15" normalizeH="0" baseline="0" noProof="0" dirty="0">
                <a:ln>
                  <a:noFill/>
                </a:ln>
                <a:solidFill>
                  <a:prstClr val="black"/>
                </a:solidFill>
                <a:effectLst/>
                <a:uLnTx/>
                <a:uFillTx/>
                <a:latin typeface="Constantia"/>
                <a:ea typeface="+mn-ea"/>
                <a:cs typeface="Constantia"/>
              </a:rPr>
              <a:t>i</a:t>
            </a:r>
            <a:r>
              <a:rPr kumimoji="0" sz="1800" b="0" i="0" u="none" strike="noStrike" kern="1200" cap="none" spc="0" normalizeH="0" baseline="0" noProof="0" dirty="0">
                <a:ln>
                  <a:noFill/>
                </a:ln>
                <a:solidFill>
                  <a:prstClr val="black"/>
                </a:solidFill>
                <a:effectLst/>
                <a:uLnTx/>
                <a:uFillTx/>
                <a:latin typeface="Constantia"/>
                <a:ea typeface="+mn-ea"/>
                <a:cs typeface="Constantia"/>
              </a:rPr>
              <a:t>rt	Back</a:t>
            </a:r>
            <a:r>
              <a:rPr kumimoji="0" sz="1800" b="0" i="0" u="none" strike="noStrike" kern="1200" cap="none" spc="-85" normalizeH="0" baseline="0" noProof="0" dirty="0">
                <a:ln>
                  <a:noFill/>
                </a:ln>
                <a:solidFill>
                  <a:prstClr val="black"/>
                </a:solidFill>
                <a:effectLst/>
                <a:uLnTx/>
                <a:uFillTx/>
                <a:latin typeface="Constantia"/>
                <a:ea typeface="+mn-ea"/>
                <a:cs typeface="Constantia"/>
              </a:rPr>
              <a:t> </a:t>
            </a:r>
            <a:r>
              <a:rPr kumimoji="0" sz="1800" b="0" i="0" u="none" strike="noStrike" kern="1200" cap="none" spc="-10" normalizeH="0" baseline="0" noProof="0" dirty="0">
                <a:ln>
                  <a:noFill/>
                </a:ln>
                <a:solidFill>
                  <a:prstClr val="black"/>
                </a:solidFill>
                <a:effectLst/>
                <a:uLnTx/>
                <a:uFillTx/>
                <a:latin typeface="Constantia"/>
                <a:ea typeface="+mn-ea"/>
                <a:cs typeface="Constantia"/>
              </a:rPr>
              <a:t>of</a:t>
            </a:r>
            <a:r>
              <a:rPr kumimoji="0" sz="1800" b="0" i="0" u="none" strike="noStrike" kern="1200" cap="none" spc="35" normalizeH="0" baseline="0" noProof="0" dirty="0">
                <a:ln>
                  <a:noFill/>
                </a:ln>
                <a:solidFill>
                  <a:prstClr val="black"/>
                </a:solidFill>
                <a:effectLst/>
                <a:uLnTx/>
                <a:uFillTx/>
                <a:latin typeface="Constantia"/>
                <a:ea typeface="+mn-ea"/>
                <a:cs typeface="Constantia"/>
              </a:rPr>
              <a:t> </a:t>
            </a:r>
            <a:r>
              <a:rPr kumimoji="0" sz="1800" b="0" i="0" u="none" strike="noStrike" kern="1200" cap="none" spc="-10" normalizeH="0" baseline="0" noProof="0" dirty="0">
                <a:ln>
                  <a:noFill/>
                </a:ln>
                <a:solidFill>
                  <a:prstClr val="black"/>
                </a:solidFill>
                <a:effectLst/>
                <a:uLnTx/>
                <a:uFillTx/>
                <a:latin typeface="Constantia"/>
                <a:ea typeface="+mn-ea"/>
                <a:cs typeface="Constantia"/>
              </a:rPr>
              <a:t>Sh</a:t>
            </a:r>
            <a:r>
              <a:rPr kumimoji="0" sz="1800" b="0" i="0" u="none" strike="noStrike" kern="1200" cap="none" spc="-15" normalizeH="0" baseline="0" noProof="0" dirty="0">
                <a:ln>
                  <a:noFill/>
                </a:ln>
                <a:solidFill>
                  <a:prstClr val="black"/>
                </a:solidFill>
                <a:effectLst/>
                <a:uLnTx/>
                <a:uFillTx/>
                <a:latin typeface="Constantia"/>
                <a:ea typeface="+mn-ea"/>
                <a:cs typeface="Constantia"/>
              </a:rPr>
              <a:t>i</a:t>
            </a:r>
            <a:r>
              <a:rPr kumimoji="0" sz="1800" b="0" i="0" u="none" strike="noStrike" kern="1200" cap="none" spc="0" normalizeH="0" baseline="0" noProof="0" dirty="0">
                <a:ln>
                  <a:noFill/>
                </a:ln>
                <a:solidFill>
                  <a:prstClr val="black"/>
                </a:solidFill>
                <a:effectLst/>
                <a:uLnTx/>
                <a:uFillTx/>
                <a:latin typeface="Constantia"/>
                <a:ea typeface="+mn-ea"/>
                <a:cs typeface="Constantia"/>
              </a:rPr>
              <a:t>rt</a:t>
            </a:r>
            <a:endParaRPr kumimoji="0" sz="1800" b="0" i="0" u="none" strike="noStrike" kern="1200" cap="none" spc="0" normalizeH="0" baseline="0" noProof="0">
              <a:ln>
                <a:noFill/>
              </a:ln>
              <a:solidFill>
                <a:prstClr val="black"/>
              </a:solidFill>
              <a:effectLst/>
              <a:uLnTx/>
              <a:uFillTx/>
              <a:latin typeface="Constantia"/>
              <a:ea typeface="+mn-ea"/>
              <a:cs typeface="Constantia"/>
            </a:endParaRPr>
          </a:p>
        </p:txBody>
      </p:sp>
      <p:sp>
        <p:nvSpPr>
          <p:cNvPr id="16" name="object 16"/>
          <p:cNvSpPr txBox="1"/>
          <p:nvPr/>
        </p:nvSpPr>
        <p:spPr>
          <a:xfrm>
            <a:off x="5535167" y="3452495"/>
            <a:ext cx="772160" cy="553998"/>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35" normalizeH="0" baseline="0" noProof="0" dirty="0">
                <a:ln>
                  <a:noFill/>
                </a:ln>
                <a:solidFill>
                  <a:prstClr val="black"/>
                </a:solidFill>
                <a:effectLst/>
                <a:uLnTx/>
                <a:uFillTx/>
                <a:latin typeface="Constantia"/>
                <a:ea typeface="+mn-ea"/>
                <a:cs typeface="Constantia"/>
              </a:rPr>
              <a:t>F</a:t>
            </a:r>
            <a:r>
              <a:rPr kumimoji="0" sz="1800" b="0" i="0" u="none" strike="noStrike" kern="1200" cap="none" spc="-20" normalizeH="0" baseline="0" noProof="0" dirty="0">
                <a:ln>
                  <a:noFill/>
                </a:ln>
                <a:solidFill>
                  <a:prstClr val="black"/>
                </a:solidFill>
                <a:effectLst/>
                <a:uLnTx/>
                <a:uFillTx/>
                <a:latin typeface="Constantia"/>
                <a:ea typeface="+mn-ea"/>
                <a:cs typeface="Constantia"/>
              </a:rPr>
              <a:t>r</a:t>
            </a:r>
            <a:r>
              <a:rPr kumimoji="0" sz="1800" b="0" i="0" u="none" strike="noStrike" kern="1200" cap="none" spc="-10" normalizeH="0" baseline="0" noProof="0" dirty="0">
                <a:ln>
                  <a:noFill/>
                </a:ln>
                <a:solidFill>
                  <a:prstClr val="black"/>
                </a:solidFill>
                <a:effectLst/>
                <a:uLnTx/>
                <a:uFillTx/>
                <a:latin typeface="Constantia"/>
                <a:ea typeface="+mn-ea"/>
                <a:cs typeface="Constantia"/>
              </a:rPr>
              <a:t>o</a:t>
            </a:r>
            <a:r>
              <a:rPr kumimoji="0" sz="1800" b="0" i="0" u="none" strike="noStrike" kern="1200" cap="none" spc="-25" normalizeH="0" baseline="0" noProof="0" dirty="0">
                <a:ln>
                  <a:noFill/>
                </a:ln>
                <a:solidFill>
                  <a:prstClr val="black"/>
                </a:solidFill>
                <a:effectLst/>
                <a:uLnTx/>
                <a:uFillTx/>
                <a:latin typeface="Constantia"/>
                <a:ea typeface="+mn-ea"/>
                <a:cs typeface="Constantia"/>
              </a:rPr>
              <a:t>n</a:t>
            </a:r>
            <a:r>
              <a:rPr kumimoji="0" sz="1800" b="0" i="0" u="none" strike="noStrike" kern="1200" cap="none" spc="0" normalizeH="0" baseline="0" noProof="0" dirty="0">
                <a:ln>
                  <a:noFill/>
                </a:ln>
                <a:solidFill>
                  <a:prstClr val="black"/>
                </a:solidFill>
                <a:effectLst/>
                <a:uLnTx/>
                <a:uFillTx/>
                <a:latin typeface="Constantia"/>
                <a:ea typeface="+mn-ea"/>
                <a:cs typeface="Constantia"/>
              </a:rPr>
              <a:t>t </a:t>
            </a:r>
            <a:endParaRPr kumimoji="0" lang="en-US" sz="1800" b="0" i="0" u="none" strike="noStrike" kern="1200" cap="none" spc="0" normalizeH="0" baseline="0" noProof="0" dirty="0">
              <a:ln>
                <a:noFill/>
              </a:ln>
              <a:solidFill>
                <a:prstClr val="black"/>
              </a:solidFill>
              <a:effectLst/>
              <a:uLnTx/>
              <a:uFillTx/>
              <a:latin typeface="Constantia"/>
              <a:ea typeface="+mn-ea"/>
              <a:cs typeface="Constantia"/>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Constantia"/>
              </a:rPr>
              <a:t>Image</a:t>
            </a:r>
            <a:endParaRPr kumimoji="0" sz="1800" b="0" i="0" u="none" strike="noStrike" kern="1200" cap="none" spc="0" normalizeH="0" baseline="0" noProof="0" dirty="0">
              <a:ln>
                <a:noFill/>
              </a:ln>
              <a:solidFill>
                <a:prstClr val="black"/>
              </a:solidFill>
              <a:effectLst/>
              <a:uLnTx/>
              <a:uFillTx/>
              <a:latin typeface="Constantia"/>
              <a:ea typeface="+mn-ea"/>
              <a:cs typeface="Constantia"/>
            </a:endParaRPr>
          </a:p>
        </p:txBody>
      </p:sp>
    </p:spTree>
    <p:extLst>
      <p:ext uri="{BB962C8B-B14F-4D97-AF65-F5344CB8AC3E}">
        <p14:creationId xmlns:p14="http://schemas.microsoft.com/office/powerpoint/2010/main" val="2519425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3511" y="3511296"/>
            <a:ext cx="3038856" cy="7924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987675" y="3550159"/>
            <a:ext cx="2971800" cy="1905"/>
          </a:xfrm>
          <a:custGeom>
            <a:avLst/>
            <a:gdLst/>
            <a:ahLst/>
            <a:cxnLst/>
            <a:rect l="l" t="t" r="r" b="b"/>
            <a:pathLst>
              <a:path w="2971800" h="1904">
                <a:moveTo>
                  <a:pt x="0" y="0"/>
                </a:moveTo>
                <a:lnTo>
                  <a:pt x="2971800" y="1524"/>
                </a:lnTo>
              </a:path>
            </a:pathLst>
          </a:custGeom>
          <a:ln w="9525">
            <a:solidFill>
              <a:srgbClr val="E9E9E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199632" y="3511296"/>
            <a:ext cx="3038856" cy="7924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232525" y="3550159"/>
            <a:ext cx="2971800" cy="1905"/>
          </a:xfrm>
          <a:custGeom>
            <a:avLst/>
            <a:gdLst/>
            <a:ahLst/>
            <a:cxnLst/>
            <a:rect l="l" t="t" r="r" b="b"/>
            <a:pathLst>
              <a:path w="2971800" h="1904">
                <a:moveTo>
                  <a:pt x="0" y="0"/>
                </a:moveTo>
                <a:lnTo>
                  <a:pt x="2971800" y="1524"/>
                </a:lnTo>
              </a:path>
            </a:pathLst>
          </a:custGeom>
          <a:ln w="9525">
            <a:solidFill>
              <a:srgbClr val="E9E9E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012180" y="3473197"/>
            <a:ext cx="150875" cy="1508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053329" y="3515868"/>
            <a:ext cx="67055" cy="6705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064377" y="3526282"/>
            <a:ext cx="45720" cy="45720"/>
          </a:xfrm>
          <a:custGeom>
            <a:avLst/>
            <a:gdLst/>
            <a:ahLst/>
            <a:cxnLst/>
            <a:rect l="l" t="t" r="r" b="b"/>
            <a:pathLst>
              <a:path w="45720" h="45720">
                <a:moveTo>
                  <a:pt x="22860" y="0"/>
                </a:moveTo>
                <a:lnTo>
                  <a:pt x="15119" y="1338"/>
                </a:lnTo>
                <a:lnTo>
                  <a:pt x="4241" y="9585"/>
                </a:lnTo>
                <a:lnTo>
                  <a:pt x="0" y="22859"/>
                </a:lnTo>
                <a:lnTo>
                  <a:pt x="1325" y="30600"/>
                </a:lnTo>
                <a:lnTo>
                  <a:pt x="9530" y="41478"/>
                </a:lnTo>
                <a:lnTo>
                  <a:pt x="22860" y="45719"/>
                </a:lnTo>
                <a:lnTo>
                  <a:pt x="30550" y="44394"/>
                </a:lnTo>
                <a:lnTo>
                  <a:pt x="41442" y="36189"/>
                </a:lnTo>
                <a:lnTo>
                  <a:pt x="45720" y="22859"/>
                </a:lnTo>
                <a:lnTo>
                  <a:pt x="44381" y="15169"/>
                </a:lnTo>
                <a:lnTo>
                  <a:pt x="36134" y="4277"/>
                </a:lnTo>
                <a:lnTo>
                  <a:pt x="22860"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064377" y="3526282"/>
            <a:ext cx="45720" cy="45720"/>
          </a:xfrm>
          <a:custGeom>
            <a:avLst/>
            <a:gdLst/>
            <a:ahLst/>
            <a:cxnLst/>
            <a:rect l="l" t="t" r="r" b="b"/>
            <a:pathLst>
              <a:path w="45720" h="45720">
                <a:moveTo>
                  <a:pt x="0" y="22859"/>
                </a:moveTo>
                <a:lnTo>
                  <a:pt x="4241" y="9585"/>
                </a:lnTo>
                <a:lnTo>
                  <a:pt x="15119" y="1338"/>
                </a:lnTo>
                <a:lnTo>
                  <a:pt x="22860" y="0"/>
                </a:lnTo>
                <a:lnTo>
                  <a:pt x="36134" y="4277"/>
                </a:lnTo>
                <a:lnTo>
                  <a:pt x="44381" y="15169"/>
                </a:lnTo>
                <a:lnTo>
                  <a:pt x="45720" y="22859"/>
                </a:lnTo>
                <a:lnTo>
                  <a:pt x="41442" y="36189"/>
                </a:lnTo>
                <a:lnTo>
                  <a:pt x="30550" y="44394"/>
                </a:lnTo>
                <a:lnTo>
                  <a:pt x="22860" y="45719"/>
                </a:lnTo>
                <a:lnTo>
                  <a:pt x="9530" y="41478"/>
                </a:lnTo>
                <a:lnTo>
                  <a:pt x="1325" y="30600"/>
                </a:lnTo>
                <a:lnTo>
                  <a:pt x="0" y="22859"/>
                </a:lnTo>
                <a:close/>
              </a:path>
            </a:pathLst>
          </a:custGeom>
          <a:ln w="38100">
            <a:solidFill>
              <a:srgbClr val="F3A3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3056001" y="3786384"/>
            <a:ext cx="6130925" cy="33855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0" normalizeH="0" baseline="0" noProof="0" dirty="0">
                <a:ln>
                  <a:noFill/>
                </a:ln>
                <a:solidFill>
                  <a:srgbClr val="FDF9C8"/>
                </a:solidFill>
                <a:effectLst/>
                <a:uLnTx/>
                <a:uFillTx/>
                <a:latin typeface="Constantia"/>
                <a:ea typeface="+mn-ea"/>
                <a:cs typeface="Constantia"/>
              </a:rPr>
              <a:t>L</a:t>
            </a:r>
            <a:r>
              <a:rPr kumimoji="0" sz="2200" b="0" i="0" u="none" strike="noStrike" kern="1200" cap="none" spc="75" normalizeH="0" baseline="0" noProof="0" dirty="0">
                <a:ln>
                  <a:noFill/>
                </a:ln>
                <a:solidFill>
                  <a:srgbClr val="FDF9C8"/>
                </a:solidFill>
                <a:effectLst/>
                <a:uLnTx/>
                <a:uFillTx/>
                <a:latin typeface="Constantia"/>
                <a:ea typeface="+mn-ea"/>
                <a:cs typeface="Constantia"/>
              </a:rPr>
              <a:t>o</a:t>
            </a:r>
            <a:r>
              <a:rPr kumimoji="0" sz="2200" b="0" i="0" u="none" strike="noStrike" kern="1200" cap="none" spc="85" normalizeH="0" baseline="0" noProof="0" dirty="0">
                <a:ln>
                  <a:noFill/>
                </a:ln>
                <a:solidFill>
                  <a:srgbClr val="FDF9C8"/>
                </a:solidFill>
                <a:effectLst/>
                <a:uLnTx/>
                <a:uFillTx/>
                <a:latin typeface="Constantia"/>
                <a:ea typeface="+mn-ea"/>
                <a:cs typeface="Constantia"/>
              </a:rPr>
              <a:t>c</a:t>
            </a:r>
            <a:r>
              <a:rPr kumimoji="0" sz="2200" b="0" i="0" u="none" strike="noStrike" kern="1200" cap="none" spc="75" normalizeH="0" baseline="0" noProof="0" dirty="0">
                <a:ln>
                  <a:noFill/>
                </a:ln>
                <a:solidFill>
                  <a:srgbClr val="FDF9C8"/>
                </a:solidFill>
                <a:effectLst/>
                <a:uLnTx/>
                <a:uFillTx/>
                <a:latin typeface="Constantia"/>
                <a:ea typeface="+mn-ea"/>
                <a:cs typeface="Constantia"/>
              </a:rPr>
              <a:t>a</a:t>
            </a:r>
            <a:r>
              <a:rPr kumimoji="0" sz="2200" b="0" i="0" u="none" strike="noStrike" kern="1200" cap="none" spc="50" normalizeH="0" baseline="0" noProof="0" dirty="0">
                <a:ln>
                  <a:noFill/>
                </a:ln>
                <a:solidFill>
                  <a:srgbClr val="FDF9C8"/>
                </a:solidFill>
                <a:effectLst/>
                <a:uLnTx/>
                <a:uFillTx/>
                <a:latin typeface="Constantia"/>
                <a:ea typeface="+mn-ea"/>
                <a:cs typeface="Constantia"/>
              </a:rPr>
              <a:t>t</a:t>
            </a:r>
            <a:r>
              <a:rPr kumimoji="0" sz="2200" b="0" i="0" u="none" strike="noStrike" kern="1200" cap="none" spc="75" normalizeH="0" baseline="0" noProof="0" dirty="0">
                <a:ln>
                  <a:noFill/>
                </a:ln>
                <a:solidFill>
                  <a:srgbClr val="FDF9C8"/>
                </a:solidFill>
                <a:effectLst/>
                <a:uLnTx/>
                <a:uFillTx/>
                <a:latin typeface="Constantia"/>
                <a:ea typeface="+mn-ea"/>
                <a:cs typeface="Constantia"/>
              </a:rPr>
              <a:t>e</a:t>
            </a:r>
            <a:r>
              <a:rPr kumimoji="0" sz="2200" b="0" i="0" u="none" strike="noStrike" kern="1200" cap="none" spc="-15" normalizeH="0" baseline="0" noProof="0" dirty="0">
                <a:ln>
                  <a:noFill/>
                </a:ln>
                <a:solidFill>
                  <a:srgbClr val="FDF9C8"/>
                </a:solidFill>
                <a:effectLst/>
                <a:uLnTx/>
                <a:uFillTx/>
                <a:latin typeface="Constantia"/>
                <a:ea typeface="+mn-ea"/>
                <a:cs typeface="Constantia"/>
              </a:rPr>
              <a:t>d</a:t>
            </a:r>
            <a:r>
              <a:rPr kumimoji="0" sz="2200" b="0" i="0" u="none" strike="noStrike" kern="1200" cap="none" spc="150" normalizeH="0" baseline="0" noProof="0" dirty="0">
                <a:ln>
                  <a:noFill/>
                </a:ln>
                <a:solidFill>
                  <a:srgbClr val="FDF9C8"/>
                </a:solidFill>
                <a:effectLst/>
                <a:uLnTx/>
                <a:uFillTx/>
                <a:latin typeface="Constantia"/>
                <a:ea typeface="+mn-ea"/>
                <a:cs typeface="Constantia"/>
              </a:rPr>
              <a:t> </a:t>
            </a:r>
            <a:r>
              <a:rPr kumimoji="0" sz="2200" b="0" i="0" u="none" strike="noStrike" kern="1200" cap="none" spc="75" normalizeH="0" baseline="0" noProof="0" dirty="0">
                <a:ln>
                  <a:noFill/>
                </a:ln>
                <a:solidFill>
                  <a:srgbClr val="FDF9C8"/>
                </a:solidFill>
                <a:effectLst/>
                <a:uLnTx/>
                <a:uFillTx/>
                <a:latin typeface="Constantia"/>
                <a:ea typeface="+mn-ea"/>
                <a:cs typeface="Constantia"/>
              </a:rPr>
              <a:t>a</a:t>
            </a:r>
            <a:r>
              <a:rPr kumimoji="0" sz="2200" b="0" i="0" u="none" strike="noStrike" kern="1200" cap="none" spc="-10" normalizeH="0" baseline="0" noProof="0" dirty="0">
                <a:ln>
                  <a:noFill/>
                </a:ln>
                <a:solidFill>
                  <a:srgbClr val="FDF9C8"/>
                </a:solidFill>
                <a:effectLst/>
                <a:uLnTx/>
                <a:uFillTx/>
                <a:latin typeface="Constantia"/>
                <a:ea typeface="+mn-ea"/>
                <a:cs typeface="Constantia"/>
              </a:rPr>
              <a:t>t</a:t>
            </a:r>
            <a:r>
              <a:rPr kumimoji="0" sz="2200" b="0" i="0" u="none" strike="noStrike" kern="1200" cap="none" spc="130" normalizeH="0" baseline="0" noProof="0" dirty="0">
                <a:ln>
                  <a:noFill/>
                </a:ln>
                <a:solidFill>
                  <a:srgbClr val="FDF9C8"/>
                </a:solidFill>
                <a:effectLst/>
                <a:uLnTx/>
                <a:uFillTx/>
                <a:latin typeface="Constantia"/>
                <a:ea typeface="+mn-ea"/>
                <a:cs typeface="Constantia"/>
              </a:rPr>
              <a:t> </a:t>
            </a:r>
            <a:r>
              <a:rPr kumimoji="0" sz="2200" b="0" i="0" u="none" strike="noStrike" kern="1200" cap="none" spc="70" normalizeH="0" baseline="0" noProof="0" dirty="0">
                <a:ln>
                  <a:noFill/>
                </a:ln>
                <a:solidFill>
                  <a:srgbClr val="FDF9C8"/>
                </a:solidFill>
                <a:effectLst/>
                <a:uLnTx/>
                <a:uFillTx/>
                <a:latin typeface="Constantia"/>
                <a:ea typeface="+mn-ea"/>
                <a:cs typeface="Constantia"/>
              </a:rPr>
              <a:t>E</a:t>
            </a:r>
            <a:r>
              <a:rPr kumimoji="0" sz="2200" b="0" i="0" u="none" strike="noStrike" kern="1200" cap="none" spc="80" normalizeH="0" baseline="0" noProof="0" dirty="0">
                <a:ln>
                  <a:noFill/>
                </a:ln>
                <a:solidFill>
                  <a:srgbClr val="FDF9C8"/>
                </a:solidFill>
                <a:effectLst/>
                <a:uLnTx/>
                <a:uFillTx/>
                <a:latin typeface="Constantia"/>
                <a:ea typeface="+mn-ea"/>
                <a:cs typeface="Constantia"/>
              </a:rPr>
              <a:t>f</a:t>
            </a:r>
            <a:r>
              <a:rPr kumimoji="0" sz="2200" b="0" i="0" u="none" strike="noStrike" kern="1200" cap="none" spc="130" normalizeH="0" baseline="0" noProof="0" dirty="0">
                <a:ln>
                  <a:noFill/>
                </a:ln>
                <a:solidFill>
                  <a:srgbClr val="FDF9C8"/>
                </a:solidFill>
                <a:effectLst/>
                <a:uLnTx/>
                <a:uFillTx/>
                <a:latin typeface="Constantia"/>
                <a:ea typeface="+mn-ea"/>
                <a:cs typeface="Constantia"/>
              </a:rPr>
              <a:t>f</a:t>
            </a:r>
            <a:r>
              <a:rPr kumimoji="0" sz="2200" b="0" i="0" u="none" strike="noStrike" kern="1200" cap="none" spc="80" normalizeH="0" baseline="0" noProof="0" dirty="0">
                <a:ln>
                  <a:noFill/>
                </a:ln>
                <a:solidFill>
                  <a:srgbClr val="FDF9C8"/>
                </a:solidFill>
                <a:effectLst/>
                <a:uLnTx/>
                <a:uFillTx/>
                <a:latin typeface="Constantia"/>
                <a:ea typeface="+mn-ea"/>
                <a:cs typeface="Constantia"/>
              </a:rPr>
              <a:t>i</a:t>
            </a:r>
            <a:r>
              <a:rPr kumimoji="0" sz="2200" b="0" i="0" u="none" strike="noStrike" kern="1200" cap="none" spc="125" normalizeH="0" baseline="0" noProof="0" dirty="0">
                <a:ln>
                  <a:noFill/>
                </a:ln>
                <a:solidFill>
                  <a:srgbClr val="FDF9C8"/>
                </a:solidFill>
                <a:effectLst/>
                <a:uLnTx/>
                <a:uFillTx/>
                <a:latin typeface="Constantia"/>
                <a:ea typeface="+mn-ea"/>
                <a:cs typeface="Constantia"/>
              </a:rPr>
              <a:t>g</a:t>
            </a:r>
            <a:r>
              <a:rPr kumimoji="0" sz="2200" b="0" i="0" u="none" strike="noStrike" kern="1200" cap="none" spc="0" normalizeH="0" baseline="0" noProof="0" dirty="0">
                <a:ln>
                  <a:noFill/>
                </a:ln>
                <a:solidFill>
                  <a:srgbClr val="FDF9C8"/>
                </a:solidFill>
                <a:effectLst/>
                <a:uLnTx/>
                <a:uFillTx/>
                <a:latin typeface="Constantia"/>
                <a:ea typeface="+mn-ea"/>
                <a:cs typeface="Constantia"/>
              </a:rPr>
              <a:t>y</a:t>
            </a:r>
            <a:r>
              <a:rPr kumimoji="0" sz="2200" b="0" i="0" u="none" strike="noStrike" kern="1200" cap="none" spc="145" normalizeH="0" baseline="0" noProof="0" dirty="0">
                <a:ln>
                  <a:noFill/>
                </a:ln>
                <a:solidFill>
                  <a:srgbClr val="FDF9C8"/>
                </a:solidFill>
                <a:effectLst/>
                <a:uLnTx/>
                <a:uFillTx/>
                <a:latin typeface="Constantia"/>
                <a:ea typeface="+mn-ea"/>
                <a:cs typeface="Constantia"/>
              </a:rPr>
              <a:t> </a:t>
            </a:r>
            <a:r>
              <a:rPr kumimoji="0" sz="2200" b="0" i="0" u="none" strike="noStrike" kern="1200" cap="none" spc="25" normalizeH="0" baseline="0" noProof="0" dirty="0">
                <a:ln>
                  <a:noFill/>
                </a:ln>
                <a:solidFill>
                  <a:srgbClr val="FDF9C8"/>
                </a:solidFill>
                <a:effectLst/>
                <a:uLnTx/>
                <a:uFillTx/>
                <a:latin typeface="Constantia"/>
                <a:ea typeface="+mn-ea"/>
                <a:cs typeface="Constantia"/>
              </a:rPr>
              <a:t>M</a:t>
            </a:r>
            <a:r>
              <a:rPr kumimoji="0" sz="2200" b="0" i="0" u="none" strike="noStrike" kern="1200" cap="none" spc="75" normalizeH="0" baseline="0" noProof="0" dirty="0">
                <a:ln>
                  <a:noFill/>
                </a:ln>
                <a:solidFill>
                  <a:srgbClr val="FDF9C8"/>
                </a:solidFill>
                <a:effectLst/>
                <a:uLnTx/>
                <a:uFillTx/>
                <a:latin typeface="Constantia"/>
                <a:ea typeface="+mn-ea"/>
                <a:cs typeface="Constantia"/>
              </a:rPr>
              <a:t>o</a:t>
            </a:r>
            <a:r>
              <a:rPr kumimoji="0" sz="2200" b="0" i="0" u="none" strike="noStrike" kern="1200" cap="none" spc="70" normalizeH="0" baseline="0" noProof="0" dirty="0">
                <a:ln>
                  <a:noFill/>
                </a:ln>
                <a:solidFill>
                  <a:srgbClr val="FDF9C8"/>
                </a:solidFill>
                <a:effectLst/>
                <a:uLnTx/>
                <a:uFillTx/>
                <a:latin typeface="Constantia"/>
                <a:ea typeface="+mn-ea"/>
                <a:cs typeface="Constantia"/>
              </a:rPr>
              <a:t>u</a:t>
            </a:r>
            <a:r>
              <a:rPr kumimoji="0" sz="2200" b="0" i="0" u="none" strike="noStrike" kern="1200" cap="none" spc="75" normalizeH="0" baseline="0" noProof="0" dirty="0">
                <a:ln>
                  <a:noFill/>
                </a:ln>
                <a:solidFill>
                  <a:srgbClr val="FDF9C8"/>
                </a:solidFill>
                <a:effectLst/>
                <a:uLnTx/>
                <a:uFillTx/>
                <a:latin typeface="Constantia"/>
                <a:ea typeface="+mn-ea"/>
                <a:cs typeface="Constantia"/>
              </a:rPr>
              <a:t>nd</a:t>
            </a:r>
            <a:r>
              <a:rPr kumimoji="0" sz="2200" b="0" i="0" u="none" strike="noStrike" kern="1200" cap="none" spc="-10" normalizeH="0" baseline="0" noProof="0" dirty="0">
                <a:ln>
                  <a:noFill/>
                </a:ln>
                <a:solidFill>
                  <a:srgbClr val="FDF9C8"/>
                </a:solidFill>
                <a:effectLst/>
                <a:uLnTx/>
                <a:uFillTx/>
                <a:latin typeface="Constantia"/>
                <a:ea typeface="+mn-ea"/>
                <a:cs typeface="Constantia"/>
              </a:rPr>
              <a:t>s</a:t>
            </a:r>
            <a:r>
              <a:rPr kumimoji="0" sz="2200" b="0" i="0" u="none" strike="noStrike" kern="1200" cap="none" spc="160" normalizeH="0" baseline="0" noProof="0" dirty="0">
                <a:ln>
                  <a:noFill/>
                </a:ln>
                <a:solidFill>
                  <a:srgbClr val="FDF9C8"/>
                </a:solidFill>
                <a:effectLst/>
                <a:uLnTx/>
                <a:uFillTx/>
                <a:latin typeface="Constantia"/>
                <a:ea typeface="+mn-ea"/>
                <a:cs typeface="Constantia"/>
              </a:rPr>
              <a:t> </a:t>
            </a:r>
            <a:r>
              <a:rPr kumimoji="0" sz="2200" b="0" i="0" u="none" strike="noStrike" kern="1200" cap="none" spc="20" normalizeH="0" baseline="0" noProof="0" dirty="0">
                <a:ln>
                  <a:noFill/>
                </a:ln>
                <a:solidFill>
                  <a:srgbClr val="FDF9C8"/>
                </a:solidFill>
                <a:effectLst/>
                <a:uLnTx/>
                <a:uFillTx/>
                <a:latin typeface="Constantia"/>
                <a:ea typeface="+mn-ea"/>
                <a:cs typeface="Constantia"/>
              </a:rPr>
              <a:t>N</a:t>
            </a:r>
            <a:r>
              <a:rPr kumimoji="0" sz="2200" b="0" i="0" u="none" strike="noStrike" kern="1200" cap="none" spc="75" normalizeH="0" baseline="0" noProof="0" dirty="0">
                <a:ln>
                  <a:noFill/>
                </a:ln>
                <a:solidFill>
                  <a:srgbClr val="FDF9C8"/>
                </a:solidFill>
                <a:effectLst/>
                <a:uLnTx/>
                <a:uFillTx/>
                <a:latin typeface="Constantia"/>
                <a:ea typeface="+mn-ea"/>
                <a:cs typeface="Constantia"/>
              </a:rPr>
              <a:t>a</a:t>
            </a:r>
            <a:r>
              <a:rPr kumimoji="0" sz="2200" b="0" i="0" u="none" strike="noStrike" kern="1200" cap="none" spc="80" normalizeH="0" baseline="0" noProof="0" dirty="0">
                <a:ln>
                  <a:noFill/>
                </a:ln>
                <a:solidFill>
                  <a:srgbClr val="FDF9C8"/>
                </a:solidFill>
                <a:effectLst/>
                <a:uLnTx/>
                <a:uFillTx/>
                <a:latin typeface="Constantia"/>
                <a:ea typeface="+mn-ea"/>
                <a:cs typeface="Constantia"/>
              </a:rPr>
              <a:t>ti</a:t>
            </a:r>
            <a:r>
              <a:rPr kumimoji="0" sz="2200" b="0" i="0" u="none" strike="noStrike" kern="1200" cap="none" spc="75" normalizeH="0" baseline="0" noProof="0" dirty="0">
                <a:ln>
                  <a:noFill/>
                </a:ln>
                <a:solidFill>
                  <a:srgbClr val="FDF9C8"/>
                </a:solidFill>
                <a:effectLst/>
                <a:uLnTx/>
                <a:uFillTx/>
                <a:latin typeface="Constantia"/>
                <a:ea typeface="+mn-ea"/>
                <a:cs typeface="Constantia"/>
              </a:rPr>
              <a:t>ona</a:t>
            </a:r>
            <a:r>
              <a:rPr kumimoji="0" sz="2200" b="0" i="0" u="none" strike="noStrike" kern="1200" cap="none" spc="-10" normalizeH="0" baseline="0" noProof="0" dirty="0">
                <a:ln>
                  <a:noFill/>
                </a:ln>
                <a:solidFill>
                  <a:srgbClr val="FDF9C8"/>
                </a:solidFill>
                <a:effectLst/>
                <a:uLnTx/>
                <a:uFillTx/>
                <a:latin typeface="Constantia"/>
                <a:ea typeface="+mn-ea"/>
                <a:cs typeface="Constantia"/>
              </a:rPr>
              <a:t>l</a:t>
            </a:r>
            <a:r>
              <a:rPr kumimoji="0" sz="2200" b="0" i="0" u="none" strike="noStrike" kern="1200" cap="none" spc="204" normalizeH="0" baseline="0" noProof="0" dirty="0">
                <a:ln>
                  <a:noFill/>
                </a:ln>
                <a:solidFill>
                  <a:srgbClr val="FDF9C8"/>
                </a:solidFill>
                <a:effectLst/>
                <a:uLnTx/>
                <a:uFillTx/>
                <a:latin typeface="Constantia"/>
                <a:ea typeface="+mn-ea"/>
                <a:cs typeface="Constantia"/>
              </a:rPr>
              <a:t> </a:t>
            </a:r>
            <a:r>
              <a:rPr kumimoji="0" sz="2200" b="0" i="0" u="none" strike="noStrike" kern="1200" cap="none" spc="25" normalizeH="0" baseline="0" noProof="0" dirty="0">
                <a:ln>
                  <a:noFill/>
                </a:ln>
                <a:solidFill>
                  <a:srgbClr val="FDF9C8"/>
                </a:solidFill>
                <a:effectLst/>
                <a:uLnTx/>
                <a:uFillTx/>
                <a:latin typeface="Constantia"/>
                <a:ea typeface="+mn-ea"/>
                <a:cs typeface="Constantia"/>
              </a:rPr>
              <a:t>M</a:t>
            </a:r>
            <a:r>
              <a:rPr kumimoji="0" sz="2200" b="0" i="0" u="none" strike="noStrike" kern="1200" cap="none" spc="75" normalizeH="0" baseline="0" noProof="0" dirty="0">
                <a:ln>
                  <a:noFill/>
                </a:ln>
                <a:solidFill>
                  <a:srgbClr val="FDF9C8"/>
                </a:solidFill>
                <a:effectLst/>
                <a:uLnTx/>
                <a:uFillTx/>
                <a:latin typeface="Constantia"/>
                <a:ea typeface="+mn-ea"/>
                <a:cs typeface="Constantia"/>
              </a:rPr>
              <a:t>on</a:t>
            </a:r>
            <a:r>
              <a:rPr kumimoji="0" sz="2200" b="0" i="0" u="none" strike="noStrike" kern="1200" cap="none" spc="70" normalizeH="0" baseline="0" noProof="0" dirty="0">
                <a:ln>
                  <a:noFill/>
                </a:ln>
                <a:solidFill>
                  <a:srgbClr val="FDF9C8"/>
                </a:solidFill>
                <a:effectLst/>
                <a:uLnTx/>
                <a:uFillTx/>
                <a:latin typeface="Constantia"/>
                <a:ea typeface="+mn-ea"/>
                <a:cs typeface="Constantia"/>
              </a:rPr>
              <a:t>u</a:t>
            </a:r>
            <a:r>
              <a:rPr kumimoji="0" sz="2200" b="0" i="0" u="none" strike="noStrike" kern="1200" cap="none" spc="75" normalizeH="0" baseline="0" noProof="0" dirty="0">
                <a:ln>
                  <a:noFill/>
                </a:ln>
                <a:solidFill>
                  <a:srgbClr val="FDF9C8"/>
                </a:solidFill>
                <a:effectLst/>
                <a:uLnTx/>
                <a:uFillTx/>
                <a:latin typeface="Constantia"/>
                <a:ea typeface="+mn-ea"/>
                <a:cs typeface="Constantia"/>
              </a:rPr>
              <a:t>men</a:t>
            </a:r>
            <a:r>
              <a:rPr kumimoji="0" sz="2200" b="0" i="0" u="none" strike="noStrike" kern="1200" cap="none" spc="-10" normalizeH="0" baseline="0" noProof="0" dirty="0">
                <a:ln>
                  <a:noFill/>
                </a:ln>
                <a:solidFill>
                  <a:srgbClr val="FDF9C8"/>
                </a:solidFill>
                <a:effectLst/>
                <a:uLnTx/>
                <a:uFillTx/>
                <a:latin typeface="Constantia"/>
                <a:ea typeface="+mn-ea"/>
                <a:cs typeface="Constantia"/>
              </a:rPr>
              <a:t>t</a:t>
            </a:r>
            <a:endParaRPr kumimoji="0" sz="2200" b="0" i="0" u="none" strike="noStrike" kern="1200" cap="none" spc="0" normalizeH="0" baseline="0" noProof="0">
              <a:ln>
                <a:noFill/>
              </a:ln>
              <a:solidFill>
                <a:prstClr val="black"/>
              </a:solidFill>
              <a:effectLst/>
              <a:uLnTx/>
              <a:uFillTx/>
              <a:latin typeface="Constantia"/>
              <a:ea typeface="+mn-ea"/>
              <a:cs typeface="Constantia"/>
            </a:endParaRPr>
          </a:p>
        </p:txBody>
      </p:sp>
      <p:sp>
        <p:nvSpPr>
          <p:cNvPr id="11" name="object 11"/>
          <p:cNvSpPr/>
          <p:nvPr/>
        </p:nvSpPr>
        <p:spPr>
          <a:xfrm>
            <a:off x="2166455" y="2757552"/>
            <a:ext cx="7956715" cy="45993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770888" y="2452116"/>
            <a:ext cx="8724900" cy="91897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9761219" y="2452116"/>
            <a:ext cx="874776" cy="918972"/>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796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F4D6D5-2C33-4B8F-87F9-099314ADA0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77635" y="1809694"/>
            <a:ext cx="3131818" cy="3131818"/>
          </a:xfrm>
          <a:prstGeom prst="rect">
            <a:avLst/>
          </a:prstGeom>
        </p:spPr>
      </p:pic>
      <p:cxnSp>
        <p:nvCxnSpPr>
          <p:cNvPr id="10" name="Straight Connector 9"/>
          <p:cNvCxnSpPr/>
          <p:nvPr/>
        </p:nvCxnSpPr>
        <p:spPr>
          <a:xfrm>
            <a:off x="792480" y="528991"/>
            <a:ext cx="10607040"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92480" y="174511"/>
            <a:ext cx="106070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3" name="Title 2"/>
          <p:cNvSpPr>
            <a:spLocks noGrp="1"/>
          </p:cNvSpPr>
          <p:nvPr>
            <p:ph type="title"/>
          </p:nvPr>
        </p:nvSpPr>
        <p:spPr>
          <a:xfrm>
            <a:off x="792480" y="381000"/>
            <a:ext cx="10607040" cy="1044388"/>
          </a:xfrm>
        </p:spPr>
        <p:txBody>
          <a:bodyPr anchor="b"/>
          <a:lstStyle/>
          <a:p>
            <a:r>
              <a:rPr lang="en-US" sz="3600" b="1" dirty="0">
                <a:solidFill>
                  <a:srgbClr val="007066"/>
                </a:solidFill>
                <a:latin typeface="Arial"/>
                <a:cs typeface="Arial"/>
              </a:rPr>
              <a:t>Thematic Product Lines and Approvals</a:t>
            </a:r>
          </a:p>
        </p:txBody>
      </p:sp>
      <p:pic>
        <p:nvPicPr>
          <p:cNvPr id="24" name="Content Placeholder 23">
            <a:extLst>
              <a:ext uri="{FF2B5EF4-FFF2-40B4-BE49-F238E27FC236}">
                <a16:creationId xmlns:a16="http://schemas.microsoft.com/office/drawing/2014/main" id="{80A93CA4-47F7-4D5F-ACE8-1396A79C3BA0}"/>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tretch>
            <a:fillRect/>
          </a:stretch>
        </p:blipFill>
        <p:spPr>
          <a:xfrm>
            <a:off x="1006621" y="1992574"/>
            <a:ext cx="2826327" cy="3657600"/>
          </a:xfrm>
          <a:ln>
            <a:solidFill>
              <a:schemeClr val="tx1"/>
            </a:solidFill>
          </a:ln>
        </p:spPr>
      </p:pic>
      <p:pic>
        <p:nvPicPr>
          <p:cNvPr id="28" name="Picture 27">
            <a:extLst>
              <a:ext uri="{FF2B5EF4-FFF2-40B4-BE49-F238E27FC236}">
                <a16:creationId xmlns:a16="http://schemas.microsoft.com/office/drawing/2014/main" id="{8728CA9D-4ED8-48B0-B6CB-A5347C9B2D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61491" y="1992574"/>
            <a:ext cx="2244122" cy="1552184"/>
          </a:xfrm>
          <a:prstGeom prst="rect">
            <a:avLst/>
          </a:prstGeom>
        </p:spPr>
      </p:pic>
      <p:pic>
        <p:nvPicPr>
          <p:cNvPr id="30" name="Picture 29">
            <a:extLst>
              <a:ext uri="{FF2B5EF4-FFF2-40B4-BE49-F238E27FC236}">
                <a16:creationId xmlns:a16="http://schemas.microsoft.com/office/drawing/2014/main" id="{E6113FBB-A08A-4FFA-907F-00FC283F300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626857" y="3249874"/>
            <a:ext cx="914400" cy="1463040"/>
          </a:xfrm>
          <a:prstGeom prst="rect">
            <a:avLst/>
          </a:prstGeom>
        </p:spPr>
      </p:pic>
      <p:pic>
        <p:nvPicPr>
          <p:cNvPr id="32" name="Picture 31">
            <a:extLst>
              <a:ext uri="{FF2B5EF4-FFF2-40B4-BE49-F238E27FC236}">
                <a16:creationId xmlns:a16="http://schemas.microsoft.com/office/drawing/2014/main" id="{C9BE3202-DB4B-473C-963F-746C2C6004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561324" y="1575254"/>
            <a:ext cx="1045466" cy="1463040"/>
          </a:xfrm>
          <a:prstGeom prst="rect">
            <a:avLst/>
          </a:prstGeom>
        </p:spPr>
      </p:pic>
      <p:pic>
        <p:nvPicPr>
          <p:cNvPr id="26" name="Picture 25">
            <a:extLst>
              <a:ext uri="{FF2B5EF4-FFF2-40B4-BE49-F238E27FC236}">
                <a16:creationId xmlns:a16="http://schemas.microsoft.com/office/drawing/2014/main" id="{449CD494-738C-482E-8227-946E85EA9D0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2635" y="3544758"/>
            <a:ext cx="2030786" cy="2030786"/>
          </a:xfrm>
          <a:prstGeom prst="rect">
            <a:avLst/>
          </a:prstGeom>
        </p:spPr>
      </p:pic>
    </p:spTree>
    <p:extLst>
      <p:ext uri="{BB962C8B-B14F-4D97-AF65-F5344CB8AC3E}">
        <p14:creationId xmlns:p14="http://schemas.microsoft.com/office/powerpoint/2010/main" val="31988331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11" name="TextBox 10"/>
          <p:cNvSpPr txBox="1"/>
          <p:nvPr/>
        </p:nvSpPr>
        <p:spPr>
          <a:xfrm>
            <a:off x="2379134" y="2923137"/>
            <a:ext cx="7859901" cy="507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
        <p:nvSpPr>
          <p:cNvPr id="3" name="Title 2"/>
          <p:cNvSpPr>
            <a:spLocks noGrp="1"/>
          </p:cNvSpPr>
          <p:nvPr>
            <p:ph type="title"/>
          </p:nvPr>
        </p:nvSpPr>
        <p:spPr/>
        <p:txBody>
          <a:bodyPr anchor="b"/>
          <a:lstStyle/>
          <a:p>
            <a:r>
              <a:rPr lang="en-US" sz="3600" b="1" dirty="0">
                <a:solidFill>
                  <a:srgbClr val="007066"/>
                </a:solidFill>
                <a:latin typeface="Arial"/>
                <a:cs typeface="Arial"/>
              </a:rPr>
              <a:t>Thematic Product Lines and Approvals</a:t>
            </a:r>
          </a:p>
        </p:txBody>
      </p:sp>
      <p:graphicFrame>
        <p:nvGraphicFramePr>
          <p:cNvPr id="16" name="Content Placeholder 11"/>
          <p:cNvGraphicFramePr>
            <a:graphicFrameLocks/>
          </p:cNvGraphicFramePr>
          <p:nvPr>
            <p:extLst/>
          </p:nvPr>
        </p:nvGraphicFramePr>
        <p:xfrm>
          <a:off x="1939710" y="3748961"/>
          <a:ext cx="8191293" cy="1720671"/>
        </p:xfrm>
        <a:graphic>
          <a:graphicData uri="http://schemas.openxmlformats.org/drawingml/2006/table">
            <a:tbl>
              <a:tblPr/>
              <a:tblGrid>
                <a:gridCol w="1298831">
                  <a:extLst>
                    <a:ext uri="{9D8B030D-6E8A-4147-A177-3AD203B41FA5}">
                      <a16:colId xmlns:a16="http://schemas.microsoft.com/office/drawing/2014/main" val="20000"/>
                    </a:ext>
                  </a:extLst>
                </a:gridCol>
                <a:gridCol w="415626">
                  <a:extLst>
                    <a:ext uri="{9D8B030D-6E8A-4147-A177-3AD203B41FA5}">
                      <a16:colId xmlns:a16="http://schemas.microsoft.com/office/drawing/2014/main" val="20001"/>
                    </a:ext>
                  </a:extLst>
                </a:gridCol>
                <a:gridCol w="588803">
                  <a:extLst>
                    <a:ext uri="{9D8B030D-6E8A-4147-A177-3AD203B41FA5}">
                      <a16:colId xmlns:a16="http://schemas.microsoft.com/office/drawing/2014/main" val="20002"/>
                    </a:ext>
                  </a:extLst>
                </a:gridCol>
                <a:gridCol w="415626">
                  <a:extLst>
                    <a:ext uri="{9D8B030D-6E8A-4147-A177-3AD203B41FA5}">
                      <a16:colId xmlns:a16="http://schemas.microsoft.com/office/drawing/2014/main" val="20003"/>
                    </a:ext>
                  </a:extLst>
                </a:gridCol>
                <a:gridCol w="513038">
                  <a:extLst>
                    <a:ext uri="{9D8B030D-6E8A-4147-A177-3AD203B41FA5}">
                      <a16:colId xmlns:a16="http://schemas.microsoft.com/office/drawing/2014/main" val="20004"/>
                    </a:ext>
                  </a:extLst>
                </a:gridCol>
                <a:gridCol w="461086">
                  <a:extLst>
                    <a:ext uri="{9D8B030D-6E8A-4147-A177-3AD203B41FA5}">
                      <a16:colId xmlns:a16="http://schemas.microsoft.com/office/drawing/2014/main" val="20005"/>
                    </a:ext>
                  </a:extLst>
                </a:gridCol>
                <a:gridCol w="701369">
                  <a:extLst>
                    <a:ext uri="{9D8B030D-6E8A-4147-A177-3AD203B41FA5}">
                      <a16:colId xmlns:a16="http://schemas.microsoft.com/office/drawing/2014/main" val="20006"/>
                    </a:ext>
                  </a:extLst>
                </a:gridCol>
                <a:gridCol w="642921">
                  <a:extLst>
                    <a:ext uri="{9D8B030D-6E8A-4147-A177-3AD203B41FA5}">
                      <a16:colId xmlns:a16="http://schemas.microsoft.com/office/drawing/2014/main" val="20007"/>
                    </a:ext>
                  </a:extLst>
                </a:gridCol>
                <a:gridCol w="623438">
                  <a:extLst>
                    <a:ext uri="{9D8B030D-6E8A-4147-A177-3AD203B41FA5}">
                      <a16:colId xmlns:a16="http://schemas.microsoft.com/office/drawing/2014/main" val="20008"/>
                    </a:ext>
                  </a:extLst>
                </a:gridCol>
                <a:gridCol w="346355">
                  <a:extLst>
                    <a:ext uri="{9D8B030D-6E8A-4147-A177-3AD203B41FA5}">
                      <a16:colId xmlns:a16="http://schemas.microsoft.com/office/drawing/2014/main" val="20009"/>
                    </a:ext>
                  </a:extLst>
                </a:gridCol>
                <a:gridCol w="279249">
                  <a:extLst>
                    <a:ext uri="{9D8B030D-6E8A-4147-A177-3AD203B41FA5}">
                      <a16:colId xmlns:a16="http://schemas.microsoft.com/office/drawing/2014/main" val="20010"/>
                    </a:ext>
                  </a:extLst>
                </a:gridCol>
                <a:gridCol w="380990">
                  <a:extLst>
                    <a:ext uri="{9D8B030D-6E8A-4147-A177-3AD203B41FA5}">
                      <a16:colId xmlns:a16="http://schemas.microsoft.com/office/drawing/2014/main" val="20011"/>
                    </a:ext>
                  </a:extLst>
                </a:gridCol>
                <a:gridCol w="337695">
                  <a:extLst>
                    <a:ext uri="{9D8B030D-6E8A-4147-A177-3AD203B41FA5}">
                      <a16:colId xmlns:a16="http://schemas.microsoft.com/office/drawing/2014/main" val="20012"/>
                    </a:ext>
                  </a:extLst>
                </a:gridCol>
                <a:gridCol w="415626">
                  <a:extLst>
                    <a:ext uri="{9D8B030D-6E8A-4147-A177-3AD203B41FA5}">
                      <a16:colId xmlns:a16="http://schemas.microsoft.com/office/drawing/2014/main" val="20013"/>
                    </a:ext>
                  </a:extLst>
                </a:gridCol>
                <a:gridCol w="355014">
                  <a:extLst>
                    <a:ext uri="{9D8B030D-6E8A-4147-A177-3AD203B41FA5}">
                      <a16:colId xmlns:a16="http://schemas.microsoft.com/office/drawing/2014/main" val="20014"/>
                    </a:ext>
                  </a:extLst>
                </a:gridCol>
                <a:gridCol w="415626">
                  <a:extLst>
                    <a:ext uri="{9D8B030D-6E8A-4147-A177-3AD203B41FA5}">
                      <a16:colId xmlns:a16="http://schemas.microsoft.com/office/drawing/2014/main" val="20015"/>
                    </a:ext>
                  </a:extLst>
                </a:gridCol>
              </a:tblGrid>
              <a:tr h="96898">
                <a:tc>
                  <a:txBody>
                    <a:bodyPr/>
                    <a:lstStyle/>
                    <a:p>
                      <a:pPr algn="l" fontAlgn="b"/>
                      <a:r>
                        <a:rPr lang="en-US" sz="700" b="1" i="0" u="none" strike="noStrike" dirty="0">
                          <a:solidFill>
                            <a:srgbClr val="000000"/>
                          </a:solidFill>
                          <a:effectLst/>
                          <a:latin typeface="Calibri" panose="020F0502020204030204" pitchFamily="34" charset="0"/>
                        </a:rPr>
                        <a:t>ITEM </a:t>
                      </a: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COST</a:t>
                      </a: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RETAIL</a:t>
                      </a: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GM%</a:t>
                      </a: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UNIT MIN</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Total Cost</a:t>
                      </a: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Total Retail</a:t>
                      </a: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Total</a:t>
                      </a:r>
                    </a:p>
                  </a:txBody>
                  <a:tcPr marL="6019" marR="6019" marT="6019"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915</a:t>
                      </a:r>
                    </a:p>
                  </a:txBody>
                  <a:tcPr marL="6019" marR="6019" marT="6019"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301C</a:t>
                      </a:r>
                    </a:p>
                  </a:txBody>
                  <a:tcPr marL="6019" marR="6019" marT="6019"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305Z</a:t>
                      </a:r>
                    </a:p>
                  </a:txBody>
                  <a:tcPr marL="6019" marR="6019" marT="6019"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476</a:t>
                      </a:r>
                    </a:p>
                  </a:txBody>
                  <a:tcPr marL="6019" marR="6019" marT="6019"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407C</a:t>
                      </a:r>
                    </a:p>
                  </a:txBody>
                  <a:tcPr marL="6019" marR="6019" marT="6019"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504</a:t>
                      </a:r>
                    </a:p>
                  </a:txBody>
                  <a:tcPr marL="6019" marR="6019" marT="6019"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260</a:t>
                      </a:r>
                    </a:p>
                  </a:txBody>
                  <a:tcPr marL="6019" marR="6019" marT="6019" marB="0" anchor="b">
                    <a:lnL>
                      <a:noFill/>
                    </a:lnL>
                    <a:lnR>
                      <a:noFill/>
                    </a:lnR>
                    <a:lnT>
                      <a:noFill/>
                    </a:lnT>
                    <a:lnB>
                      <a:noFill/>
                    </a:lnB>
                  </a:tcPr>
                </a:tc>
                <a:extLst>
                  <a:ext uri="{0D108BD9-81ED-4DB2-BD59-A6C34878D82A}">
                    <a16:rowId xmlns:a16="http://schemas.microsoft.com/office/drawing/2014/main" val="10000"/>
                  </a:ext>
                </a:extLst>
              </a:tr>
              <a:tr h="96898">
                <a:tc>
                  <a:txBody>
                    <a:bodyPr/>
                    <a:lstStyle/>
                    <a:p>
                      <a:pPr algn="l" fontAlgn="b"/>
                      <a:r>
                        <a:rPr lang="en-US" sz="700" b="0" i="0" u="none" strike="noStrike">
                          <a:solidFill>
                            <a:srgbClr val="000000"/>
                          </a:solidFill>
                          <a:effectLst/>
                          <a:latin typeface="Calibri" panose="020F0502020204030204" pitchFamily="34" charset="0"/>
                        </a:rPr>
                        <a:t>MAGNET WWI NOTHING STOPS</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$2.15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$5.95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64%</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$335.40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$928.20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156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60</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extLst>
                  <a:ext uri="{0D108BD9-81ED-4DB2-BD59-A6C34878D82A}">
                    <a16:rowId xmlns:a16="http://schemas.microsoft.com/office/drawing/2014/main" val="10001"/>
                  </a:ext>
                </a:extLst>
              </a:tr>
              <a:tr h="96898">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ctr"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ctr"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ctr"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ctr"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ctr"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ctr"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ctr"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extLst>
                  <a:ext uri="{0D108BD9-81ED-4DB2-BD59-A6C34878D82A}">
                    <a16:rowId xmlns:a16="http://schemas.microsoft.com/office/drawing/2014/main" val="10002"/>
                  </a:ext>
                </a:extLst>
              </a:tr>
              <a:tr h="176595">
                <a:tc>
                  <a:txBody>
                    <a:bodyPr/>
                    <a:lstStyle/>
                    <a:p>
                      <a:pPr algn="l" fontAlgn="b"/>
                      <a:r>
                        <a:rPr lang="en-US" sz="700" b="0" i="0" u="none" strike="noStrike">
                          <a:solidFill>
                            <a:srgbClr val="000000"/>
                          </a:solidFill>
                          <a:effectLst/>
                          <a:latin typeface="Calibri" panose="020F0502020204030204" pitchFamily="34" charset="0"/>
                        </a:rPr>
                        <a:t>POSTCARD WWI NOTHING STOPS</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$0.23</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$1.00</a:t>
                      </a:r>
                    </a:p>
                  </a:txBody>
                  <a:tcPr marL="6019" marR="6019" marT="6019" marB="0" anchor="b">
                    <a:lnL>
                      <a:noFill/>
                    </a:lnL>
                    <a:lnR>
                      <a:noFill/>
                    </a:lnR>
                    <a:lnT>
                      <a:noFill/>
                    </a:lnT>
                    <a:lnB>
                      <a:noFill/>
                    </a:lnB>
                  </a:tcPr>
                </a:tc>
                <a:tc>
                  <a:txBody>
                    <a:bodyPr/>
                    <a:lstStyle/>
                    <a:p>
                      <a:pPr algn="l" fontAlgn="b"/>
                      <a:r>
                        <a:rPr lang="en-US" sz="700" b="0" i="0" u="none" strike="noStrike" dirty="0">
                          <a:solidFill>
                            <a:srgbClr val="000000"/>
                          </a:solidFill>
                          <a:effectLst/>
                          <a:latin typeface="Calibri" panose="020F0502020204030204" pitchFamily="34" charset="0"/>
                        </a:rPr>
                        <a:t>77%</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$74.52</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$324.00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324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0</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72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108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extLst>
                  <a:ext uri="{0D108BD9-81ED-4DB2-BD59-A6C34878D82A}">
                    <a16:rowId xmlns:a16="http://schemas.microsoft.com/office/drawing/2014/main" val="10003"/>
                  </a:ext>
                </a:extLst>
              </a:tr>
              <a:tr h="176595">
                <a:tc>
                  <a:txBody>
                    <a:bodyPr/>
                    <a:lstStyle/>
                    <a:p>
                      <a:pPr algn="l" fontAlgn="b"/>
                      <a:r>
                        <a:rPr lang="en-US" sz="700" b="0" i="0" u="none" strike="noStrike">
                          <a:solidFill>
                            <a:srgbClr val="000000"/>
                          </a:solidFill>
                          <a:effectLst/>
                          <a:latin typeface="Calibri" panose="020F0502020204030204" pitchFamily="34" charset="0"/>
                        </a:rPr>
                        <a:t>ORNAMENT WWI NOTHING STOPS</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$6.50</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$15.95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59%</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6</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$351.00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$861.30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0</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0</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a:t>
                      </a:r>
                    </a:p>
                  </a:txBody>
                  <a:tcPr marL="6019" marR="6019" marT="6019" marB="0" anchor="b">
                    <a:lnL>
                      <a:noFill/>
                    </a:lnL>
                    <a:lnR>
                      <a:noFill/>
                    </a:lnR>
                    <a:lnT>
                      <a:noFill/>
                    </a:lnT>
                    <a:lnB>
                      <a:noFill/>
                    </a:lnB>
                  </a:tcPr>
                </a:tc>
                <a:extLst>
                  <a:ext uri="{0D108BD9-81ED-4DB2-BD59-A6C34878D82A}">
                    <a16:rowId xmlns:a16="http://schemas.microsoft.com/office/drawing/2014/main" val="10004"/>
                  </a:ext>
                </a:extLst>
              </a:tr>
              <a:tr h="176595">
                <a:tc>
                  <a:txBody>
                    <a:bodyPr/>
                    <a:lstStyle/>
                    <a:p>
                      <a:pPr algn="l" fontAlgn="b"/>
                      <a:r>
                        <a:rPr lang="en-US" sz="700" b="0" i="0" u="none" strike="noStrike">
                          <a:solidFill>
                            <a:srgbClr val="000000"/>
                          </a:solidFill>
                          <a:effectLst/>
                          <a:latin typeface="Calibri" panose="020F0502020204030204" pitchFamily="34" charset="0"/>
                        </a:rPr>
                        <a:t>PRINT WWI NOTHING STOPS 8X10</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$4.85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$13.95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65%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6</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$582.00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$1,674.00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120</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60</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a:t>
                      </a:r>
                    </a:p>
                  </a:txBody>
                  <a:tcPr marL="6019" marR="6019" marT="6019" marB="0" anchor="b">
                    <a:lnL>
                      <a:noFill/>
                    </a:lnL>
                    <a:lnR>
                      <a:noFill/>
                    </a:lnR>
                    <a:lnT>
                      <a:noFill/>
                    </a:lnT>
                    <a:lnB>
                      <a:noFill/>
                    </a:lnB>
                  </a:tcPr>
                </a:tc>
                <a:extLst>
                  <a:ext uri="{0D108BD9-81ED-4DB2-BD59-A6C34878D82A}">
                    <a16:rowId xmlns:a16="http://schemas.microsoft.com/office/drawing/2014/main" val="10005"/>
                  </a:ext>
                </a:extLst>
              </a:tr>
              <a:tr h="96898">
                <a:tc>
                  <a:txBody>
                    <a:bodyPr/>
                    <a:lstStyle/>
                    <a:p>
                      <a:pPr algn="l" fontAlgn="b"/>
                      <a:r>
                        <a:rPr lang="en-US" sz="700" b="0" i="0" u="none" strike="noStrike">
                          <a:solidFill>
                            <a:srgbClr val="000000"/>
                          </a:solidFill>
                          <a:effectLst/>
                          <a:latin typeface="Calibri" panose="020F0502020204030204" pitchFamily="34" charset="0"/>
                        </a:rPr>
                        <a:t>STICKER WWI NOTHING STOPS</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$0.75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$1.95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62%</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32</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$456.00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$1,185.60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608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96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64</a:t>
                      </a:r>
                    </a:p>
                  </a:txBody>
                  <a:tcPr marL="6019" marR="6019" marT="6019" marB="0" anchor="b">
                    <a:lnL>
                      <a:noFill/>
                    </a:lnL>
                    <a:lnR>
                      <a:noFill/>
                    </a:lnR>
                    <a:lnT>
                      <a:noFill/>
                    </a:lnT>
                    <a:lnB>
                      <a:noFill/>
                    </a:lnB>
                  </a:tcPr>
                </a:tc>
                <a:extLst>
                  <a:ext uri="{0D108BD9-81ED-4DB2-BD59-A6C34878D82A}">
                    <a16:rowId xmlns:a16="http://schemas.microsoft.com/office/drawing/2014/main" val="10006"/>
                  </a:ext>
                </a:extLst>
              </a:tr>
              <a:tr h="176595">
                <a:tc>
                  <a:txBody>
                    <a:bodyPr/>
                    <a:lstStyle/>
                    <a:p>
                      <a:pPr algn="l" fontAlgn="b"/>
                      <a:r>
                        <a:rPr lang="en-US" sz="700" b="0" i="0" u="none" strike="noStrike">
                          <a:solidFill>
                            <a:srgbClr val="000000"/>
                          </a:solidFill>
                          <a:effectLst/>
                          <a:latin typeface="Calibri" panose="020F0502020204030204" pitchFamily="34" charset="0"/>
                        </a:rPr>
                        <a:t>MUG WWI NOTHING STOPS WHITE</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$4.50</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$12.95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65%</a:t>
                      </a:r>
                    </a:p>
                  </a:txBody>
                  <a:tcPr marL="6019" marR="6019" marT="601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$648.00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$1,864.80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0</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12</a:t>
                      </a:r>
                    </a:p>
                  </a:txBody>
                  <a:tcPr marL="6019" marR="6019" marT="6019" marB="0" anchor="b">
                    <a:lnL>
                      <a:noFill/>
                    </a:lnL>
                    <a:lnR>
                      <a:noFill/>
                    </a:lnR>
                    <a:lnT>
                      <a:noFill/>
                    </a:lnT>
                    <a:lnB>
                      <a:noFill/>
                    </a:lnB>
                  </a:tcPr>
                </a:tc>
                <a:extLst>
                  <a:ext uri="{0D108BD9-81ED-4DB2-BD59-A6C34878D82A}">
                    <a16:rowId xmlns:a16="http://schemas.microsoft.com/office/drawing/2014/main" val="10007"/>
                  </a:ext>
                </a:extLst>
              </a:tr>
              <a:tr h="96898">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65%</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$2,446.92</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$6,837.90</a:t>
                      </a:r>
                    </a:p>
                  </a:txBody>
                  <a:tcPr marL="6019" marR="6019" marT="601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1406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94</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272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392</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136</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148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228</a:t>
                      </a:r>
                    </a:p>
                  </a:txBody>
                  <a:tcPr marL="6019" marR="6019" marT="6019" marB="0" anchor="b">
                    <a:lnL>
                      <a:noFill/>
                    </a:lnL>
                    <a:lnR>
                      <a:noFill/>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136</a:t>
                      </a:r>
                    </a:p>
                  </a:txBody>
                  <a:tcPr marL="6019" marR="6019" marT="6019" marB="0" anchor="b">
                    <a:lnL>
                      <a:noFill/>
                    </a:lnL>
                    <a:lnR>
                      <a:noFill/>
                    </a:lnR>
                    <a:lnT>
                      <a:noFill/>
                    </a:lnT>
                    <a:lnB>
                      <a:noFill/>
                    </a:lnB>
                  </a:tcPr>
                </a:tc>
                <a:extLst>
                  <a:ext uri="{0D108BD9-81ED-4DB2-BD59-A6C34878D82A}">
                    <a16:rowId xmlns:a16="http://schemas.microsoft.com/office/drawing/2014/main" val="10008"/>
                  </a:ext>
                </a:extLst>
              </a:tr>
              <a:tr h="96898">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Overall GM %</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extLst>
                  <a:ext uri="{0D108BD9-81ED-4DB2-BD59-A6C34878D82A}">
                    <a16:rowId xmlns:a16="http://schemas.microsoft.com/office/drawing/2014/main" val="10009"/>
                  </a:ext>
                </a:extLst>
              </a:tr>
              <a:tr h="96898">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1" i="0" u="none" strike="noStrike">
                          <a:solidFill>
                            <a:srgbClr val="000000"/>
                          </a:solidFill>
                          <a:effectLst/>
                          <a:latin typeface="Calibri" panose="020F0502020204030204" pitchFamily="34" charset="0"/>
                        </a:rPr>
                        <a:t>63.25%</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extLst>
                  <a:ext uri="{0D108BD9-81ED-4DB2-BD59-A6C34878D82A}">
                    <a16:rowId xmlns:a16="http://schemas.microsoft.com/office/drawing/2014/main" val="10010"/>
                  </a:ext>
                </a:extLst>
              </a:tr>
              <a:tr h="96898">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Total Cost</a:t>
                      </a:r>
                    </a:p>
                  </a:txBody>
                  <a:tcPr marL="6019" marR="6019" marT="6019" marB="0" anchor="b">
                    <a:lnL>
                      <a:noFill/>
                    </a:lnL>
                    <a:lnR>
                      <a:noFill/>
                    </a:lnR>
                    <a:lnT>
                      <a:noFill/>
                    </a:lnT>
                    <a:lnB>
                      <a:noFill/>
                    </a:lnB>
                  </a:tcPr>
                </a:tc>
                <a:tc gridSpan="2">
                  <a:txBody>
                    <a:bodyPr/>
                    <a:lstStyle/>
                    <a:p>
                      <a:pPr algn="l" fontAlgn="b"/>
                      <a:r>
                        <a:rPr lang="en-US" sz="700" b="1" i="0" u="none" strike="noStrike">
                          <a:solidFill>
                            <a:srgbClr val="000000"/>
                          </a:solidFill>
                          <a:effectLst/>
                          <a:latin typeface="Calibri" panose="020F0502020204030204" pitchFamily="34" charset="0"/>
                        </a:rPr>
                        <a:t>Total Retail</a:t>
                      </a:r>
                    </a:p>
                  </a:txBody>
                  <a:tcPr marL="6019" marR="6019" marT="6019" marB="0" anchor="b">
                    <a:lnL>
                      <a:noFill/>
                    </a:lnL>
                    <a:lnR>
                      <a:noFill/>
                    </a:lnR>
                    <a:lnT>
                      <a:noFill/>
                    </a:lnT>
                    <a:lnB>
                      <a:noFill/>
                    </a:lnB>
                  </a:tcPr>
                </a:tc>
                <a:tc hMerge="1">
                  <a:txBody>
                    <a:bodyPr/>
                    <a:lstStyle/>
                    <a:p>
                      <a:endParaRPr lang="en-US"/>
                    </a:p>
                  </a:txBody>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extLst>
                  <a:ext uri="{0D108BD9-81ED-4DB2-BD59-A6C34878D82A}">
                    <a16:rowId xmlns:a16="http://schemas.microsoft.com/office/drawing/2014/main" val="10011"/>
                  </a:ext>
                </a:extLst>
              </a:tr>
              <a:tr h="96898">
                <a:tc>
                  <a:txBody>
                    <a:bodyPr/>
                    <a:lstStyle/>
                    <a:p>
                      <a:pPr algn="l" fontAlgn="b"/>
                      <a:endParaRPr lang="en-US" sz="700" b="0" i="0" u="none" strike="noStrike" dirty="0">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r" fontAlgn="b"/>
                      <a:r>
                        <a:rPr lang="en-US" sz="700" b="1" i="0" u="none" strike="noStrike">
                          <a:solidFill>
                            <a:srgbClr val="000000"/>
                          </a:solidFill>
                          <a:effectLst/>
                          <a:latin typeface="Calibri" panose="020F0502020204030204" pitchFamily="34" charset="0"/>
                        </a:rPr>
                        <a:t>$5,026.44</a:t>
                      </a:r>
                    </a:p>
                  </a:txBody>
                  <a:tcPr marL="6019" marR="6019" marT="6019" marB="0" anchor="b">
                    <a:lnL>
                      <a:noFill/>
                    </a:lnL>
                    <a:lnR>
                      <a:noFill/>
                    </a:lnR>
                    <a:lnT>
                      <a:noFill/>
                    </a:lnT>
                    <a:lnB>
                      <a:noFill/>
                    </a:lnB>
                  </a:tcPr>
                </a:tc>
                <a:tc>
                  <a:txBody>
                    <a:bodyPr/>
                    <a:lstStyle/>
                    <a:p>
                      <a:pPr algn="r" fontAlgn="b"/>
                      <a:r>
                        <a:rPr lang="en-US" sz="700" b="1" i="0" u="none" strike="noStrike">
                          <a:solidFill>
                            <a:srgbClr val="000000"/>
                          </a:solidFill>
                          <a:effectLst/>
                          <a:latin typeface="Calibri" panose="020F0502020204030204" pitchFamily="34" charset="0"/>
                        </a:rPr>
                        <a:t>$13,675.80</a:t>
                      </a: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6019" marR="6019" marT="6019"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6019" marR="6019" marT="6019" marB="0" anchor="b">
                    <a:lnL>
                      <a:noFill/>
                    </a:lnL>
                    <a:lnR>
                      <a:noFill/>
                    </a:lnR>
                    <a:lnT>
                      <a:noFill/>
                    </a:lnT>
                    <a:lnB>
                      <a:noFill/>
                    </a:lnB>
                  </a:tcPr>
                </a:tc>
                <a:extLst>
                  <a:ext uri="{0D108BD9-81ED-4DB2-BD59-A6C34878D82A}">
                    <a16:rowId xmlns:a16="http://schemas.microsoft.com/office/drawing/2014/main" val="10012"/>
                  </a:ext>
                </a:extLst>
              </a:tr>
            </a:tbl>
          </a:graphicData>
        </a:graphic>
      </p:graphicFrame>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5709" y="1697004"/>
            <a:ext cx="2741829" cy="1828800"/>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5865" y="1707277"/>
            <a:ext cx="1355141" cy="1828800"/>
          </a:xfrm>
          <a:prstGeom prst="rect">
            <a:avLst/>
          </a:prstGeom>
        </p:spPr>
      </p:pic>
      <p:pic>
        <p:nvPicPr>
          <p:cNvPr id="5" name="Picture 4">
            <a:extLst>
              <a:ext uri="{FF2B5EF4-FFF2-40B4-BE49-F238E27FC236}">
                <a16:creationId xmlns:a16="http://schemas.microsoft.com/office/drawing/2014/main" id="{49A74A5B-BA75-4016-8F69-77C4A08C48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50452" y="1707277"/>
            <a:ext cx="2408590" cy="1828800"/>
          </a:xfrm>
          <a:prstGeom prst="rect">
            <a:avLst/>
          </a:prstGeom>
        </p:spPr>
      </p:pic>
    </p:spTree>
    <p:extLst>
      <p:ext uri="{BB962C8B-B14F-4D97-AF65-F5344CB8AC3E}">
        <p14:creationId xmlns:p14="http://schemas.microsoft.com/office/powerpoint/2010/main" val="2962571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008612" y="528991"/>
            <a:ext cx="8230422" cy="0"/>
          </a:xfrm>
          <a:prstGeom prst="line">
            <a:avLst/>
          </a:prstGeom>
          <a:ln>
            <a:solidFill>
              <a:srgbClr val="007066"/>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3648" y="174511"/>
            <a:ext cx="868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C5B0"/>
                </a:solidFill>
                <a:effectLst/>
                <a:uLnTx/>
                <a:uFillTx/>
                <a:latin typeface="Arial"/>
                <a:ea typeface="+mn-ea"/>
                <a:cs typeface="Arial"/>
              </a:rPr>
              <a:t>Sales Item Approval Process</a:t>
            </a:r>
          </a:p>
        </p:txBody>
      </p:sp>
      <p:sp>
        <p:nvSpPr>
          <p:cNvPr id="9" name="TextBox 8"/>
          <p:cNvSpPr txBox="1"/>
          <p:nvPr/>
        </p:nvSpPr>
        <p:spPr>
          <a:xfrm>
            <a:off x="2370667" y="1240961"/>
            <a:ext cx="8297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66"/>
                </a:solidFill>
                <a:effectLst/>
                <a:uLnTx/>
                <a:uFillTx/>
                <a:latin typeface="Arial"/>
                <a:ea typeface="+mn-ea"/>
                <a:cs typeface="Arial"/>
              </a:rPr>
              <a:t>Practicum Session</a:t>
            </a:r>
          </a:p>
        </p:txBody>
      </p:sp>
      <p:sp>
        <p:nvSpPr>
          <p:cNvPr id="11" name="TextBox 10"/>
          <p:cNvSpPr txBox="1"/>
          <p:nvPr/>
        </p:nvSpPr>
        <p:spPr>
          <a:xfrm>
            <a:off x="2379134" y="2923137"/>
            <a:ext cx="7859901" cy="21698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Park and Association Partner discussion of current review process</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Identify challenges and opportunities to improve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7066"/>
                </a:solidFill>
                <a:effectLst/>
                <a:uLnTx/>
                <a:uFillTx/>
                <a:latin typeface="Arial"/>
                <a:ea typeface="+mn-ea"/>
                <a:cs typeface="Arial"/>
              </a:rPr>
              <a:t>Review Cooperating Association Sales Item Review Form for effectiveness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66"/>
              </a:solidFill>
              <a:effectLst/>
              <a:uLnTx/>
              <a:uFillTx/>
              <a:latin typeface="Arial"/>
              <a:ea typeface="+mn-ea"/>
              <a:cs typeface="Arial"/>
            </a:endParaRPr>
          </a:p>
        </p:txBody>
      </p:sp>
    </p:spTree>
    <p:extLst>
      <p:ext uri="{BB962C8B-B14F-4D97-AF65-F5344CB8AC3E}">
        <p14:creationId xmlns:p14="http://schemas.microsoft.com/office/powerpoint/2010/main" val="15003748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9CFC8D-5EF5-469E-9475-DF7515A9BD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7907" y="685800"/>
            <a:ext cx="4696186" cy="5486400"/>
          </a:xfrm>
          <a:prstGeom prst="rect">
            <a:avLst/>
          </a:prstGeom>
        </p:spPr>
      </p:pic>
    </p:spTree>
    <p:extLst>
      <p:ext uri="{BB962C8B-B14F-4D97-AF65-F5344CB8AC3E}">
        <p14:creationId xmlns:p14="http://schemas.microsoft.com/office/powerpoint/2010/main" val="3948492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ain">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11932</Words>
  <Application>Microsoft Office PowerPoint</Application>
  <PresentationFormat>Widescreen</PresentationFormat>
  <Paragraphs>1512</Paragraphs>
  <Slides>147</Slides>
  <Notes>147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147</vt:i4>
      </vt:variant>
    </vt:vector>
  </HeadingPairs>
  <TitlesOfParts>
    <vt:vector size="163" baseType="lpstr">
      <vt:lpstr>Arial</vt:lpstr>
      <vt:lpstr>Arial Regular</vt:lpstr>
      <vt:lpstr>Avenir Roman</vt:lpstr>
      <vt:lpstr>Calibri</vt:lpstr>
      <vt:lpstr>Calibri Light</vt:lpstr>
      <vt:lpstr>Constantia</vt:lpstr>
      <vt:lpstr>Georgia</vt:lpstr>
      <vt:lpstr>Times New Roman</vt:lpstr>
      <vt:lpstr>Trebuchet MS</vt:lpstr>
      <vt:lpstr>Viner Hand ITC</vt:lpstr>
      <vt:lpstr>Wingdings</vt:lpstr>
      <vt:lpstr>Wingdings 2</vt:lpstr>
      <vt:lpstr>Office Theme</vt:lpstr>
      <vt:lpstr>2_Main</vt:lpstr>
      <vt:lpstr>Custom Design</vt:lpstr>
      <vt:lpstr>1_Office Theme</vt:lpstr>
      <vt:lpstr>PowerPoint Presentation</vt:lpstr>
      <vt:lpstr>Cooperating Association Policies: Roles and Responsibilities</vt:lpstr>
      <vt:lpstr>PowerPoint Presentation</vt:lpstr>
      <vt:lpstr>    Tiered NPS Policy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Interpretive Products  and Retail Store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LET’S TAKE A BREAK!  </vt:lpstr>
      <vt:lpstr>Scope of Sales Statements</vt:lpstr>
      <vt:lpstr>PowerPoint Presentation</vt:lpstr>
      <vt:lpstr>PowerPoint Presentation</vt:lpstr>
      <vt:lpstr>PowerPoint Presentation</vt:lpstr>
      <vt:lpstr>Case Study</vt:lpstr>
      <vt:lpstr>Congaree NP</vt:lpstr>
      <vt:lpstr>Results</vt:lpstr>
      <vt:lpstr>PowerPoint Presentation</vt:lpstr>
      <vt:lpstr>PowerPoint Presentation</vt:lpstr>
      <vt:lpstr>PowerPoint Presentation</vt:lpstr>
      <vt:lpstr>Sales Item Approval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Thematic Product Lines and Approvals</vt:lpstr>
      <vt:lpstr>Thematic Product Lines and Approvals</vt:lpstr>
      <vt:lpstr>PowerPoint Presentation</vt:lpstr>
      <vt:lpstr>PowerPoint Presentation</vt:lpstr>
      <vt:lpstr>PowerPoint Presentation</vt:lpstr>
      <vt:lpstr>PowerPoint Presentation</vt:lpstr>
      <vt:lpstr>Break Time </vt:lpstr>
      <vt:lpstr>Cooperating Association Activities:  Much More Than a Bookstore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Donations from Cooperating Associations Aid to Parks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Cooperating Association Activities: We’re Much More Than a Bookstore Activities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Cartwright</dc:creator>
  <cp:lastModifiedBy>Megan Cartwright</cp:lastModifiedBy>
  <cp:revision>12</cp:revision>
  <dcterms:created xsi:type="dcterms:W3CDTF">2018-04-10T02:48:25Z</dcterms:created>
  <dcterms:modified xsi:type="dcterms:W3CDTF">2018-04-11T21:01:50Z</dcterms:modified>
</cp:coreProperties>
</file>